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7" r:id="rId2"/>
    <p:sldId id="258" r:id="rId3"/>
    <p:sldId id="273" r:id="rId4"/>
    <p:sldId id="272" r:id="rId5"/>
    <p:sldId id="274" r:id="rId6"/>
    <p:sldId id="275" r:id="rId7"/>
    <p:sldId id="284" r:id="rId8"/>
    <p:sldId id="283" r:id="rId9"/>
    <p:sldId id="282" r:id="rId10"/>
    <p:sldId id="286" r:id="rId11"/>
    <p:sldId id="287" r:id="rId12"/>
    <p:sldId id="289" r:id="rId13"/>
    <p:sldId id="290" r:id="rId14"/>
    <p:sldId id="291" r:id="rId15"/>
    <p:sldId id="293" r:id="rId16"/>
    <p:sldId id="295" r:id="rId17"/>
    <p:sldId id="300" r:id="rId18"/>
    <p:sldId id="29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300C96"/>
    <a:srgbClr val="A21B00"/>
    <a:srgbClr val="2D4E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843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latin typeface="Arial" panose="020B0604020202020204" pitchFamily="34" charset="0"/>
              </a:endParaRPr>
            </a:p>
          </p:txBody>
        </p:sp>
      </p:grpSp>
      <p:sp>
        <p:nvSpPr>
          <p:cNvPr id="184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FBF18A4-43AE-4DE9-95EA-A90AA2138EE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CF47E-8D55-4355-8EE9-533672CE9F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3384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F6B63-9B32-450E-98DE-73D7010DB6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39744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AA10EBD-A1A0-4BF0-9538-5E9358710B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42521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8B10472-C501-4119-B415-41F0FE208B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54516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D40A41A-6629-45EC-B14F-B9EDE132AF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3326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CB8E52A-1F84-480F-81F3-98DB5A5364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1780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B37C4-A140-419E-86F5-88D2C40AC6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3131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67976-2EB9-4DA5-95D8-01C73B38B8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5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0AEB7-17E5-4E57-90AD-F149F07427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128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EEBA7-12E1-4BD6-85A9-07F9C8631D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0136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EFF04-934B-409F-A71B-F021D0A338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4206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2BA61-BD33-4BE3-8C52-BB74A5F27E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6728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825E5-F875-4604-A54D-2A44D65EB1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922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83DFA-F38E-4620-AE30-E001F7AB84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6973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7411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7412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ru-RU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0D66C3-A5E3-4EFD-A9DF-24551A1417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85728"/>
            <a:ext cx="8255029" cy="6286544"/>
          </a:xfrm>
          <a:solidFill>
            <a:schemeClr val="accent2"/>
          </a:solidFill>
        </p:spPr>
        <p:txBody>
          <a:bodyPr/>
          <a:lstStyle/>
          <a:p>
            <a:pPr>
              <a:buNone/>
            </a:pPr>
            <a:endParaRPr lang="ru-RU" altLang="ru-RU" sz="4400" b="1" i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altLang="ru-RU" sz="44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</a:t>
            </a:r>
            <a:r>
              <a:rPr lang="ru-RU" altLang="ru-RU" sz="36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обаки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– </a:t>
            </a:r>
            <a:endParaRPr lang="ru-RU" altLang="ru-RU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 особые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животные, завоевавшие место в сердцах и домах людей. </a:t>
            </a:r>
            <a:endParaRPr lang="ru-RU" altLang="ru-RU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Они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стали компаньонами человека в древнейшие времена и до сих пор остаются его помощниками и любимцами.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86050" y="4357694"/>
            <a:ext cx="2928958" cy="226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428604"/>
            <a:ext cx="3571900" cy="5513409"/>
          </a:xfrm>
        </p:spPr>
        <p:txBody>
          <a:bodyPr/>
          <a:lstStyle/>
          <a:p>
            <a:pPr algn="r">
              <a:lnSpc>
                <a:spcPct val="90000"/>
              </a:lnSpc>
              <a:buNone/>
            </a:pPr>
            <a:endParaRPr lang="ru-RU" altLang="ru-RU" sz="18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У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некоторых собак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есть</a:t>
            </a:r>
          </a:p>
          <a:p>
            <a:pPr algn="r">
              <a:lnSpc>
                <a:spcPct val="90000"/>
              </a:lnSpc>
              <a:buNone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работа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endParaRPr lang="ru-RU" altLang="ru-RU" sz="18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8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Они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легко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обучаются,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поэтому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из них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выходят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отличные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помощники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для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людей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ограниченными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возможностями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endParaRPr lang="ru-RU" altLang="ru-RU" sz="18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Собак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используют и 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лечебных заведениях.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800" dirty="0" smtClean="0">
                <a:latin typeface="Bookman Old Style" pitchFamily="18" charset="0"/>
              </a:rPr>
              <a:t>Замечено</a:t>
            </a:r>
            <a:r>
              <a:rPr lang="ru-RU" altLang="ru-RU" sz="1800" dirty="0">
                <a:latin typeface="Bookman Old Style" pitchFamily="18" charset="0"/>
              </a:rPr>
              <a:t>, что </a:t>
            </a:r>
            <a:r>
              <a:rPr lang="ru-RU" altLang="ru-RU" sz="1800" dirty="0" smtClean="0">
                <a:latin typeface="Bookman Old Style" pitchFamily="18" charset="0"/>
              </a:rPr>
              <a:t>пациенты,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800" dirty="0" smtClean="0">
                <a:latin typeface="Bookman Old Style" pitchFamily="18" charset="0"/>
              </a:rPr>
              <a:t>общающиеся </a:t>
            </a:r>
            <a:r>
              <a:rPr lang="ru-RU" altLang="ru-RU" sz="1800" dirty="0">
                <a:latin typeface="Bookman Old Style" pitchFamily="18" charset="0"/>
              </a:rPr>
              <a:t>с </a:t>
            </a:r>
            <a:r>
              <a:rPr lang="ru-RU" altLang="ru-RU" sz="1800" dirty="0" smtClean="0">
                <a:latin typeface="Bookman Old Style" pitchFamily="18" charset="0"/>
              </a:rPr>
              <a:t>собаками,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800" dirty="0" smtClean="0">
                <a:latin typeface="Bookman Old Style" pitchFamily="18" charset="0"/>
              </a:rPr>
              <a:t>поправляются </a:t>
            </a:r>
            <a:r>
              <a:rPr lang="ru-RU" altLang="ru-RU" sz="1800" dirty="0">
                <a:latin typeface="Bookman Old Style" pitchFamily="18" charset="0"/>
              </a:rPr>
              <a:t>быстрее.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800" dirty="0">
                <a:latin typeface="Bookman Old Style" pitchFamily="18" charset="0"/>
              </a:rPr>
              <a:t>Сотни тысяч собак по </a:t>
            </a:r>
            <a:r>
              <a:rPr lang="ru-RU" altLang="ru-RU" sz="1800" dirty="0" smtClean="0">
                <a:latin typeface="Bookman Old Style" pitchFamily="18" charset="0"/>
              </a:rPr>
              <a:t>всему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800" dirty="0" smtClean="0">
                <a:latin typeface="Bookman Old Style" pitchFamily="18" charset="0"/>
              </a:rPr>
              <a:t>миру </a:t>
            </a:r>
            <a:r>
              <a:rPr lang="ru-RU" altLang="ru-RU" sz="1800" dirty="0">
                <a:latin typeface="Bookman Old Style" pitchFamily="18" charset="0"/>
              </a:rPr>
              <a:t>обучены </a:t>
            </a:r>
            <a:r>
              <a:rPr lang="ru-RU" altLang="ru-RU" sz="1800" dirty="0" smtClean="0">
                <a:latin typeface="Bookman Old Style" pitchFamily="18" charset="0"/>
              </a:rPr>
              <a:t>помогать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800" dirty="0" smtClean="0">
                <a:latin typeface="Bookman Old Style" pitchFamily="18" charset="0"/>
              </a:rPr>
              <a:t>слепым </a:t>
            </a:r>
            <a:r>
              <a:rPr lang="ru-RU" altLang="ru-RU" sz="1800" dirty="0">
                <a:latin typeface="Bookman Old Style" pitchFamily="18" charset="0"/>
              </a:rPr>
              <a:t>людям.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contrast="-10000"/>
          </a:blip>
          <a:srcRect/>
          <a:stretch>
            <a:fillRect/>
          </a:stretch>
        </p:blipFill>
        <p:spPr bwMode="auto">
          <a:xfrm>
            <a:off x="5643570" y="2928934"/>
            <a:ext cx="3357586" cy="2101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30000"/>
          </a:blip>
          <a:srcRect/>
          <a:stretch>
            <a:fillRect/>
          </a:stretch>
        </p:blipFill>
        <p:spPr bwMode="auto">
          <a:xfrm>
            <a:off x="4071934" y="357166"/>
            <a:ext cx="3714744" cy="265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500174"/>
            <a:ext cx="7313612" cy="2308239"/>
          </a:xfrm>
        </p:spPr>
        <p:txBody>
          <a:bodyPr/>
          <a:lstStyle/>
          <a:p>
            <a:pPr>
              <a:buNone/>
            </a:pPr>
            <a:r>
              <a:rPr lang="ru-RU" altLang="ru-RU" sz="21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Собак используют для поиска опасных </a:t>
            </a: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химических</a:t>
            </a:r>
          </a:p>
          <a:p>
            <a:pPr>
              <a:buNone/>
            </a:pP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веществ</a:t>
            </a:r>
            <a:r>
              <a:rPr lang="ru-RU" altLang="ru-RU" sz="21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 включая взрывчатку. </a:t>
            </a: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Лабрадоры</a:t>
            </a:r>
          </a:p>
          <a:p>
            <a:pPr>
              <a:buNone/>
            </a:pP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ретриверы </a:t>
            </a:r>
            <a:r>
              <a:rPr lang="ru-RU" altLang="ru-RU" sz="21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 немецкие овчарки, </a:t>
            </a: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обладающие</a:t>
            </a:r>
          </a:p>
          <a:p>
            <a:pPr>
              <a:buNone/>
            </a:pP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великолепным </a:t>
            </a:r>
            <a:r>
              <a:rPr lang="ru-RU" altLang="ru-RU" sz="21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чутьем, наиболее часто </a:t>
            </a: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применяются</a:t>
            </a:r>
          </a:p>
          <a:p>
            <a:pPr>
              <a:buNone/>
            </a:pP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для </a:t>
            </a:r>
            <a:r>
              <a:rPr lang="ru-RU" altLang="ru-RU" sz="21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такой работы.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29058" y="3143248"/>
            <a:ext cx="485778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latin typeface="Bookman Old Style" pitchFamily="18" charset="0"/>
              </a:rPr>
              <a:t>В работе МЧС </a:t>
            </a:r>
            <a:r>
              <a:rPr lang="ru-RU" altLang="ru-RU" sz="2800" dirty="0" smtClean="0">
                <a:latin typeface="Bookman Old Style" pitchFamily="18" charset="0"/>
              </a:rPr>
              <a:t>собак</a:t>
            </a:r>
            <a:r>
              <a:rPr lang="ru-RU" altLang="ru-RU" sz="2800" dirty="0" smtClean="0">
                <a:latin typeface="Bookman Old Style" pitchFamily="18" charset="0"/>
              </a:rPr>
              <a:t> </a:t>
            </a:r>
            <a:r>
              <a:rPr lang="ru-RU" altLang="ru-RU" sz="2800" dirty="0">
                <a:latin typeface="Bookman Old Style" pitchFamily="18" charset="0"/>
              </a:rPr>
              <a:t>используют для поиска людей под </a:t>
            </a:r>
            <a:r>
              <a:rPr lang="ru-RU" altLang="ru-RU" sz="2800" dirty="0" smtClean="0">
                <a:latin typeface="Bookman Old Style" pitchFamily="18" charset="0"/>
              </a:rPr>
              <a:t>завалами</a:t>
            </a:r>
            <a:endParaRPr lang="ru-RU" alt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p:blipFill>
        <p:spPr bwMode="auto">
          <a:xfrm>
            <a:off x="1937084" y="1827213"/>
            <a:ext cx="617947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/>
              <a:t>Роль собак в Великой Отечественной войне 1941-1945г.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2"/>
            <a:ext cx="7313612" cy="4244993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altLang="ru-RU" sz="2100" dirty="0" smtClean="0"/>
              <a:t>    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Во 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время Великой Отечественной 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войны  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лавры победы справедливо принадлежат человеку, который бесстрашно отстаивал 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родину, сражаясь 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против немецких войск. 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Но, кроме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солдат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 боях участвовали ещё и верные, как 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оказалось, 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не только людям, но и 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Отчизне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 четвероногие солдаты. Смелые и 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быстрые, отважные и преданные 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псы день за днём несли постовую, подрывную, связную, санитарную и даже противотанковую службу.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4876" y="1500173"/>
            <a:ext cx="4000528" cy="5205427"/>
          </a:xfrm>
        </p:spPr>
        <p:txBody>
          <a:bodyPr/>
          <a:lstStyle/>
          <a:p>
            <a:pPr algn="r">
              <a:lnSpc>
                <a:spcPct val="90000"/>
              </a:lnSpc>
              <a:buNone/>
            </a:pPr>
            <a:endParaRPr lang="ru-RU" altLang="ru-RU" sz="19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endParaRPr lang="ru-RU" altLang="ru-RU" sz="19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endParaRPr lang="ru-RU" altLang="ru-RU" sz="19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r>
              <a:rPr lang="ru-RU" altLang="ru-RU" sz="19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pPr algn="r">
              <a:lnSpc>
                <a:spcPct val="90000"/>
              </a:lnSpc>
              <a:buNone/>
            </a:pP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Из </a:t>
            </a: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собак сформировали 168 отрядов, которые полноценно помогали людям в борьбе с противником. </a:t>
            </a:r>
          </a:p>
          <a:p>
            <a:pPr algn="r">
              <a:lnSpc>
                <a:spcPct val="90000"/>
              </a:lnSpc>
              <a:buNone/>
            </a:pP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Например, собаки-связисты доставили 200 000 боевых донесений, протянули  7883 километра </a:t>
            </a: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проводов, а хвостатые </a:t>
            </a: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саперы </a:t>
            </a: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разминировали более 30 крупных городов СССР и Европы, найдя более </a:t>
            </a:r>
            <a:endParaRPr lang="ru-RU" altLang="ru-RU" sz="18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4 </a:t>
            </a: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000 000 единиц фугасов и мин.</a:t>
            </a:r>
            <a:endParaRPr lang="ru-RU" altLang="ru-RU" sz="18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2071678"/>
            <a:ext cx="500066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57224" y="142853"/>
            <a:ext cx="4000528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altLang="ru-RU" sz="16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 годы Великой Отечественной войны в армию было призвано около 68 тысяч собак, среди которых были не только овчарки, но и другие породы: например, крупные дворняжки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endParaRPr lang="ru-RU" altLang="ru-RU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86314" y="214290"/>
            <a:ext cx="3929058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contrast="-30000"/>
          </a:blip>
          <a:srcRect/>
          <a:stretch>
            <a:fillRect/>
          </a:stretch>
        </p:blipFill>
        <p:spPr bwMode="auto">
          <a:xfrm>
            <a:off x="214282" y="1142984"/>
            <a:ext cx="5143535" cy="516255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.</a:t>
            </a:r>
            <a:endParaRPr lang="ru-RU" altLang="ru-RU" sz="2800" dirty="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42852"/>
            <a:ext cx="8643998" cy="6259536"/>
          </a:xfrm>
          <a:ln w="6350">
            <a:solidFill>
              <a:srgbClr val="008080"/>
            </a:solidFill>
            <a:prstDash val="sysDash"/>
          </a:ln>
        </p:spPr>
        <p:txBody>
          <a:bodyPr/>
          <a:lstStyle/>
          <a:p>
            <a:pPr algn="r">
              <a:spcBef>
                <a:spcPts val="0"/>
              </a:spcBef>
              <a:buNone/>
            </a:pPr>
            <a:r>
              <a:rPr lang="ru-RU" altLang="ru-RU" sz="1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</a:t>
            </a:r>
            <a:r>
              <a:rPr lang="ru-RU" altLang="ru-RU" sz="1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а </a:t>
            </a:r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поле </a:t>
            </a:r>
            <a:r>
              <a:rPr lang="ru-RU" altLang="ru-RU" sz="1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боя собаки-санитары подползали с медицинской сумкой к раненому</a:t>
            </a:r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 ждали, </a:t>
            </a:r>
            <a:r>
              <a:rPr lang="ru-RU" altLang="ru-RU" sz="1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пока</a:t>
            </a:r>
          </a:p>
          <a:p>
            <a:pPr algn="r">
              <a:spcBef>
                <a:spcPts val="0"/>
              </a:spcBef>
              <a:buNone/>
            </a:pPr>
            <a:r>
              <a:rPr lang="ru-RU" altLang="ru-RU" sz="1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он </a:t>
            </a:r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себя перевяжет, </a:t>
            </a:r>
            <a:r>
              <a:rPr lang="ru-RU" altLang="ru-RU" sz="1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а после ползли к</a:t>
            </a:r>
          </a:p>
          <a:p>
            <a:pPr algn="r">
              <a:spcBef>
                <a:spcPts val="0"/>
              </a:spcBef>
              <a:buNone/>
            </a:pPr>
            <a:r>
              <a:rPr lang="ru-RU" altLang="ru-RU" sz="1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следующему</a:t>
            </a:r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endParaRPr lang="ru-RU" altLang="ru-RU" sz="14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spcBef>
                <a:spcPts val="0"/>
              </a:spcBef>
              <a:buNone/>
            </a:pPr>
            <a:endParaRPr lang="ru-RU" altLang="ru-RU" sz="14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spcBef>
                <a:spcPts val="0"/>
              </a:spcBef>
              <a:buNone/>
            </a:pPr>
            <a:endParaRPr lang="ru-RU" altLang="ru-RU" sz="14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spcBef>
                <a:spcPts val="0"/>
              </a:spcBef>
              <a:buNone/>
            </a:pPr>
            <a:endParaRPr lang="ru-RU" altLang="ru-RU" sz="20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spcBef>
                <a:spcPts val="0"/>
              </a:spcBef>
              <a:buNone/>
            </a:pPr>
            <a:endParaRPr lang="ru-RU" altLang="ru-RU" sz="20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Если боец</a:t>
            </a:r>
          </a:p>
          <a:p>
            <a:pPr algn="r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был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без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сознания,</a:t>
            </a:r>
          </a:p>
          <a:p>
            <a:pPr algn="r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лизали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ему лицо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—</a:t>
            </a:r>
          </a:p>
          <a:p>
            <a:pPr algn="r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чтобы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очнулся.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Грели</a:t>
            </a:r>
          </a:p>
          <a:p>
            <a:pPr algn="r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людей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 морозы,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везли</a:t>
            </a:r>
          </a:p>
          <a:p>
            <a:pPr algn="r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на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специальных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санях</a:t>
            </a:r>
          </a:p>
          <a:p>
            <a:pPr algn="r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волокушах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госпиталь</a:t>
            </a:r>
          </a:p>
          <a:p>
            <a:pPr algn="r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 многое-многое</a:t>
            </a:r>
          </a:p>
          <a:p>
            <a:pPr algn="r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другое.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Собаки-санитары </a:t>
            </a:r>
            <a:endParaRPr lang="ru-RU" altLang="ru-RU" sz="20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вывезли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 поля боя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около </a:t>
            </a:r>
          </a:p>
          <a:p>
            <a:pPr algn="r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500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000 тяжелораненых </a:t>
            </a:r>
            <a:endParaRPr lang="ru-RU" altLang="ru-RU" sz="20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бойцов </a:t>
            </a: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Красной армии</a:t>
            </a:r>
            <a:endParaRPr lang="ru-RU" altLang="ru-RU" sz="20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85728"/>
            <a:ext cx="8326467" cy="5656285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>
              <a:lnSpc>
                <a:spcPct val="80000"/>
              </a:lnSpc>
              <a:buNone/>
            </a:pPr>
            <a:endParaRPr lang="ru-RU" altLang="ru-RU" sz="25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altLang="ru-RU" sz="25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ru-RU" altLang="ru-RU" sz="2500" dirty="0" smtClean="0">
                <a:solidFill>
                  <a:schemeClr val="tx1"/>
                </a:solidFill>
                <a:latin typeface="Bookman Old Style" pitchFamily="18" charset="0"/>
              </a:rPr>
              <a:t>Иногда </a:t>
            </a:r>
            <a:r>
              <a:rPr lang="ru-RU" altLang="ru-RU" sz="2500" dirty="0">
                <a:solidFill>
                  <a:schemeClr val="tx1"/>
                </a:solidFill>
                <a:latin typeface="Bookman Old Style" pitchFamily="18" charset="0"/>
              </a:rPr>
              <a:t>даже тяжело раненые </a:t>
            </a:r>
            <a:r>
              <a:rPr lang="ru-RU" altLang="ru-RU" sz="2500" dirty="0" smtClean="0">
                <a:solidFill>
                  <a:schemeClr val="tx1"/>
                </a:solidFill>
                <a:latin typeface="Bookman Old Style" pitchFamily="18" charset="0"/>
              </a:rPr>
              <a:t>собаки 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sz="2500" dirty="0" smtClean="0">
                <a:solidFill>
                  <a:schemeClr val="tx1"/>
                </a:solidFill>
                <a:latin typeface="Bookman Old Style" pitchFamily="18" charset="0"/>
              </a:rPr>
              <a:t>  выполняли </a:t>
            </a:r>
            <a:r>
              <a:rPr lang="ru-RU" altLang="ru-RU" sz="2500" dirty="0">
                <a:solidFill>
                  <a:schemeClr val="tx1"/>
                </a:solidFill>
                <a:latin typeface="Bookman Old Style" pitchFamily="18" charset="0"/>
              </a:rPr>
              <a:t>свои боевые задачи. </a:t>
            </a:r>
            <a:endParaRPr lang="ru-RU" altLang="ru-RU" sz="25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r">
              <a:lnSpc>
                <a:spcPct val="80000"/>
              </a:lnSpc>
              <a:buNone/>
            </a:pPr>
            <a:endParaRPr lang="ru-RU" altLang="ru-RU" sz="25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r">
              <a:lnSpc>
                <a:spcPct val="80000"/>
              </a:lnSpc>
              <a:buNone/>
            </a:pPr>
            <a:r>
              <a:rPr lang="ru-RU" altLang="ru-RU" sz="2500" dirty="0" smtClean="0">
                <a:solidFill>
                  <a:schemeClr val="tx1"/>
                </a:solidFill>
                <a:latin typeface="Bookman Old Style" pitchFamily="18" charset="0"/>
              </a:rPr>
              <a:t>Так</a:t>
            </a:r>
            <a:r>
              <a:rPr lang="ru-RU" altLang="ru-RU" sz="2500" dirty="0">
                <a:solidFill>
                  <a:schemeClr val="tx1"/>
                </a:solidFill>
                <a:latin typeface="Bookman Old Style" pitchFamily="18" charset="0"/>
              </a:rPr>
              <a:t>, связной собаке Альме немецкий снайпер первым выстрелом прострелил оба уха, </a:t>
            </a:r>
            <a:endParaRPr lang="ru-RU" altLang="ru-RU" sz="25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r">
              <a:lnSpc>
                <a:spcPct val="80000"/>
              </a:lnSpc>
              <a:buNone/>
            </a:pPr>
            <a:r>
              <a:rPr lang="ru-RU" altLang="ru-RU" sz="2500" dirty="0" smtClean="0">
                <a:solidFill>
                  <a:schemeClr val="tx1"/>
                </a:solidFill>
                <a:latin typeface="Bookman Old Style" pitchFamily="18" charset="0"/>
              </a:rPr>
              <a:t>вторым </a:t>
            </a:r>
            <a:r>
              <a:rPr lang="ru-RU" altLang="ru-RU" sz="2500" dirty="0">
                <a:solidFill>
                  <a:schemeClr val="tx1"/>
                </a:solidFill>
                <a:latin typeface="Bookman Old Style" pitchFamily="18" charset="0"/>
              </a:rPr>
              <a:t>– раздробил челюсть. </a:t>
            </a:r>
            <a:endParaRPr lang="ru-RU" altLang="ru-RU" sz="25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r">
              <a:lnSpc>
                <a:spcPct val="80000"/>
              </a:lnSpc>
              <a:buNone/>
            </a:pPr>
            <a:r>
              <a:rPr lang="ru-RU" altLang="ru-RU" sz="2500" dirty="0" smtClean="0">
                <a:solidFill>
                  <a:schemeClr val="tx1"/>
                </a:solidFill>
                <a:latin typeface="Bookman Old Style" pitchFamily="18" charset="0"/>
              </a:rPr>
              <a:t>И </a:t>
            </a:r>
            <a:r>
              <a:rPr lang="ru-RU" altLang="ru-RU" sz="2500" dirty="0">
                <a:solidFill>
                  <a:schemeClr val="tx1"/>
                </a:solidFill>
                <a:latin typeface="Bookman Old Style" pitchFamily="18" charset="0"/>
              </a:rPr>
              <a:t>все же Альма донесла пакет. </a:t>
            </a:r>
            <a:endParaRPr lang="ru-RU" altLang="ru-RU" sz="25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r">
              <a:lnSpc>
                <a:spcPct val="80000"/>
              </a:lnSpc>
              <a:buNone/>
            </a:pPr>
            <a:r>
              <a:rPr lang="ru-RU" altLang="ru-RU" sz="2500" dirty="0" smtClean="0">
                <a:solidFill>
                  <a:schemeClr val="tx1"/>
                </a:solidFill>
                <a:latin typeface="Bookman Old Style" pitchFamily="18" charset="0"/>
              </a:rPr>
              <a:t>Знаменитая </a:t>
            </a:r>
            <a:r>
              <a:rPr lang="ru-RU" altLang="ru-RU" sz="2500" dirty="0">
                <a:solidFill>
                  <a:schemeClr val="tx1"/>
                </a:solidFill>
                <a:latin typeface="Bookman Old Style" pitchFamily="18" charset="0"/>
              </a:rPr>
              <a:t>собака Норка за </a:t>
            </a:r>
            <a:r>
              <a:rPr lang="ru-RU" altLang="ru-RU" sz="2500" dirty="0" smtClean="0">
                <a:solidFill>
                  <a:schemeClr val="tx1"/>
                </a:solidFill>
                <a:latin typeface="Bookman Old Style" pitchFamily="18" charset="0"/>
              </a:rPr>
              <a:t>1942-1943гг. доставила </a:t>
            </a:r>
            <a:r>
              <a:rPr lang="ru-RU" altLang="ru-RU" sz="2500" dirty="0">
                <a:solidFill>
                  <a:schemeClr val="tx1"/>
                </a:solidFill>
                <a:latin typeface="Bookman Old Style" pitchFamily="18" charset="0"/>
              </a:rPr>
              <a:t>2398 боевых донесений. </a:t>
            </a:r>
            <a:endParaRPr lang="ru-RU" altLang="ru-RU" sz="25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r">
              <a:lnSpc>
                <a:spcPct val="80000"/>
              </a:lnSpc>
              <a:buNone/>
            </a:pPr>
            <a:r>
              <a:rPr lang="ru-RU" altLang="ru-RU" sz="2500" dirty="0" smtClean="0">
                <a:solidFill>
                  <a:schemeClr val="tx1"/>
                </a:solidFill>
                <a:latin typeface="Bookman Old Style" pitchFamily="18" charset="0"/>
              </a:rPr>
              <a:t>Другой </a:t>
            </a:r>
            <a:r>
              <a:rPr lang="ru-RU" altLang="ru-RU" sz="2500" dirty="0">
                <a:solidFill>
                  <a:schemeClr val="tx1"/>
                </a:solidFill>
                <a:latin typeface="Bookman Old Style" pitchFamily="18" charset="0"/>
              </a:rPr>
              <a:t>легендарный пес Рекс доставил </a:t>
            </a:r>
            <a:r>
              <a:rPr lang="ru-RU" altLang="ru-RU" sz="2500" dirty="0" smtClean="0">
                <a:solidFill>
                  <a:schemeClr val="tx1"/>
                </a:solidFill>
                <a:latin typeface="Bookman Old Style" pitchFamily="18" charset="0"/>
              </a:rPr>
              <a:t>1649 донесений</a:t>
            </a:r>
            <a:r>
              <a:rPr lang="ru-RU" altLang="ru-RU" sz="2500" dirty="0">
                <a:solidFill>
                  <a:schemeClr val="tx1"/>
                </a:solidFill>
                <a:latin typeface="Bookman Old Style" pitchFamily="18" charset="0"/>
              </a:rPr>
              <a:t>. </a:t>
            </a:r>
            <a:endParaRPr lang="ru-RU" altLang="ru-RU" sz="25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r">
              <a:lnSpc>
                <a:spcPct val="80000"/>
              </a:lnSpc>
              <a:buNone/>
            </a:pPr>
            <a:r>
              <a:rPr lang="ru-RU" altLang="ru-RU" sz="2500" dirty="0" smtClean="0">
                <a:solidFill>
                  <a:schemeClr val="tx1"/>
                </a:solidFill>
                <a:latin typeface="Bookman Old Style" pitchFamily="18" charset="0"/>
              </a:rPr>
              <a:t>Он </a:t>
            </a:r>
            <a:r>
              <a:rPr lang="ru-RU" altLang="ru-RU" sz="2500" dirty="0">
                <a:solidFill>
                  <a:schemeClr val="tx1"/>
                </a:solidFill>
                <a:latin typeface="Bookman Old Style" pitchFamily="18" charset="0"/>
              </a:rPr>
              <a:t>был несколько раз ранен, трижды переплывал Днепр, но всегда добирался до своего поста.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428604"/>
            <a:ext cx="8183591" cy="6000792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prstDash val="sysDash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altLang="ru-RU" sz="2500" dirty="0">
                <a:latin typeface="Bookman Old Style" pitchFamily="18" charset="0"/>
              </a:rPr>
              <a:t>Великая Отечественная война – </a:t>
            </a:r>
            <a:r>
              <a:rPr lang="ru-RU" altLang="ru-RU" sz="2500" dirty="0" smtClean="0">
                <a:latin typeface="Bookman Old Style" pitchFamily="18" charset="0"/>
              </a:rPr>
              <a:t>часть истории </a:t>
            </a:r>
            <a:r>
              <a:rPr lang="ru-RU" altLang="ru-RU" sz="2500" dirty="0">
                <a:latin typeface="Bookman Old Style" pitchFamily="18" charset="0"/>
              </a:rPr>
              <a:t>страны, которую невозможно стереть. </a:t>
            </a:r>
            <a:endParaRPr lang="ru-RU" altLang="ru-RU" sz="2500" dirty="0" smtClean="0"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endParaRPr lang="ru-RU" altLang="ru-RU" sz="2500" dirty="0" smtClean="0"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r>
              <a:rPr lang="ru-RU" altLang="ru-RU" sz="2500" dirty="0" smtClean="0">
                <a:latin typeface="Bookman Old Style" pitchFamily="18" charset="0"/>
              </a:rPr>
              <a:t>Время</a:t>
            </a:r>
            <a:r>
              <a:rPr lang="ru-RU" altLang="ru-RU" sz="2500" dirty="0">
                <a:latin typeface="Bookman Old Style" pitchFamily="18" charset="0"/>
              </a:rPr>
              <a:t>, когда отвага и мужество </a:t>
            </a:r>
            <a:endParaRPr lang="ru-RU" altLang="ru-RU" sz="2500" dirty="0" smtClean="0"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r>
              <a:rPr lang="ru-RU" altLang="ru-RU" sz="2500" dirty="0" smtClean="0">
                <a:latin typeface="Bookman Old Style" pitchFamily="18" charset="0"/>
              </a:rPr>
              <a:t>переплетались </a:t>
            </a:r>
            <a:r>
              <a:rPr lang="ru-RU" altLang="ru-RU" sz="2500" dirty="0">
                <a:latin typeface="Bookman Old Style" pitchFamily="18" charset="0"/>
              </a:rPr>
              <a:t>с дружбой и взаимопомощью. 1418 дней, после </a:t>
            </a:r>
            <a:r>
              <a:rPr lang="ru-RU" altLang="ru-RU" sz="2500" dirty="0" smtClean="0">
                <a:latin typeface="Bookman Old Style" pitchFamily="18" charset="0"/>
              </a:rPr>
              <a:t>которых </a:t>
            </a:r>
            <a:r>
              <a:rPr lang="ru-RU" altLang="ru-RU" sz="2500" dirty="0">
                <a:latin typeface="Bookman Old Style" pitchFamily="18" charset="0"/>
              </a:rPr>
              <a:t>человек взглянул на собаку по-другому. </a:t>
            </a:r>
            <a:endParaRPr lang="ru-RU" altLang="ru-RU" sz="2500" dirty="0" smtClean="0"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endParaRPr lang="ru-RU" altLang="ru-RU" sz="25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r>
              <a:rPr lang="ru-RU" altLang="ru-RU" sz="25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Вчерашний </a:t>
            </a:r>
            <a:r>
              <a:rPr lang="ru-RU" altLang="ru-RU" sz="25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породистый подарок, </a:t>
            </a:r>
            <a:endParaRPr lang="ru-RU" altLang="ru-RU" sz="25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r>
              <a:rPr lang="ru-RU" altLang="ru-RU" sz="25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игрушка </a:t>
            </a:r>
            <a:r>
              <a:rPr lang="ru-RU" altLang="ru-RU" sz="25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для ребёнка, стал тем, </a:t>
            </a:r>
            <a:endParaRPr lang="ru-RU" altLang="ru-RU" sz="25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r>
              <a:rPr lang="ru-RU" altLang="ru-RU" sz="25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кто </a:t>
            </a:r>
            <a:r>
              <a:rPr lang="ru-RU" altLang="ru-RU" sz="25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никогда не предаст </a:t>
            </a:r>
            <a:endParaRPr lang="ru-RU" altLang="ru-RU" sz="25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r>
              <a:rPr lang="ru-RU" altLang="ru-RU" sz="25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 </a:t>
            </a:r>
            <a:r>
              <a:rPr lang="ru-RU" altLang="ru-RU" sz="25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не бросит </a:t>
            </a:r>
            <a:r>
              <a:rPr lang="ru-RU" altLang="ru-RU" sz="25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своего</a:t>
            </a:r>
            <a:r>
              <a:rPr lang="ru-RU" altLang="ru-RU" sz="25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altLang="ru-RU" sz="25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товарища. </a:t>
            </a:r>
            <a:endParaRPr lang="ru-RU" altLang="ru-RU" sz="25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r>
              <a:rPr lang="ru-RU" altLang="ru-RU" sz="25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Смелый</a:t>
            </a:r>
            <a:r>
              <a:rPr lang="ru-RU" altLang="ru-RU" sz="25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 бесстрашный, </a:t>
            </a:r>
            <a:endParaRPr lang="ru-RU" altLang="ru-RU" sz="25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r>
              <a:rPr lang="ru-RU" altLang="ru-RU" sz="25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но </a:t>
            </a:r>
            <a:r>
              <a:rPr lang="ru-RU" altLang="ru-RU" sz="25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всегда с искренним добрым взглядом пёс.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769921"/>
          </a:xfrm>
        </p:spPr>
        <p:txBody>
          <a:bodyPr/>
          <a:lstStyle/>
          <a:p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85728"/>
            <a:ext cx="8501122" cy="6357982"/>
          </a:xfr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  <a:prstDash val="sysDash"/>
          </a:ln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endParaRPr lang="ru-RU" altLang="ru-RU" sz="24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altLang="ru-RU" sz="2400" dirty="0" smtClean="0">
                <a:solidFill>
                  <a:srgbClr val="C00000"/>
                </a:solidFill>
                <a:latin typeface="Bookman Old Style" pitchFamily="18" charset="0"/>
              </a:rPr>
              <a:t>На </a:t>
            </a:r>
            <a:r>
              <a:rPr lang="ru-RU" altLang="ru-RU" sz="2400" dirty="0" smtClean="0">
                <a:solidFill>
                  <a:srgbClr val="C00000"/>
                </a:solidFill>
                <a:latin typeface="Bookman Old Style" pitchFamily="18" charset="0"/>
              </a:rPr>
              <a:t>протяжении всей истории человечества собаки были </a:t>
            </a:r>
            <a:r>
              <a:rPr lang="ru-RU" altLang="ru-RU" sz="2400" dirty="0" smtClean="0">
                <a:solidFill>
                  <a:srgbClr val="C00000"/>
                </a:solidFill>
                <a:latin typeface="Bookman Old Style" pitchFamily="18" charset="0"/>
              </a:rPr>
              <a:t>рядом</a:t>
            </a:r>
            <a:endParaRPr lang="ru-RU" altLang="ru-RU" sz="24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 для большого числа людей </a:t>
            </a:r>
            <a:r>
              <a:rPr lang="ru-RU" altLang="ru-RU" sz="22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– это друзья, которыми дорожат. </a:t>
            </a:r>
            <a:endParaRPr lang="ru-RU" altLang="ru-RU" sz="22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altLang="ru-RU" sz="2200" dirty="0" smtClean="0">
                <a:solidFill>
                  <a:srgbClr val="A21B00"/>
                </a:solidFill>
                <a:latin typeface="Bookman Old Style" pitchFamily="18" charset="0"/>
              </a:rPr>
              <a:t>Но всё же, некоторые владельцы </a:t>
            </a:r>
            <a:r>
              <a:rPr lang="ru-RU" altLang="ru-RU" sz="2200" dirty="0" smtClean="0">
                <a:solidFill>
                  <a:srgbClr val="A21B00"/>
                </a:solidFill>
                <a:latin typeface="Bookman Old Style" pitchFamily="18" charset="0"/>
              </a:rPr>
              <a:t>относятся к собакам, как к игрушке, недооценивая их значение в жизни человека. </a:t>
            </a:r>
          </a:p>
          <a:p>
            <a:pPr algn="ctr">
              <a:lnSpc>
                <a:spcPct val="90000"/>
              </a:lnSpc>
              <a:buNone/>
            </a:pPr>
            <a:r>
              <a:rPr lang="ru-RU" altLang="ru-RU" sz="2200" dirty="0" smtClean="0">
                <a:solidFill>
                  <a:srgbClr val="300C96"/>
                </a:solidFill>
                <a:latin typeface="Bookman Old Style" pitchFamily="18" charset="0"/>
              </a:rPr>
              <a:t>От того и появляются на улицах городов безпризорные собаки - те, от которых человек </a:t>
            </a:r>
          </a:p>
          <a:p>
            <a:pPr algn="ctr">
              <a:lnSpc>
                <a:spcPct val="90000"/>
              </a:lnSpc>
              <a:buNone/>
            </a:pPr>
            <a:r>
              <a:rPr lang="ru-RU" altLang="ru-RU" sz="2200" dirty="0" smtClean="0">
                <a:solidFill>
                  <a:srgbClr val="300C96"/>
                </a:solidFill>
                <a:latin typeface="Bookman Old Style" pitchFamily="18" charset="0"/>
              </a:rPr>
              <a:t>отказался.</a:t>
            </a:r>
          </a:p>
          <a:p>
            <a:pPr algn="ctr">
              <a:lnSpc>
                <a:spcPct val="90000"/>
              </a:lnSpc>
              <a:buNone/>
            </a:pPr>
            <a:r>
              <a:rPr lang="ru-RU" altLang="ru-RU" sz="2200" dirty="0" smtClean="0">
                <a:solidFill>
                  <a:srgbClr val="C00000"/>
                </a:solidFill>
                <a:latin typeface="Bookman Old Style" pitchFamily="18" charset="0"/>
              </a:rPr>
              <a:t>Чтобы такого не происходило, нужно с самого детства учиться 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ответственному отношению к животным </a:t>
            </a:r>
            <a:r>
              <a:rPr lang="ru-RU" altLang="ru-RU" sz="2200" dirty="0" smtClean="0">
                <a:solidFill>
                  <a:srgbClr val="C00000"/>
                </a:solidFill>
                <a:latin typeface="Bookman Old Style" pitchFamily="18" charset="0"/>
              </a:rPr>
              <a:t>и помнить, что </a:t>
            </a:r>
          </a:p>
          <a:p>
            <a:pPr algn="ctr">
              <a:lnSpc>
                <a:spcPct val="90000"/>
              </a:lnSpc>
              <a:buNone/>
            </a:pPr>
            <a:r>
              <a:rPr lang="ru-RU" altLang="ru-RU" sz="22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Человек собаке - Друг! </a:t>
            </a:r>
            <a:endParaRPr lang="ru-RU" altLang="ru-RU" sz="1200" b="1" i="1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endParaRPr lang="ru-RU" altLang="ru-RU" sz="1200" dirty="0" smtClean="0">
              <a:solidFill>
                <a:schemeClr val="accent4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endParaRPr lang="ru-RU" altLang="ru-RU" sz="1200" dirty="0" smtClean="0">
              <a:solidFill>
                <a:schemeClr val="accent4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r>
              <a:rPr lang="ru-RU" altLang="ru-RU" sz="12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Материал подготовлен </a:t>
            </a:r>
          </a:p>
          <a:p>
            <a:pPr algn="r">
              <a:lnSpc>
                <a:spcPct val="90000"/>
              </a:lnSpc>
              <a:buNone/>
            </a:pPr>
            <a:r>
              <a:rPr lang="ru-RU" altLang="ru-RU" sz="12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Кондинским отделом государственного надзора </a:t>
            </a:r>
          </a:p>
          <a:p>
            <a:pPr algn="r">
              <a:lnSpc>
                <a:spcPct val="90000"/>
              </a:lnSpc>
              <a:buNone/>
            </a:pPr>
            <a:r>
              <a:rPr lang="ru-RU" altLang="ru-RU" sz="12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Ветслужбы Югры</a:t>
            </a:r>
          </a:p>
          <a:p>
            <a:pPr algn="r">
              <a:lnSpc>
                <a:spcPct val="90000"/>
              </a:lnSpc>
              <a:buNone/>
            </a:pPr>
            <a:r>
              <a:rPr lang="ru-RU" altLang="ru-RU" sz="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/Информация и фото к презентации взяты из сети Интернет/</a:t>
            </a:r>
            <a:endParaRPr lang="ru-RU" altLang="ru-RU" sz="800" dirty="0">
              <a:solidFill>
                <a:schemeClr val="accent4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altLang="ru-RU" dirty="0" smtClean="0"/>
              <a:t> </a:t>
            </a:r>
            <a:r>
              <a:rPr lang="ru-RU" altLang="ru-RU" dirty="0" smtClean="0"/>
              <a:t> 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Они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как и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любые домашние животные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дисциплинируют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человека. Помимо ухода и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кормления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им требуется дрессировка. Таким образом, человек и собака тесно взаимодействуют друг с другом.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572008"/>
            <a:ext cx="35719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2000" dirty="0">
                <a:solidFill>
                  <a:schemeClr val="accent5">
                    <a:lumMod val="50000"/>
                  </a:schemeClr>
                </a:solidFill>
              </a:rPr>
              <a:t>Люди стали замечать, что собаки по-разному выполняют ту или иную работу, а потому со временем их начали выводить породы, которые выполняли определённые задачи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20" y="1524000"/>
            <a:ext cx="4133880" cy="5334000"/>
          </a:xfrm>
          <a:noFill/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   Например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 для охоты на норных зверей человек вывел таксу – короткие ноги и растянутый формат должны были помочь таксе достать зверя из норы.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Превосходным представителем сторожевых псов можно считать ротвейлера.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К собакам-компаньонам относится порода самых маленьких в мире собак – чихуахуа</a:t>
            </a:r>
            <a:r>
              <a:rPr lang="ru-RU" altLang="ru-RU" sz="2100" dirty="0"/>
              <a:t>. </a:t>
            </a:r>
          </a:p>
        </p:txBody>
      </p:sp>
      <p:pic>
        <p:nvPicPr>
          <p:cNvPr id="10243" name="Picture 3" descr="C:\Users\Admin\Desktop\7e8de1d52d829bd6158d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214422"/>
            <a:ext cx="3581400" cy="2289810"/>
          </a:xfrm>
          <a:prstGeom prst="rect">
            <a:avLst/>
          </a:prstGeom>
          <a:noFill/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429000"/>
            <a:ext cx="32146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841359"/>
          </a:xfrm>
        </p:spPr>
        <p:txBody>
          <a:bodyPr/>
          <a:lstStyle/>
          <a:p>
            <a:pPr algn="ctr"/>
            <a:r>
              <a:rPr lang="ru-RU" altLang="ru-RU" dirty="0">
                <a:latin typeface="Bookman Old Style" pitchFamily="18" charset="0"/>
              </a:rPr>
              <a:t>Породы собак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3" y="1827213"/>
            <a:ext cx="3571900" cy="4878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Собаки делятся на несколько больших групп по назначению – служебные, пастушьи, охотничьи, ездовые, собаки-компаньоны. Сегодня в мире насчитывается примерно 400 официально зарегистрированных пород собак. Первые собаки были, можно сказать, универсальны, выполняли разные функции, на охоту брали одну собаку, а вот на пастушью службу – другую. </a:t>
            </a:r>
          </a:p>
        </p:txBody>
      </p:sp>
      <p:pic>
        <p:nvPicPr>
          <p:cNvPr id="11266" name="Picture 2" descr="C:\Users\Admin\Desktop\2021-11-30_15172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71612"/>
            <a:ext cx="550069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857232"/>
            <a:ext cx="7313612" cy="2951181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Некоторые породы собак родом из суровых районов Крайнего Севера. </a:t>
            </a:r>
            <a:endParaRPr lang="ru-RU" altLang="ru-RU" sz="24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Сибирские </a:t>
            </a:r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хаски – одни из самых знаменитых ездовых собак. Они хорошо переносят морозы благодаря густой шерсти. Сибирские хаски хороши как ездовые псы, но их трудно обучить чему-нибудь другому.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contrast="-20000"/>
          </a:blip>
          <a:srcRect/>
          <a:stretch>
            <a:fillRect/>
          </a:stretch>
        </p:blipFill>
        <p:spPr bwMode="auto">
          <a:xfrm>
            <a:off x="4500562" y="3357562"/>
            <a:ext cx="4357718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85786" y="0"/>
            <a:ext cx="7572427" cy="6858001"/>
          </a:xfrm>
        </p:spPr>
        <p:txBody>
          <a:bodyPr/>
          <a:lstStyle/>
          <a:p>
            <a:pPr algn="r">
              <a:buNone/>
            </a:pP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Некоторые породы </a:t>
            </a:r>
            <a:endParaRPr lang="ru-RU" altLang="ru-RU" sz="20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появились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под влиянием </a:t>
            </a:r>
            <a:endParaRPr lang="ru-RU" altLang="ru-RU" sz="20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buNone/>
            </a:pPr>
            <a:r>
              <a:rPr lang="ru-RU" altLang="ru-RU" sz="20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определенных </a:t>
            </a: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условий жизни. </a:t>
            </a:r>
            <a:endParaRPr lang="ru-RU" altLang="ru-RU" sz="20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altLang="ru-RU" sz="21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altLang="ru-RU" sz="21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altLang="ru-RU" sz="21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Других вывели</a:t>
            </a:r>
          </a:p>
          <a:p>
            <a:pPr>
              <a:buNone/>
            </a:pP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специально.</a:t>
            </a:r>
          </a:p>
          <a:p>
            <a:pPr>
              <a:buNone/>
            </a:pP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Например </a:t>
            </a:r>
            <a:r>
              <a:rPr lang="ru-RU" altLang="ru-RU" sz="21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, в </a:t>
            </a: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России</a:t>
            </a:r>
          </a:p>
          <a:p>
            <a:pPr>
              <a:buNone/>
            </a:pP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селекционер Клим</a:t>
            </a:r>
          </a:p>
          <a:p>
            <a:pPr>
              <a:buNone/>
            </a:pP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Сулимов </a:t>
            </a:r>
            <a:r>
              <a:rPr lang="ru-RU" altLang="ru-RU" sz="21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скрестил лаек </a:t>
            </a: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</a:t>
            </a:r>
          </a:p>
          <a:p>
            <a:pPr>
              <a:buNone/>
            </a:pP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шакалов </a:t>
            </a:r>
            <a:r>
              <a:rPr lang="ru-RU" altLang="ru-RU" sz="21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 вывел </a:t>
            </a: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породу</a:t>
            </a:r>
          </a:p>
          <a:p>
            <a:pPr>
              <a:buNone/>
            </a:pP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для </a:t>
            </a:r>
            <a:r>
              <a:rPr lang="ru-RU" altLang="ru-RU" sz="21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работы на </a:t>
            </a: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таможне</a:t>
            </a:r>
          </a:p>
          <a:p>
            <a:pPr>
              <a:buNone/>
            </a:pPr>
            <a:r>
              <a:rPr lang="ru-RU" altLang="ru-RU" sz="21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– </a:t>
            </a:r>
            <a:r>
              <a:rPr lang="ru-RU" altLang="ru-RU" sz="21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собаку Сулимова</a:t>
            </a:r>
            <a:r>
              <a:rPr lang="ru-RU" altLang="ru-RU" sz="2100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57686" y="1857364"/>
            <a:ext cx="457203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00" y="142852"/>
            <a:ext cx="321471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ru-RU" altLang="ru-RU" sz="25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Собаки – социальные животные. Им нужно общество других собак или человека.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8794" y="3000372"/>
            <a:ext cx="5786478" cy="342902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571480"/>
            <a:ext cx="7313612" cy="5370533"/>
          </a:xfrm>
        </p:spPr>
        <p:txBody>
          <a:bodyPr/>
          <a:lstStyle/>
          <a:p>
            <a:pPr algn="r">
              <a:lnSpc>
                <a:spcPct val="90000"/>
              </a:lnSpc>
              <a:buNone/>
            </a:pPr>
            <a:r>
              <a:rPr lang="ru-RU" altLang="ru-RU" sz="2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Собаки </a:t>
            </a:r>
            <a:r>
              <a:rPr lang="ru-RU" altLang="ru-RU" sz="25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требуют времени, </a:t>
            </a:r>
            <a:endParaRPr lang="ru-RU" altLang="ru-RU" sz="25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r">
              <a:lnSpc>
                <a:spcPct val="90000"/>
              </a:lnSpc>
              <a:buNone/>
            </a:pPr>
            <a:r>
              <a:rPr lang="ru-RU" altLang="ru-RU" sz="25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терпения </a:t>
            </a:r>
            <a:r>
              <a:rPr lang="ru-RU" altLang="ru-RU" sz="25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 внимания. </a:t>
            </a:r>
            <a:endParaRPr lang="ru-RU" altLang="ru-RU" sz="25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25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Изо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дня в день их надо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кормить,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выгуливать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, играть с ними. Молодых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собак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нельзя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оставлять одних на весь день.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Они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страдают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от одиночества и даже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могут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стать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нелюдимыми и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трудно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поддающимися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дрессировке.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Собаки, в зависимости от породы,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живут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от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10 до 15 лет. На протяжении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всей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активной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жизни им надо делать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прививки,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которые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защитят от инфекций.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214291"/>
            <a:ext cx="7313612" cy="335758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altLang="ru-RU" sz="21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Занятия со </a:t>
            </a:r>
            <a:r>
              <a:rPr lang="ru-RU" altLang="ru-RU" sz="21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щенком </a:t>
            </a:r>
            <a:r>
              <a:rPr lang="ru-RU" altLang="ru-RU" sz="21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помогут научить его подчиняться. Важно, чтобы собака стала воспитанной и выполняла команды, особенно на улице, где есть животные и люди.</a:t>
            </a:r>
          </a:p>
          <a:p>
            <a:pPr>
              <a:lnSpc>
                <a:spcPct val="90000"/>
              </a:lnSpc>
              <a:buNone/>
            </a:pPr>
            <a:endParaRPr lang="ru-RU" altLang="ru-RU" sz="21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21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Пять </a:t>
            </a:r>
            <a:r>
              <a:rPr lang="ru-RU" altLang="ru-RU" sz="21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основных команд – </a:t>
            </a:r>
            <a:endParaRPr lang="ru-RU" altLang="ru-RU" sz="2100" dirty="0" smtClean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«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Ко мне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!»,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«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Фу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!»,«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Сидеть!», «Стоять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!», «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Лежать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!».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C:\Users\Admin\Desktop\951005cc7b6e3bed8da6fe6adf114cb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10000" contrast="30000"/>
          </a:blip>
          <a:srcRect/>
          <a:stretch>
            <a:fillRect/>
          </a:stretch>
        </p:blipFill>
        <p:spPr bwMode="auto">
          <a:xfrm>
            <a:off x="2214546" y="3143248"/>
            <a:ext cx="500066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310</TotalTime>
  <Words>897</Words>
  <Application>Microsoft Office PowerPoint</Application>
  <PresentationFormat>Экран (4:3)</PresentationFormat>
  <Paragraphs>135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Затмение</vt:lpstr>
      <vt:lpstr> </vt:lpstr>
      <vt:lpstr>Слайд 2</vt:lpstr>
      <vt:lpstr>Люди стали замечать, что собаки по-разному выполняют ту или иную работу, а потому со временем их начали выводить породы, которые выполняли определённые задачи</vt:lpstr>
      <vt:lpstr>Породы собак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 работе МЧС собак используют для поиска людей под завалами</vt:lpstr>
      <vt:lpstr>Роль собак в Великой Отечественной войне 1941-1945г.</vt:lpstr>
      <vt:lpstr>Слайд 14</vt:lpstr>
      <vt:lpstr>.</vt:lpstr>
      <vt:lpstr>Слайд 16</vt:lpstr>
      <vt:lpstr>Слайд 17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cp:lastPrinted>1601-01-01T00:00:00Z</cp:lastPrinted>
  <dcterms:created xsi:type="dcterms:W3CDTF">2020-04-23T14:21:56Z</dcterms:created>
  <dcterms:modified xsi:type="dcterms:W3CDTF">2021-11-30T10:43:47Z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