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Default Extension="fntdata" ContentType="application/x-fontdata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diagrams/quickStyle21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44" r:id="rId1"/>
  </p:sldMasterIdLst>
  <p:sldIdLst>
    <p:sldId id="257" r:id="rId2"/>
    <p:sldId id="276" r:id="rId3"/>
    <p:sldId id="301" r:id="rId4"/>
    <p:sldId id="282" r:id="rId5"/>
    <p:sldId id="291" r:id="rId6"/>
    <p:sldId id="280" r:id="rId7"/>
    <p:sldId id="299" r:id="rId8"/>
    <p:sldId id="281" r:id="rId9"/>
    <p:sldId id="300" r:id="rId10"/>
    <p:sldId id="302" r:id="rId11"/>
    <p:sldId id="287" r:id="rId12"/>
    <p:sldId id="284" r:id="rId13"/>
    <p:sldId id="288" r:id="rId14"/>
    <p:sldId id="285" r:id="rId15"/>
    <p:sldId id="289" r:id="rId16"/>
    <p:sldId id="286" r:id="rId17"/>
    <p:sldId id="294" r:id="rId18"/>
    <p:sldId id="295" r:id="rId19"/>
    <p:sldId id="296" r:id="rId20"/>
    <p:sldId id="297" r:id="rId21"/>
    <p:sldId id="298" r:id="rId22"/>
    <p:sldId id="268" r:id="rId23"/>
  </p:sldIdLst>
  <p:sldSz cx="9144000" cy="6858000" type="screen4x3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Oswald" charset="-52"/>
      <p:regular r:id="rId28"/>
      <p:bold r:id="rId29"/>
      <p:italic r:id="rId30"/>
      <p:boldItalic r:id="rId31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0000"/>
    <a:srgbClr val="0000FF"/>
    <a:srgbClr val="199782"/>
    <a:srgbClr val="83F9AA"/>
    <a:srgbClr val="93F08C"/>
    <a:srgbClr val="C0E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90" d="100"/>
          <a:sy n="90" d="100"/>
        </p:scale>
        <p:origin x="-588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lcevaEV\AppData\Local\Microsoft\Windows\Temporary%20Internet%20Files\Content.Outlook\H94JH9NS\&#1051;&#1080;&#1089;&#1090;%20Microsoft%20Office%20Excel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lcevaEV\AppData\Local\Microsoft\Windows\Temporary%20Internet%20Files\Content.Outlook\H94JH9NS\&#1051;&#1080;&#1089;&#1090;%20Microsoft%20Office%20Excel%20(2)%20(2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alcevaEV\AppData\Local\Microsoft\Windows\Temporary%20Internet%20Files\Content.Outlook\H94JH9NS\&#1051;&#1080;&#1089;&#1090;%20Microsoft%20Office%20Excel%20(2)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plotArea>
      <c:layout>
        <c:manualLayout>
          <c:layoutTarget val="inner"/>
          <c:xMode val="edge"/>
          <c:yMode val="edge"/>
          <c:x val="0.20596500909084495"/>
          <c:y val="4.3877052851646108E-2"/>
          <c:w val="0.65695665400315695"/>
          <c:h val="0.81996670302543151"/>
        </c:manualLayout>
      </c:layout>
      <c:barChart>
        <c:barDir val="bar"/>
        <c:grouping val="stacked"/>
        <c:ser>
          <c:idx val="0"/>
          <c:order val="0"/>
          <c:spPr>
            <a:solidFill>
              <a:schemeClr val="accent1"/>
            </a:solidFill>
            <a:ln>
              <a:solidFill>
                <a:srgbClr val="4F81BD"/>
              </a:solidFill>
            </a:ln>
            <a:scene3d>
              <a:camera prst="orthographicFront"/>
              <a:lightRig rig="threePt" dir="t"/>
            </a:scene3d>
            <a:sp3d>
              <a:bevelT w="133350"/>
            </a:sp3d>
          </c:spPr>
          <c:dLbls>
            <c:dLbl>
              <c:idx val="0"/>
              <c:layout>
                <c:manualLayout>
                  <c:x val="7.7364857694674988E-3"/>
                  <c:y val="-8.8588800399405539E-3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2.2250992210880016E-3"/>
                  <c:y val="-1.2785975568928314E-2"/>
                </c:manualLayout>
              </c:layout>
              <c:dLblPos val="ctr"/>
              <c:showVal val="1"/>
            </c:dLbl>
            <c:delete val="1"/>
            <c:spPr>
              <a:noFill/>
            </c:spPr>
            <c:txPr>
              <a:bodyPr/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</c:dLbls>
          <c:cat>
            <c:numRef>
              <c:f>Лист1!$B$19:$B$21</c:f>
              <c:numCache>
                <c:formatCode>General</c:formatCode>
                <c:ptCount val="3"/>
                <c:pt idx="0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Лист1!$D$19:$D$21</c:f>
              <c:numCache>
                <c:formatCode>General</c:formatCode>
                <c:ptCount val="3"/>
                <c:pt idx="0">
                  <c:v>145.1</c:v>
                </c:pt>
                <c:pt idx="2">
                  <c:v>165.1</c:v>
                </c:pt>
              </c:numCache>
            </c:numRef>
          </c:val>
        </c:ser>
        <c:gapWidth val="0"/>
        <c:overlap val="-100"/>
        <c:axId val="88394368"/>
        <c:axId val="89457024"/>
      </c:barChart>
      <c:catAx>
        <c:axId val="88394368"/>
        <c:scaling>
          <c:orientation val="minMax"/>
        </c:scaling>
        <c:axPos val="l"/>
        <c:minorGridlines>
          <c:spPr>
            <a:ln w="0" cmpd="dbl">
              <a:gradFill flip="none" rotWithShape="1">
                <a:gsLst>
                  <a:gs pos="100000">
                    <a:sysClr val="window" lastClr="FFFFFF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prstDash val="sysDot"/>
              <a:round/>
              <a:headEnd w="sm" len="sm"/>
              <a:tailEnd w="sm" len="sm"/>
            </a:ln>
          </c:spPr>
        </c:minorGridlines>
        <c:numFmt formatCode="General" sourceLinked="1"/>
        <c:tickLblPos val="nextTo"/>
        <c:crossAx val="89457024"/>
        <c:crosses val="autoZero"/>
        <c:lblAlgn val="ctr"/>
        <c:lblOffset val="100"/>
        <c:tickLblSkip val="1"/>
        <c:tickMarkSkip val="1000"/>
      </c:catAx>
      <c:valAx>
        <c:axId val="89457024"/>
        <c:scaling>
          <c:orientation val="minMax"/>
        </c:scaling>
        <c:axPos val="b"/>
        <c:majorGridlines/>
        <c:numFmt formatCode="General" sourceLinked="1"/>
        <c:majorTickMark val="none"/>
        <c:tickLblPos val="none"/>
        <c:crossAx val="88394368"/>
        <c:crossesAt val="1"/>
        <c:crossBetween val="between"/>
        <c:majorUnit val="10"/>
        <c:minorUnit val="1"/>
      </c:valAx>
      <c:spPr>
        <a:solidFill>
          <a:srgbClr val="8064A2">
            <a:lumMod val="60000"/>
            <a:lumOff val="40000"/>
            <a:alpha val="33000"/>
          </a:srgbClr>
        </a:solidFill>
        <a:ln w="101600"/>
      </c:spPr>
    </c:plotArea>
    <c:plotVisOnly val="1"/>
  </c:chart>
  <c:txPr>
    <a:bodyPr/>
    <a:lstStyle/>
    <a:p>
      <a:pPr>
        <a:defRPr sz="1500" kern="0" spc="0" baseline="0">
          <a:solidFill>
            <a:schemeClr val="tx2">
              <a:lumMod val="75000"/>
            </a:schemeClr>
          </a:solidFill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layout/>
      <c:txPr>
        <a:bodyPr/>
        <a:lstStyle/>
        <a:p>
          <a:pPr>
            <a:defRPr sz="1400" baseline="0"/>
          </a:pPr>
          <a:endParaRPr lang="ru-RU"/>
        </a:p>
      </c:txPr>
    </c:title>
    <c:plotArea>
      <c:layout/>
      <c:barChart>
        <c:barDir val="bar"/>
        <c:grouping val="stacked"/>
        <c:ser>
          <c:idx val="0"/>
          <c:order val="0"/>
          <c:tx>
            <c:strRef>
              <c:f>Лист1!$B$11</c:f>
              <c:strCache>
                <c:ptCount val="1"/>
                <c:pt idx="0">
                  <c:v>Количество семей, 
улучшивших жилищные условия</c:v>
                </c:pt>
              </c:strCache>
            </c:strRef>
          </c:tx>
          <c:spPr>
            <a:solidFill>
              <a:srgbClr val="4F81BD"/>
            </a:solidFill>
            <a:ln w="215900">
              <a:solidFill>
                <a:srgbClr val="4F81B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 i="1" baseline="0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en-US"/>
                      <a:t>60</a:t>
                    </a:r>
                    <a:r>
                      <a:rPr lang="ru-RU"/>
                      <a:t> семей</a:t>
                    </a:r>
                    <a:endParaRPr lang="en-US"/>
                  </a:p>
                </c:rich>
              </c:tx>
              <c:dLblPos val="ctr"/>
              <c:showVal val="1"/>
              <c:separator> </c:separator>
            </c:dLbl>
            <c:dLbl>
              <c:idx val="2"/>
              <c:layout>
                <c:manualLayout>
                  <c:x val="-2.5157232704402552E-2"/>
                  <c:y val="4.1279683180055933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i="1" baseline="0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en-US"/>
                      <a:t>75</a:t>
                    </a:r>
                    <a:r>
                      <a:rPr lang="ru-RU"/>
                      <a:t> семей</a:t>
                    </a:r>
                    <a:endParaRPr lang="en-US"/>
                  </a:p>
                </c:rich>
              </c:tx>
              <c:dLblPos val="ctr"/>
              <c:showVal val="1"/>
              <c:separator> </c:separator>
            </c:dLbl>
            <c:dLbl>
              <c:idx val="4"/>
              <c:layout>
                <c:manualLayout>
                  <c:x val="5.0314465408805034E-2"/>
                  <c:y val="8.2559366360113896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i="1" baseline="0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en-US"/>
                      <a:t>04</a:t>
                    </a:r>
                    <a:r>
                      <a:rPr lang="ru-RU"/>
                      <a:t> семьи</a:t>
                    </a:r>
                    <a:endParaRPr lang="en-US"/>
                  </a:p>
                </c:rich>
              </c:tx>
              <c:dLblPos val="ctr"/>
              <c:showVal val="1"/>
              <c:separator> </c:separator>
            </c:dLbl>
            <c:spPr>
              <a:noFill/>
            </c:spPr>
            <c:txPr>
              <a:bodyPr/>
              <a:lstStyle/>
              <a:p>
                <a:pPr>
                  <a:defRPr sz="1400" b="1" i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  <c:separator> </c:separator>
          </c:dLbls>
          <c:cat>
            <c:numRef>
              <c:f>Лист1!$B$17:$B$21</c:f>
              <c:numCache>
                <c:formatCode>General</c:formatCode>
                <c:ptCount val="5"/>
                <c:pt idx="0">
                  <c:v>2020</c:v>
                </c:pt>
                <c:pt idx="2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Лист1!$C$17:$C$21</c:f>
              <c:numCache>
                <c:formatCode>General</c:formatCode>
                <c:ptCount val="5"/>
                <c:pt idx="0">
                  <c:v>260</c:v>
                </c:pt>
                <c:pt idx="2">
                  <c:v>275</c:v>
                </c:pt>
                <c:pt idx="4">
                  <c:v>204</c:v>
                </c:pt>
              </c:numCache>
            </c:numRef>
          </c:val>
        </c:ser>
        <c:gapWidth val="0"/>
        <c:overlap val="-100"/>
        <c:axId val="44595840"/>
        <c:axId val="44618112"/>
      </c:barChart>
      <c:catAx>
        <c:axId val="44595840"/>
        <c:scaling>
          <c:orientation val="minMax"/>
        </c:scaling>
        <c:axPos val="l"/>
        <c:minorGridlines>
          <c:spPr>
            <a:ln cmpd="dbl">
              <a:gradFill flip="none" rotWithShape="1">
                <a:gsLst>
                  <a:gs pos="0">
                    <a:srgbClr val="FFEFD1">
                      <a:alpha val="0"/>
                    </a:srgbClr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  <a:tileRect/>
              </a:gradFill>
              <a:prstDash val="sysDot"/>
              <a:headEnd w="sm" len="sm"/>
              <a:tailEnd type="none"/>
            </a:ln>
          </c:spPr>
        </c:minorGridlines>
        <c:numFmt formatCode="General" sourceLinked="1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44618112"/>
        <c:crosses val="autoZero"/>
        <c:auto val="1"/>
        <c:lblAlgn val="ctr"/>
        <c:lblOffset val="10"/>
      </c:catAx>
      <c:valAx>
        <c:axId val="44618112"/>
        <c:scaling>
          <c:orientation val="minMax"/>
          <c:max val="300"/>
          <c:min val="0"/>
        </c:scaling>
        <c:axPos val="b"/>
        <c:majorGridlines/>
        <c:numFmt formatCode="General" sourceLinked="1"/>
        <c:tickLblPos val="none"/>
        <c:spPr>
          <a:noFill/>
          <a:ln w="0">
            <a:solidFill>
              <a:srgbClr val="4F81BD"/>
            </a:solidFill>
          </a:ln>
        </c:spPr>
        <c:txPr>
          <a:bodyPr/>
          <a:lstStyle/>
          <a:p>
            <a:pPr>
              <a:defRPr sz="1000" baseline="0"/>
            </a:pPr>
            <a:endParaRPr lang="ru-RU"/>
          </a:p>
        </c:txPr>
        <c:crossAx val="44595840"/>
        <c:crosses val="autoZero"/>
        <c:crossBetween val="between"/>
        <c:majorUnit val="100"/>
        <c:minorUnit val="50"/>
      </c:valAx>
      <c:spPr>
        <a:solidFill>
          <a:srgbClr val="8064A2">
            <a:lumMod val="60000"/>
            <a:lumOff val="40000"/>
            <a:alpha val="42000"/>
          </a:srgbClr>
        </a:solidFill>
        <a:ln w="9525" cap="flat" cmpd="dbl"/>
        <a:effectLst>
          <a:outerShdw sx="1000" sy="1000" algn="ctr" rotWithShape="0">
            <a:srgbClr val="000000"/>
          </a:outerShdw>
        </a:effectLst>
      </c:spPr>
    </c:plotArea>
    <c:plotVisOnly val="1"/>
  </c:chart>
  <c:txPr>
    <a:bodyPr/>
    <a:lstStyle/>
    <a:p>
      <a:pPr>
        <a:defRPr sz="1500" baseline="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title>
      <c:tx>
        <c:rich>
          <a:bodyPr/>
          <a:lstStyle/>
          <a:p>
            <a:pPr>
              <a:defRPr sz="1400" baseline="0"/>
            </a:pPr>
            <a:r>
              <a:rPr lang="ru-RU"/>
              <a:t>Ввод жилых помещений</a:t>
            </a:r>
          </a:p>
        </c:rich>
      </c:tx>
      <c:layout/>
    </c:title>
    <c:plotArea>
      <c:layout/>
      <c:barChart>
        <c:barDir val="bar"/>
        <c:grouping val="stacked"/>
        <c:ser>
          <c:idx val="0"/>
          <c:order val="0"/>
          <c:tx>
            <c:strRef>
              <c:f>Лист1!$B$8</c:f>
              <c:strCache>
                <c:ptCount val="1"/>
                <c:pt idx="0">
                  <c:v>Вод жилых помещений</c:v>
                </c:pt>
              </c:strCache>
            </c:strRef>
          </c:tx>
          <c:spPr>
            <a:solidFill>
              <a:srgbClr val="4F81BD"/>
            </a:solidFill>
            <a:ln w="215900">
              <a:solidFill>
                <a:srgbClr val="4F81B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796945193171610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4.3126684636118767E-2"/>
                  <c:y val="-4.1279683180056766E-3"/>
                </c:manualLayout>
              </c:layout>
              <c:showVal val="1"/>
            </c:dLbl>
            <c:dLbl>
              <c:idx val="4"/>
              <c:layout>
                <c:manualLayout>
                  <c:x val="-2.1563342318059397E-2"/>
                  <c:y val="8.255936636011393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i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Лист1!$B$17:$B$21</c:f>
              <c:numCache>
                <c:formatCode>General</c:formatCode>
                <c:ptCount val="5"/>
                <c:pt idx="0">
                  <c:v>2020</c:v>
                </c:pt>
                <c:pt idx="2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Лист1!$E$17:$E$21</c:f>
              <c:numCache>
                <c:formatCode>General</c:formatCode>
                <c:ptCount val="5"/>
                <c:pt idx="0" formatCode="0.00">
                  <c:v>17731</c:v>
                </c:pt>
                <c:pt idx="2" formatCode="0.00">
                  <c:v>22120</c:v>
                </c:pt>
                <c:pt idx="4" formatCode="0.00">
                  <c:v>20100.490000000005</c:v>
                </c:pt>
              </c:numCache>
            </c:numRef>
          </c:val>
        </c:ser>
        <c:gapWidth val="0"/>
        <c:overlap val="-100"/>
        <c:axId val="44650496"/>
        <c:axId val="44652032"/>
      </c:barChart>
      <c:catAx>
        <c:axId val="44650496"/>
        <c:scaling>
          <c:orientation val="minMax"/>
        </c:scaling>
        <c:axPos val="l"/>
        <c:minorGridlines>
          <c:spPr>
            <a:ln cmpd="dbl">
              <a:gradFill flip="none" rotWithShape="1">
                <a:gsLst>
                  <a:gs pos="0">
                    <a:srgbClr val="FFEFD1">
                      <a:alpha val="0"/>
                    </a:srgbClr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  <a:tileRect/>
              </a:gradFill>
              <a:prstDash val="sysDot"/>
              <a:headEnd w="sm" len="sm"/>
              <a:tailEnd type="none"/>
            </a:ln>
          </c:spPr>
        </c:minorGridlines>
        <c:numFmt formatCode="General" sourceLinked="1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44652032"/>
        <c:crossesAt val="0"/>
        <c:auto val="1"/>
        <c:lblAlgn val="ctr"/>
        <c:lblOffset val="10"/>
      </c:catAx>
      <c:valAx>
        <c:axId val="44652032"/>
        <c:scaling>
          <c:orientation val="minMax"/>
        </c:scaling>
        <c:axPos val="b"/>
        <c:majorGridlines/>
        <c:numFmt formatCode="0.00" sourceLinked="1"/>
        <c:majorTickMark val="none"/>
        <c:tickLblPos val="none"/>
        <c:spPr>
          <a:noFill/>
          <a:ln w="0">
            <a:solidFill>
              <a:srgbClr val="4F81BD"/>
            </a:solidFill>
          </a:ln>
        </c:spPr>
        <c:txPr>
          <a:bodyPr/>
          <a:lstStyle/>
          <a:p>
            <a:pPr>
              <a:defRPr sz="1000" baseline="0"/>
            </a:pPr>
            <a:endParaRPr lang="ru-RU"/>
          </a:p>
        </c:txPr>
        <c:crossAx val="44650496"/>
        <c:crosses val="autoZero"/>
        <c:crossBetween val="between"/>
        <c:majorUnit val="5000"/>
        <c:minorUnit val="1000"/>
      </c:valAx>
      <c:spPr>
        <a:solidFill>
          <a:srgbClr val="8064A2">
            <a:lumMod val="60000"/>
            <a:lumOff val="40000"/>
            <a:alpha val="42000"/>
          </a:srgbClr>
        </a:solidFill>
        <a:ln w="9525" cap="flat" cmpd="dbl"/>
        <a:effectLst>
          <a:outerShdw sx="1000" sy="1000" algn="ctr" rotWithShape="0">
            <a:srgbClr val="000000"/>
          </a:outerShdw>
        </a:effectLst>
      </c:spPr>
    </c:plotArea>
    <c:plotVisOnly val="1"/>
  </c:chart>
  <c:txPr>
    <a:bodyPr/>
    <a:lstStyle/>
    <a:p>
      <a:pPr>
        <a:defRPr sz="1500" baseline="0"/>
      </a:pPr>
      <a:endParaRPr lang="ru-RU"/>
    </a:p>
  </c:txPr>
  <c:externalData r:id="rId1"/>
  <c:userShapes r:id="rId2"/>
</c:chartSpace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2E901B-B1E0-4501-973F-82C9C8C9187C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88082A-8561-4DB4-A4F6-03188DA5CAD1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Целевой блок 1 «Диверсификация экономики, инвестиционное развитие»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29C4CD56-644B-4F88-8C28-47FE4AED8C53}" type="parTrans" cxnId="{AEDE7015-B5FB-4D5B-9418-5630A80065F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E6B8A72-1380-46DD-A65C-3A29A711EE82}" type="sibTrans" cxnId="{AEDE7015-B5FB-4D5B-9418-5630A80065F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493151D-CAE5-40F0-BE07-446926D2FFD6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Целевой блок 2 «Повышение качества жизни населения, инновационное развитие  социальной сферы»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E6B20020-CF88-47C7-84A0-E12C95A86D8B}" type="parTrans" cxnId="{3975B55F-E97F-4BE6-A69D-F8020BBF419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3DAABAC-D12A-4031-B637-DE7AF475AD96}" type="sibTrans" cxnId="{3975B55F-E97F-4BE6-A69D-F8020BBF419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BF33EBD-1561-42EA-806E-B66548B50C15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17 целей</a:t>
          </a:r>
        </a:p>
      </dgm:t>
    </dgm:pt>
    <dgm:pt modelId="{BC7022FD-3377-4EB8-9BA2-1B753872DCB1}" type="parTrans" cxnId="{C569518E-39DA-4DF6-8163-E4704D2C528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3C6920F-D6FD-40D6-948B-06182DBFDE97}" type="sibTrans" cxnId="{C569518E-39DA-4DF6-8163-E4704D2C528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FC65B0E-48CB-4E77-BD4E-E7C37F36DA02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15 задач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81426069-27A6-48BA-857B-DF5ECF8C86A3}" type="parTrans" cxnId="{02AAACBF-2EE5-4E6E-933A-A613D6A66D2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FD9030F-9EB7-49E2-88FA-A877575189F3}" type="sibTrans" cxnId="{02AAACBF-2EE5-4E6E-933A-A613D6A66D2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7B29E1A-0019-43B2-AD47-66F3BB154062}">
      <dgm:prSet phldrT="[Текст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17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задач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E5BD166C-9BED-4958-B723-B349FF5B7686}" type="parTrans" cxnId="{5DE21704-858B-46B1-9765-E0D2C066901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70027DD-11AD-4AD8-B591-47C0D9D85702}" type="sibTrans" cxnId="{5DE21704-858B-46B1-9765-E0D2C066901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0D56040-14D7-4C33-927A-041236E1B4DD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30 укрупненных мероприятий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936C106-FE27-4970-A211-3D0AEBEBA7E3}" type="parTrans" cxnId="{C2723D04-7860-462B-B775-621EDBBCEF7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D4E041C-15C3-454C-8190-FF063C911C69}" type="sibTrans" cxnId="{C2723D04-7860-462B-B775-621EDBBCEF7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F471A41-0DF3-4F7A-9531-FDFDA6DADE02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18 показателей результативности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4919D5E0-22C8-4BFA-9543-D1AF4E9167D5}" type="parTrans" cxnId="{0B97048A-5B00-48CF-97AA-3D31FAF2749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C69D565-0C83-4307-9FE4-00D3F9B9A49C}" type="sibTrans" cxnId="{0B97048A-5B00-48CF-97AA-3D31FAF2749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2082D10-B6BE-41F0-91F6-98781560EDC9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25 показателей результативности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8D8E6626-DEF3-4660-B1F7-21378193FB16}" type="parTrans" cxnId="{067C7CCE-3C68-405E-A6FD-B88335E4637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0FED4D5-36D5-4FFF-B3D6-5B9EAFF52CDA}" type="sibTrans" cxnId="{067C7CCE-3C68-405E-A6FD-B88335E4637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8D010EC-8109-4B13-8E95-742949B11986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 основных целевых блока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1E3B2D2-44B6-49AA-92EE-170F2C54C3CA}" type="sibTrans" cxnId="{E8ACB6B2-474F-433D-B1EA-99DF83A41D6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FBC5842-3B01-453E-A207-909B9AF85D65}" type="parTrans" cxnId="{E8ACB6B2-474F-433D-B1EA-99DF83A41D6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EEED5C3-7568-46F9-87A5-EFC7B6850244}" type="pres">
      <dgm:prSet presAssocID="{A52E901B-B1E0-4501-973F-82C9C8C918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041425-00F0-487C-936F-12DFD8D848AD}" type="pres">
      <dgm:prSet presAssocID="{B0D56040-14D7-4C33-927A-041236E1B4DD}" presName="boxAndChildren" presStyleCnt="0"/>
      <dgm:spPr/>
      <dgm:t>
        <a:bodyPr/>
        <a:lstStyle/>
        <a:p>
          <a:endParaRPr lang="ru-RU"/>
        </a:p>
      </dgm:t>
    </dgm:pt>
    <dgm:pt modelId="{56D8CA4B-D725-4939-99D6-60E59BE586AC}" type="pres">
      <dgm:prSet presAssocID="{B0D56040-14D7-4C33-927A-041236E1B4DD}" presName="parentTextBox" presStyleLbl="node1" presStyleIdx="0" presStyleCnt="3"/>
      <dgm:spPr/>
      <dgm:t>
        <a:bodyPr/>
        <a:lstStyle/>
        <a:p>
          <a:endParaRPr lang="ru-RU"/>
        </a:p>
      </dgm:t>
    </dgm:pt>
    <dgm:pt modelId="{8ED2D400-0472-4C41-8AA2-421C62BAF00C}" type="pres">
      <dgm:prSet presAssocID="{B0D56040-14D7-4C33-927A-041236E1B4DD}" presName="entireBox" presStyleLbl="node1" presStyleIdx="0" presStyleCnt="3"/>
      <dgm:spPr/>
      <dgm:t>
        <a:bodyPr/>
        <a:lstStyle/>
        <a:p>
          <a:endParaRPr lang="ru-RU"/>
        </a:p>
      </dgm:t>
    </dgm:pt>
    <dgm:pt modelId="{B858111F-BC7C-406F-825F-359FD113A9DC}" type="pres">
      <dgm:prSet presAssocID="{B0D56040-14D7-4C33-927A-041236E1B4DD}" presName="descendantBox" presStyleCnt="0"/>
      <dgm:spPr/>
      <dgm:t>
        <a:bodyPr/>
        <a:lstStyle/>
        <a:p>
          <a:endParaRPr lang="ru-RU"/>
        </a:p>
      </dgm:t>
    </dgm:pt>
    <dgm:pt modelId="{A2394B1A-5238-4DA6-8368-9D6F9D2A6AE6}" type="pres">
      <dgm:prSet presAssocID="{DF471A41-0DF3-4F7A-9531-FDFDA6DADE02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C1727-53B6-43BB-B85B-A6C4FAC59DF4}" type="pres">
      <dgm:prSet presAssocID="{72082D10-B6BE-41F0-91F6-98781560EDC9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2EEEF-DD37-45CE-AEE2-9DBFAD996C2B}" type="pres">
      <dgm:prSet presAssocID="{A3C6920F-D6FD-40D6-948B-06182DBFDE97}" presName="sp" presStyleCnt="0"/>
      <dgm:spPr/>
      <dgm:t>
        <a:bodyPr/>
        <a:lstStyle/>
        <a:p>
          <a:endParaRPr lang="ru-RU"/>
        </a:p>
      </dgm:t>
    </dgm:pt>
    <dgm:pt modelId="{D040E847-E512-40F2-9981-D29D7A78408B}" type="pres">
      <dgm:prSet presAssocID="{4BF33EBD-1561-42EA-806E-B66548B50C15}" presName="arrowAndChildren" presStyleCnt="0"/>
      <dgm:spPr/>
      <dgm:t>
        <a:bodyPr/>
        <a:lstStyle/>
        <a:p>
          <a:endParaRPr lang="ru-RU"/>
        </a:p>
      </dgm:t>
    </dgm:pt>
    <dgm:pt modelId="{AB5023EE-6EEE-46FA-993E-35203E201E0F}" type="pres">
      <dgm:prSet presAssocID="{4BF33EBD-1561-42EA-806E-B66548B50C15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7A8EB2E7-74B8-45D3-ACD0-AA527ED7F9B7}" type="pres">
      <dgm:prSet presAssocID="{4BF33EBD-1561-42EA-806E-B66548B50C15}" presName="arrow" presStyleLbl="node1" presStyleIdx="1" presStyleCnt="3" custLinFactNeighborY="1181"/>
      <dgm:spPr/>
      <dgm:t>
        <a:bodyPr/>
        <a:lstStyle/>
        <a:p>
          <a:endParaRPr lang="ru-RU"/>
        </a:p>
      </dgm:t>
    </dgm:pt>
    <dgm:pt modelId="{25633A56-FE75-4A9D-B09F-152CAFCFEC8D}" type="pres">
      <dgm:prSet presAssocID="{4BF33EBD-1561-42EA-806E-B66548B50C15}" presName="descendantArrow" presStyleCnt="0"/>
      <dgm:spPr/>
      <dgm:t>
        <a:bodyPr/>
        <a:lstStyle/>
        <a:p>
          <a:endParaRPr lang="ru-RU"/>
        </a:p>
      </dgm:t>
    </dgm:pt>
    <dgm:pt modelId="{F9010272-BB18-42C3-81C6-CF2758763A04}" type="pres">
      <dgm:prSet presAssocID="{2FC65B0E-48CB-4E77-BD4E-E7C37F36DA02}" presName="childTextArrow" presStyleLbl="fgAccFollowNode1" presStyleIdx="2" presStyleCnt="6" custLinFactNeighborY="-1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CC6E7B-0228-445F-BB91-FCA676CB6D8F}" type="pres">
      <dgm:prSet presAssocID="{97B29E1A-0019-43B2-AD47-66F3BB154062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78FC0-F8FE-4546-B16E-70C24EA86E09}" type="pres">
      <dgm:prSet presAssocID="{B1E3B2D2-44B6-49AA-92EE-170F2C54C3CA}" presName="sp" presStyleCnt="0"/>
      <dgm:spPr/>
      <dgm:t>
        <a:bodyPr/>
        <a:lstStyle/>
        <a:p>
          <a:endParaRPr lang="ru-RU"/>
        </a:p>
      </dgm:t>
    </dgm:pt>
    <dgm:pt modelId="{14F736BB-913B-42DA-AD5E-0DA49224AAD5}" type="pres">
      <dgm:prSet presAssocID="{38D010EC-8109-4B13-8E95-742949B11986}" presName="arrowAndChildren" presStyleCnt="0"/>
      <dgm:spPr/>
      <dgm:t>
        <a:bodyPr/>
        <a:lstStyle/>
        <a:p>
          <a:endParaRPr lang="ru-RU"/>
        </a:p>
      </dgm:t>
    </dgm:pt>
    <dgm:pt modelId="{041C3219-8AAE-4DF8-8A18-EA3C29937BF4}" type="pres">
      <dgm:prSet presAssocID="{38D010EC-8109-4B13-8E95-742949B11986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9D0E1AD7-7A43-41BA-8E80-EE92C5AE7DE8}" type="pres">
      <dgm:prSet presAssocID="{38D010EC-8109-4B13-8E95-742949B11986}" presName="arrow" presStyleLbl="node1" presStyleIdx="2" presStyleCnt="3"/>
      <dgm:spPr/>
      <dgm:t>
        <a:bodyPr/>
        <a:lstStyle/>
        <a:p>
          <a:endParaRPr lang="ru-RU"/>
        </a:p>
      </dgm:t>
    </dgm:pt>
    <dgm:pt modelId="{8AC7C58E-682D-4928-A599-672F02F78E23}" type="pres">
      <dgm:prSet presAssocID="{38D010EC-8109-4B13-8E95-742949B11986}" presName="descendantArrow" presStyleCnt="0"/>
      <dgm:spPr/>
      <dgm:t>
        <a:bodyPr/>
        <a:lstStyle/>
        <a:p>
          <a:endParaRPr lang="ru-RU"/>
        </a:p>
      </dgm:t>
    </dgm:pt>
    <dgm:pt modelId="{D8E4B994-0E99-422C-8D8B-DA56DF496BB8}" type="pres">
      <dgm:prSet presAssocID="{4488082A-8561-4DB4-A4F6-03188DA5CAD1}" presName="childTextArrow" presStyleLbl="fgAccFollowNode1" presStyleIdx="4" presStyleCnt="6" custScaleY="108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B1A7E9-1F6C-4F94-B015-BD3EF357D2AE}" type="pres">
      <dgm:prSet presAssocID="{D493151D-CAE5-40F0-BE07-446926D2FFD6}" presName="childTextArrow" presStyleLbl="fgAccFollowNode1" presStyleIdx="5" presStyleCnt="6" custScaleY="108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BCC5D5-410D-4743-A845-9EB70D131160}" type="presOf" srcId="{72082D10-B6BE-41F0-91F6-98781560EDC9}" destId="{563C1727-53B6-43BB-B85B-A6C4FAC59DF4}" srcOrd="0" destOrd="0" presId="urn:microsoft.com/office/officeart/2005/8/layout/process4"/>
    <dgm:cxn modelId="{02AAACBF-2EE5-4E6E-933A-A613D6A66D24}" srcId="{4BF33EBD-1561-42EA-806E-B66548B50C15}" destId="{2FC65B0E-48CB-4E77-BD4E-E7C37F36DA02}" srcOrd="0" destOrd="0" parTransId="{81426069-27A6-48BA-857B-DF5ECF8C86A3}" sibTransId="{BFD9030F-9EB7-49E2-88FA-A877575189F3}"/>
    <dgm:cxn modelId="{59AA109A-28C2-4B95-A432-D27C9C8BD458}" type="presOf" srcId="{A52E901B-B1E0-4501-973F-82C9C8C9187C}" destId="{7EEED5C3-7568-46F9-87A5-EFC7B6850244}" srcOrd="0" destOrd="0" presId="urn:microsoft.com/office/officeart/2005/8/layout/process4"/>
    <dgm:cxn modelId="{067C7CCE-3C68-405E-A6FD-B88335E46375}" srcId="{B0D56040-14D7-4C33-927A-041236E1B4DD}" destId="{72082D10-B6BE-41F0-91F6-98781560EDC9}" srcOrd="1" destOrd="0" parTransId="{8D8E6626-DEF3-4660-B1F7-21378193FB16}" sibTransId="{20FED4D5-36D5-4FFF-B3D6-5B9EAFF52CDA}"/>
    <dgm:cxn modelId="{3975B55F-E97F-4BE6-A69D-F8020BBF4198}" srcId="{38D010EC-8109-4B13-8E95-742949B11986}" destId="{D493151D-CAE5-40F0-BE07-446926D2FFD6}" srcOrd="1" destOrd="0" parTransId="{E6B20020-CF88-47C7-84A0-E12C95A86D8B}" sibTransId="{33DAABAC-D12A-4031-B637-DE7AF475AD96}"/>
    <dgm:cxn modelId="{C569518E-39DA-4DF6-8163-E4704D2C5283}" srcId="{A52E901B-B1E0-4501-973F-82C9C8C9187C}" destId="{4BF33EBD-1561-42EA-806E-B66548B50C15}" srcOrd="1" destOrd="0" parTransId="{BC7022FD-3377-4EB8-9BA2-1B753872DCB1}" sibTransId="{A3C6920F-D6FD-40D6-948B-06182DBFDE97}"/>
    <dgm:cxn modelId="{AEDE7015-B5FB-4D5B-9418-5630A80065FC}" srcId="{38D010EC-8109-4B13-8E95-742949B11986}" destId="{4488082A-8561-4DB4-A4F6-03188DA5CAD1}" srcOrd="0" destOrd="0" parTransId="{29C4CD56-644B-4F88-8C28-47FE4AED8C53}" sibTransId="{1E6B8A72-1380-46DD-A65C-3A29A711EE82}"/>
    <dgm:cxn modelId="{5DE21704-858B-46B1-9765-E0D2C0669012}" srcId="{4BF33EBD-1561-42EA-806E-B66548B50C15}" destId="{97B29E1A-0019-43B2-AD47-66F3BB154062}" srcOrd="1" destOrd="0" parTransId="{E5BD166C-9BED-4958-B723-B349FF5B7686}" sibTransId="{F70027DD-11AD-4AD8-B591-47C0D9D85702}"/>
    <dgm:cxn modelId="{03E811D0-DBDC-471C-A46D-D43123CFEE36}" type="presOf" srcId="{97B29E1A-0019-43B2-AD47-66F3BB154062}" destId="{7DCC6E7B-0228-445F-BB91-FCA676CB6D8F}" srcOrd="0" destOrd="0" presId="urn:microsoft.com/office/officeart/2005/8/layout/process4"/>
    <dgm:cxn modelId="{907651B8-236F-4CCC-9CC9-729DF83C466B}" type="presOf" srcId="{4488082A-8561-4DB4-A4F6-03188DA5CAD1}" destId="{D8E4B994-0E99-422C-8D8B-DA56DF496BB8}" srcOrd="0" destOrd="0" presId="urn:microsoft.com/office/officeart/2005/8/layout/process4"/>
    <dgm:cxn modelId="{CA5A1D76-1CC8-40C3-9739-A75DC11E0C1D}" type="presOf" srcId="{B0D56040-14D7-4C33-927A-041236E1B4DD}" destId="{56D8CA4B-D725-4939-99D6-60E59BE586AC}" srcOrd="0" destOrd="0" presId="urn:microsoft.com/office/officeart/2005/8/layout/process4"/>
    <dgm:cxn modelId="{B8F9EFA0-1822-4E0E-8645-9B75BEE6CE91}" type="presOf" srcId="{DF471A41-0DF3-4F7A-9531-FDFDA6DADE02}" destId="{A2394B1A-5238-4DA6-8368-9D6F9D2A6AE6}" srcOrd="0" destOrd="0" presId="urn:microsoft.com/office/officeart/2005/8/layout/process4"/>
    <dgm:cxn modelId="{BA660BB0-4544-4A10-8FBB-87930D2ED827}" type="presOf" srcId="{2FC65B0E-48CB-4E77-BD4E-E7C37F36DA02}" destId="{F9010272-BB18-42C3-81C6-CF2758763A04}" srcOrd="0" destOrd="0" presId="urn:microsoft.com/office/officeart/2005/8/layout/process4"/>
    <dgm:cxn modelId="{0E66EE7F-27CF-49C3-98D6-DA4D07EEE2BD}" type="presOf" srcId="{38D010EC-8109-4B13-8E95-742949B11986}" destId="{041C3219-8AAE-4DF8-8A18-EA3C29937BF4}" srcOrd="0" destOrd="0" presId="urn:microsoft.com/office/officeart/2005/8/layout/process4"/>
    <dgm:cxn modelId="{C8F5E437-D31D-4E0E-8DD1-0716425DE143}" type="presOf" srcId="{38D010EC-8109-4B13-8E95-742949B11986}" destId="{9D0E1AD7-7A43-41BA-8E80-EE92C5AE7DE8}" srcOrd="1" destOrd="0" presId="urn:microsoft.com/office/officeart/2005/8/layout/process4"/>
    <dgm:cxn modelId="{86E99FB1-0086-49D1-976C-3378008D0F78}" type="presOf" srcId="{D493151D-CAE5-40F0-BE07-446926D2FFD6}" destId="{4FB1A7E9-1F6C-4F94-B015-BD3EF357D2AE}" srcOrd="0" destOrd="0" presId="urn:microsoft.com/office/officeart/2005/8/layout/process4"/>
    <dgm:cxn modelId="{C2723D04-7860-462B-B775-621EDBBCEF78}" srcId="{A52E901B-B1E0-4501-973F-82C9C8C9187C}" destId="{B0D56040-14D7-4C33-927A-041236E1B4DD}" srcOrd="2" destOrd="0" parTransId="{C936C106-FE27-4970-A211-3D0AEBEBA7E3}" sibTransId="{9D4E041C-15C3-454C-8190-FF063C911C69}"/>
    <dgm:cxn modelId="{E8ACB6B2-474F-433D-B1EA-99DF83A41D6A}" srcId="{A52E901B-B1E0-4501-973F-82C9C8C9187C}" destId="{38D010EC-8109-4B13-8E95-742949B11986}" srcOrd="0" destOrd="0" parTransId="{2FBC5842-3B01-453E-A207-909B9AF85D65}" sibTransId="{B1E3B2D2-44B6-49AA-92EE-170F2C54C3CA}"/>
    <dgm:cxn modelId="{EAA1DAE7-B8D5-4BE9-9CF5-251303962BEC}" type="presOf" srcId="{4BF33EBD-1561-42EA-806E-B66548B50C15}" destId="{AB5023EE-6EEE-46FA-993E-35203E201E0F}" srcOrd="0" destOrd="0" presId="urn:microsoft.com/office/officeart/2005/8/layout/process4"/>
    <dgm:cxn modelId="{109A3580-8DBB-4574-A2DC-2FB1B137120A}" type="presOf" srcId="{4BF33EBD-1561-42EA-806E-B66548B50C15}" destId="{7A8EB2E7-74B8-45D3-ACD0-AA527ED7F9B7}" srcOrd="1" destOrd="0" presId="urn:microsoft.com/office/officeart/2005/8/layout/process4"/>
    <dgm:cxn modelId="{0B97048A-5B00-48CF-97AA-3D31FAF27490}" srcId="{B0D56040-14D7-4C33-927A-041236E1B4DD}" destId="{DF471A41-0DF3-4F7A-9531-FDFDA6DADE02}" srcOrd="0" destOrd="0" parTransId="{4919D5E0-22C8-4BFA-9543-D1AF4E9167D5}" sibTransId="{8C69D565-0C83-4307-9FE4-00D3F9B9A49C}"/>
    <dgm:cxn modelId="{E3212C59-AE58-4F22-89FF-4B85A8AF0734}" type="presOf" srcId="{B0D56040-14D7-4C33-927A-041236E1B4DD}" destId="{8ED2D400-0472-4C41-8AA2-421C62BAF00C}" srcOrd="1" destOrd="0" presId="urn:microsoft.com/office/officeart/2005/8/layout/process4"/>
    <dgm:cxn modelId="{B7C284CF-084F-4063-87A7-9BAE4115B9FD}" type="presParOf" srcId="{7EEED5C3-7568-46F9-87A5-EFC7B6850244}" destId="{B7041425-00F0-487C-936F-12DFD8D848AD}" srcOrd="0" destOrd="0" presId="urn:microsoft.com/office/officeart/2005/8/layout/process4"/>
    <dgm:cxn modelId="{1A08D18B-AF84-4E52-8E9C-AE9A8D2A742E}" type="presParOf" srcId="{B7041425-00F0-487C-936F-12DFD8D848AD}" destId="{56D8CA4B-D725-4939-99D6-60E59BE586AC}" srcOrd="0" destOrd="0" presId="urn:microsoft.com/office/officeart/2005/8/layout/process4"/>
    <dgm:cxn modelId="{31E6F450-A958-4730-A740-F8AF44DAC5A1}" type="presParOf" srcId="{B7041425-00F0-487C-936F-12DFD8D848AD}" destId="{8ED2D400-0472-4C41-8AA2-421C62BAF00C}" srcOrd="1" destOrd="0" presId="urn:microsoft.com/office/officeart/2005/8/layout/process4"/>
    <dgm:cxn modelId="{8545196F-D320-4808-9470-FB89F46F75B0}" type="presParOf" srcId="{B7041425-00F0-487C-936F-12DFD8D848AD}" destId="{B858111F-BC7C-406F-825F-359FD113A9DC}" srcOrd="2" destOrd="0" presId="urn:microsoft.com/office/officeart/2005/8/layout/process4"/>
    <dgm:cxn modelId="{694F73A4-843C-4061-843D-F48AB948847E}" type="presParOf" srcId="{B858111F-BC7C-406F-825F-359FD113A9DC}" destId="{A2394B1A-5238-4DA6-8368-9D6F9D2A6AE6}" srcOrd="0" destOrd="0" presId="urn:microsoft.com/office/officeart/2005/8/layout/process4"/>
    <dgm:cxn modelId="{B926680F-F882-4F75-AB4E-495AFF13DF69}" type="presParOf" srcId="{B858111F-BC7C-406F-825F-359FD113A9DC}" destId="{563C1727-53B6-43BB-B85B-A6C4FAC59DF4}" srcOrd="1" destOrd="0" presId="urn:microsoft.com/office/officeart/2005/8/layout/process4"/>
    <dgm:cxn modelId="{2E43D153-C50A-43A3-A7D1-B6C52EC72011}" type="presParOf" srcId="{7EEED5C3-7568-46F9-87A5-EFC7B6850244}" destId="{0102EEEF-DD37-45CE-AEE2-9DBFAD996C2B}" srcOrd="1" destOrd="0" presId="urn:microsoft.com/office/officeart/2005/8/layout/process4"/>
    <dgm:cxn modelId="{54D351BC-5454-40D4-89AA-C55E51FC1C77}" type="presParOf" srcId="{7EEED5C3-7568-46F9-87A5-EFC7B6850244}" destId="{D040E847-E512-40F2-9981-D29D7A78408B}" srcOrd="2" destOrd="0" presId="urn:microsoft.com/office/officeart/2005/8/layout/process4"/>
    <dgm:cxn modelId="{02A2C853-50ED-4568-A192-681E35E067FF}" type="presParOf" srcId="{D040E847-E512-40F2-9981-D29D7A78408B}" destId="{AB5023EE-6EEE-46FA-993E-35203E201E0F}" srcOrd="0" destOrd="0" presId="urn:microsoft.com/office/officeart/2005/8/layout/process4"/>
    <dgm:cxn modelId="{7C200A19-3292-41AF-9742-01EDE05071B3}" type="presParOf" srcId="{D040E847-E512-40F2-9981-D29D7A78408B}" destId="{7A8EB2E7-74B8-45D3-ACD0-AA527ED7F9B7}" srcOrd="1" destOrd="0" presId="urn:microsoft.com/office/officeart/2005/8/layout/process4"/>
    <dgm:cxn modelId="{8D6062AE-F436-40A5-B14A-3808F514F7A0}" type="presParOf" srcId="{D040E847-E512-40F2-9981-D29D7A78408B}" destId="{25633A56-FE75-4A9D-B09F-152CAFCFEC8D}" srcOrd="2" destOrd="0" presId="urn:microsoft.com/office/officeart/2005/8/layout/process4"/>
    <dgm:cxn modelId="{FF20C99D-CEE0-4C6A-91E3-CDBE1D2AB727}" type="presParOf" srcId="{25633A56-FE75-4A9D-B09F-152CAFCFEC8D}" destId="{F9010272-BB18-42C3-81C6-CF2758763A04}" srcOrd="0" destOrd="0" presId="urn:microsoft.com/office/officeart/2005/8/layout/process4"/>
    <dgm:cxn modelId="{027AD22A-B9BE-4F6B-B642-DA614A3F85C9}" type="presParOf" srcId="{25633A56-FE75-4A9D-B09F-152CAFCFEC8D}" destId="{7DCC6E7B-0228-445F-BB91-FCA676CB6D8F}" srcOrd="1" destOrd="0" presId="urn:microsoft.com/office/officeart/2005/8/layout/process4"/>
    <dgm:cxn modelId="{E941ECBE-D785-4318-B017-013BFE5085C5}" type="presParOf" srcId="{7EEED5C3-7568-46F9-87A5-EFC7B6850244}" destId="{4B778FC0-F8FE-4546-B16E-70C24EA86E09}" srcOrd="3" destOrd="0" presId="urn:microsoft.com/office/officeart/2005/8/layout/process4"/>
    <dgm:cxn modelId="{FD208CC9-916C-43C0-8753-757FC1D4AD27}" type="presParOf" srcId="{7EEED5C3-7568-46F9-87A5-EFC7B6850244}" destId="{14F736BB-913B-42DA-AD5E-0DA49224AAD5}" srcOrd="4" destOrd="0" presId="urn:microsoft.com/office/officeart/2005/8/layout/process4"/>
    <dgm:cxn modelId="{4614F8BD-65CB-4729-AA25-6AF2415C152F}" type="presParOf" srcId="{14F736BB-913B-42DA-AD5E-0DA49224AAD5}" destId="{041C3219-8AAE-4DF8-8A18-EA3C29937BF4}" srcOrd="0" destOrd="0" presId="urn:microsoft.com/office/officeart/2005/8/layout/process4"/>
    <dgm:cxn modelId="{CEA77EFF-9897-41A8-97FF-848A18546488}" type="presParOf" srcId="{14F736BB-913B-42DA-AD5E-0DA49224AAD5}" destId="{9D0E1AD7-7A43-41BA-8E80-EE92C5AE7DE8}" srcOrd="1" destOrd="0" presId="urn:microsoft.com/office/officeart/2005/8/layout/process4"/>
    <dgm:cxn modelId="{B14C455A-243D-4018-80DE-50B9069476A9}" type="presParOf" srcId="{14F736BB-913B-42DA-AD5E-0DA49224AAD5}" destId="{8AC7C58E-682D-4928-A599-672F02F78E23}" srcOrd="2" destOrd="0" presId="urn:microsoft.com/office/officeart/2005/8/layout/process4"/>
    <dgm:cxn modelId="{08C90EE3-961E-429B-BF5A-BA5E5F23FA3C}" type="presParOf" srcId="{8AC7C58E-682D-4928-A599-672F02F78E23}" destId="{D8E4B994-0E99-422C-8D8B-DA56DF496BB8}" srcOrd="0" destOrd="0" presId="urn:microsoft.com/office/officeart/2005/8/layout/process4"/>
    <dgm:cxn modelId="{8CE4958D-9460-4AAF-863C-2CE8C96BE0D6}" type="presParOf" srcId="{8AC7C58E-682D-4928-A599-672F02F78E23}" destId="{4FB1A7E9-1F6C-4F94-B015-BD3EF357D2AE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898A23-BB71-4BE3-82B2-3DF4B366B603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0FEC7B-E642-49C1-8851-89B73EDB3F77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Выполнены мероприятия 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686FAE5-F4ED-43AB-A4EE-CD0CFCCB82DE}" type="parTrans" cxnId="{AC97B519-1573-43C1-89BB-D0B2F9BD244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A86C847-644B-4F7D-AC7B-2997384DC1DF}" type="sibTrans" cxnId="{AC97B519-1573-43C1-89BB-D0B2F9BD244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DF1E149-3E59-400C-97EE-12249A035380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10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муниципальных программ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6A85F3A-040C-464D-BA59-E14D3190D462}" type="parTrans" cxnId="{1A158F17-C30E-4A25-8797-916B66A1AB8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EA82F24-8D6D-4FEA-90B7-B7A3C8DF1556}" type="sibTrans" cxnId="{1A158F17-C30E-4A25-8797-916B66A1AB8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846E161-77F9-432F-A3C3-5C5D70A094DF}" type="pres">
      <dgm:prSet presAssocID="{5B898A23-BB71-4BE3-82B2-3DF4B366B6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E2D7F-C342-4E80-AB14-CDBFEBB9C943}" type="pres">
      <dgm:prSet presAssocID="{B10FEC7B-E642-49C1-8851-89B73EDB3F77}" presName="node" presStyleLbl="node1" presStyleIdx="0" presStyleCnt="2" custScaleX="108152" custLinFactNeighborX="-117" custLinFactNeighborY="-3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FE404-8D0E-4BC9-97CA-F4159DC653D0}" type="pres">
      <dgm:prSet presAssocID="{6A86C847-644B-4F7D-AC7B-2997384DC1DF}" presName="sibTrans" presStyleLbl="sibTrans2D1" presStyleIdx="0" presStyleCnt="1"/>
      <dgm:spPr/>
      <dgm:t>
        <a:bodyPr/>
        <a:lstStyle/>
        <a:p>
          <a:endParaRPr lang="ru-RU"/>
        </a:p>
      </dgm:t>
    </dgm:pt>
    <dgm:pt modelId="{A57C39DC-8BA9-4DC7-84E2-2CAEE123F330}" type="pres">
      <dgm:prSet presAssocID="{6A86C847-644B-4F7D-AC7B-2997384DC1D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D9D89B72-0175-4E8B-BE6F-E87EAEB53432}" type="pres">
      <dgm:prSet presAssocID="{5DF1E149-3E59-400C-97EE-12249A03538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25DA96-2493-4CB9-9E2E-8649599EE93F}" type="presOf" srcId="{5B898A23-BB71-4BE3-82B2-3DF4B366B603}" destId="{9846E161-77F9-432F-A3C3-5C5D70A094DF}" srcOrd="0" destOrd="0" presId="urn:microsoft.com/office/officeart/2005/8/layout/process1"/>
    <dgm:cxn modelId="{A82BD383-E32E-434C-AEED-B0F3A5C6883E}" type="presOf" srcId="{6A86C847-644B-4F7D-AC7B-2997384DC1DF}" destId="{A57C39DC-8BA9-4DC7-84E2-2CAEE123F330}" srcOrd="1" destOrd="0" presId="urn:microsoft.com/office/officeart/2005/8/layout/process1"/>
    <dgm:cxn modelId="{1A158F17-C30E-4A25-8797-916B66A1AB83}" srcId="{5B898A23-BB71-4BE3-82B2-3DF4B366B603}" destId="{5DF1E149-3E59-400C-97EE-12249A035380}" srcOrd="1" destOrd="0" parTransId="{66A85F3A-040C-464D-BA59-E14D3190D462}" sibTransId="{CEA82F24-8D6D-4FEA-90B7-B7A3C8DF1556}"/>
    <dgm:cxn modelId="{7C0EA752-5437-4379-AD6E-2E6D1271C054}" type="presOf" srcId="{B10FEC7B-E642-49C1-8851-89B73EDB3F77}" destId="{318E2D7F-C342-4E80-AB14-CDBFEBB9C943}" srcOrd="0" destOrd="0" presId="urn:microsoft.com/office/officeart/2005/8/layout/process1"/>
    <dgm:cxn modelId="{6E88517F-4B06-4B50-B1D4-5209342B6697}" type="presOf" srcId="{5DF1E149-3E59-400C-97EE-12249A035380}" destId="{D9D89B72-0175-4E8B-BE6F-E87EAEB53432}" srcOrd="0" destOrd="0" presId="urn:microsoft.com/office/officeart/2005/8/layout/process1"/>
    <dgm:cxn modelId="{8EBDEAF0-E0F3-4D00-A230-C9951B9A4389}" type="presOf" srcId="{6A86C847-644B-4F7D-AC7B-2997384DC1DF}" destId="{3F1FE404-8D0E-4BC9-97CA-F4159DC653D0}" srcOrd="0" destOrd="0" presId="urn:microsoft.com/office/officeart/2005/8/layout/process1"/>
    <dgm:cxn modelId="{AC97B519-1573-43C1-89BB-D0B2F9BD244B}" srcId="{5B898A23-BB71-4BE3-82B2-3DF4B366B603}" destId="{B10FEC7B-E642-49C1-8851-89B73EDB3F77}" srcOrd="0" destOrd="0" parTransId="{5686FAE5-F4ED-43AB-A4EE-CD0CFCCB82DE}" sibTransId="{6A86C847-644B-4F7D-AC7B-2997384DC1DF}"/>
    <dgm:cxn modelId="{EF280EDB-FC18-4EDC-8A6B-361E2A644F6E}" type="presParOf" srcId="{9846E161-77F9-432F-A3C3-5C5D70A094DF}" destId="{318E2D7F-C342-4E80-AB14-CDBFEBB9C943}" srcOrd="0" destOrd="0" presId="urn:microsoft.com/office/officeart/2005/8/layout/process1"/>
    <dgm:cxn modelId="{6F291E4E-E7B9-4025-9EF2-4FCE77A47D2D}" type="presParOf" srcId="{9846E161-77F9-432F-A3C3-5C5D70A094DF}" destId="{3F1FE404-8D0E-4BC9-97CA-F4159DC653D0}" srcOrd="1" destOrd="0" presId="urn:microsoft.com/office/officeart/2005/8/layout/process1"/>
    <dgm:cxn modelId="{931A4377-13A4-4E46-906B-5B3148DE4FEF}" type="presParOf" srcId="{3F1FE404-8D0E-4BC9-97CA-F4159DC653D0}" destId="{A57C39DC-8BA9-4DC7-84E2-2CAEE123F330}" srcOrd="0" destOrd="0" presId="urn:microsoft.com/office/officeart/2005/8/layout/process1"/>
    <dgm:cxn modelId="{561BC5E2-BB3F-47BD-802C-6C07112ABF66}" type="presParOf" srcId="{9846E161-77F9-432F-A3C3-5C5D70A094DF}" destId="{D9D89B72-0175-4E8B-BE6F-E87EAEB5343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14D6CAA-9A5D-4F4A-9303-A53BB8BBAF5F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ED5633-F9DB-4C06-ACEC-1C821C1161CB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Национальный проект </a:t>
          </a:r>
          <a:endParaRPr lang="en-US" sz="18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«Жильё и городская среда»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B49FA6F9-3701-4ACC-87BB-0457D2EB3065}" type="parTrans" cxnId="{E21AF84A-2E21-4C9C-8014-9B9754CDB6AB}">
      <dgm:prSet/>
      <dgm:spPr/>
      <dgm:t>
        <a:bodyPr/>
        <a:lstStyle/>
        <a:p>
          <a:pPr algn="l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990AF4D-44E9-4497-9F34-8337AF764BCD}" type="sibTrans" cxnId="{E21AF84A-2E21-4C9C-8014-9B9754CDB6AB}">
      <dgm:prSet custT="1"/>
      <dgm:spPr/>
      <dgm:t>
        <a:bodyPr/>
        <a:lstStyle/>
        <a:p>
          <a:pPr algn="l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57ADFD7-7FA5-4EF8-A6DF-FF37DCB9166A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 Завершено расселение 17 многоквартирных жилых домов общей площадью 8,6 тыс.кв.м. 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 Снесено 18 многоквартирных домов  (8,8 тыс.кв.м) 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 Введено 20 100,49 кв.м. жилых помещений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 Жилищные условия улучшили 204 семьи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 Доля населения, получившего жилые помещения и улучшившего жилищные условия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– 49,2%</a:t>
          </a:r>
        </a:p>
      </dgm:t>
    </dgm:pt>
    <dgm:pt modelId="{6C84988D-3793-4F01-A775-81ADF65E5CED}" type="parTrans" cxnId="{9263F261-A511-4D04-928A-FA1A5FCE1840}">
      <dgm:prSet/>
      <dgm:spPr/>
      <dgm:t>
        <a:bodyPr/>
        <a:lstStyle/>
        <a:p>
          <a:pPr algn="l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C69A10D-6FF8-4379-A2C9-BF6F82773079}" type="sibTrans" cxnId="{9263F261-A511-4D04-928A-FA1A5FCE1840}">
      <dgm:prSet custT="1"/>
      <dgm:spPr/>
      <dgm:t>
        <a:bodyPr/>
        <a:lstStyle/>
        <a:p>
          <a:pPr algn="l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F83A6A7-09BD-4B6A-B993-8CB1DF0D6A59}" type="pres">
      <dgm:prSet presAssocID="{E14D6CAA-9A5D-4F4A-9303-A53BB8BBAF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1EA83E-B52A-45F6-8E05-35BBB6689F84}" type="pres">
      <dgm:prSet presAssocID="{6DED5633-F9DB-4C06-ACEC-1C821C1161CB}" presName="parentText" presStyleLbl="node1" presStyleIdx="0" presStyleCnt="2" custScaleX="100000" custScaleY="30551" custLinFactY="-12956804" custLinFactNeighborX="-15783" custLinFactNeighborY="-1300000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D60DE91-27E2-4A16-8E8C-CEE049F4ABCB}" type="pres">
      <dgm:prSet presAssocID="{8990AF4D-44E9-4497-9F34-8337AF764BCD}" presName="spacer" presStyleCnt="0"/>
      <dgm:spPr/>
    </dgm:pt>
    <dgm:pt modelId="{20C6ABF6-376F-44F8-9516-86319321DC70}" type="pres">
      <dgm:prSet presAssocID="{757ADFD7-7FA5-4EF8-A6DF-FF37DCB9166A}" presName="parentText" presStyleLbl="node1" presStyleIdx="1" presStyleCnt="2" custScaleX="97183" custScaleY="1263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1AF84A-2E21-4C9C-8014-9B9754CDB6AB}" srcId="{E14D6CAA-9A5D-4F4A-9303-A53BB8BBAF5F}" destId="{6DED5633-F9DB-4C06-ACEC-1C821C1161CB}" srcOrd="0" destOrd="0" parTransId="{B49FA6F9-3701-4ACC-87BB-0457D2EB3065}" sibTransId="{8990AF4D-44E9-4497-9F34-8337AF764BCD}"/>
    <dgm:cxn modelId="{C03733F2-60EB-4BFC-9591-6B597BB97AA4}" type="presOf" srcId="{E14D6CAA-9A5D-4F4A-9303-A53BB8BBAF5F}" destId="{6F83A6A7-09BD-4B6A-B993-8CB1DF0D6A59}" srcOrd="0" destOrd="0" presId="urn:microsoft.com/office/officeart/2005/8/layout/vList2"/>
    <dgm:cxn modelId="{9AD0FBAB-8963-478B-9E9E-F97592402AD4}" type="presOf" srcId="{757ADFD7-7FA5-4EF8-A6DF-FF37DCB9166A}" destId="{20C6ABF6-376F-44F8-9516-86319321DC70}" srcOrd="0" destOrd="0" presId="urn:microsoft.com/office/officeart/2005/8/layout/vList2"/>
    <dgm:cxn modelId="{B0448531-0172-40FF-AC2A-29CB2555514E}" type="presOf" srcId="{6DED5633-F9DB-4C06-ACEC-1C821C1161CB}" destId="{171EA83E-B52A-45F6-8E05-35BBB6689F84}" srcOrd="0" destOrd="0" presId="urn:microsoft.com/office/officeart/2005/8/layout/vList2"/>
    <dgm:cxn modelId="{9263F261-A511-4D04-928A-FA1A5FCE1840}" srcId="{E14D6CAA-9A5D-4F4A-9303-A53BB8BBAF5F}" destId="{757ADFD7-7FA5-4EF8-A6DF-FF37DCB9166A}" srcOrd="1" destOrd="0" parTransId="{6C84988D-3793-4F01-A775-81ADF65E5CED}" sibTransId="{7C69A10D-6FF8-4379-A2C9-BF6F82773079}"/>
    <dgm:cxn modelId="{990C284C-AE59-4271-B245-1B145ED8FA13}" type="presParOf" srcId="{6F83A6A7-09BD-4B6A-B993-8CB1DF0D6A59}" destId="{171EA83E-B52A-45F6-8E05-35BBB6689F84}" srcOrd="0" destOrd="0" presId="urn:microsoft.com/office/officeart/2005/8/layout/vList2"/>
    <dgm:cxn modelId="{9B26B454-9479-49C4-9B8F-E39E22626633}" type="presParOf" srcId="{6F83A6A7-09BD-4B6A-B993-8CB1DF0D6A59}" destId="{3D60DE91-27E2-4A16-8E8C-CEE049F4ABCB}" srcOrd="1" destOrd="0" presId="urn:microsoft.com/office/officeart/2005/8/layout/vList2"/>
    <dgm:cxn modelId="{DC59B073-1F43-469E-AACD-B0186F83B6A5}" type="presParOf" srcId="{6F83A6A7-09BD-4B6A-B993-8CB1DF0D6A59}" destId="{20C6ABF6-376F-44F8-9516-86319321DC7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D3DE888-3FCB-4E4D-A2EC-413896D5219A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7E398F-353F-4A30-BF0B-2D54CD5C1927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ru-RU" sz="1800" b="1" dirty="0" smtClean="0">
              <a:effectLst/>
              <a:latin typeface="Times New Roman" pitchFamily="18" charset="0"/>
              <a:cs typeface="Times New Roman" pitchFamily="18" charset="0"/>
            </a:rPr>
            <a:t>По территории – победителю рейтингового голосования «Рекреационная </a:t>
          </a:r>
          <a:r>
            <a:rPr lang="ru-RU" sz="1800" b="1" dirty="0">
              <a:effectLst/>
              <a:latin typeface="Times New Roman" pitchFamily="18" charset="0"/>
              <a:cs typeface="Times New Roman" pitchFamily="18" charset="0"/>
            </a:rPr>
            <a:t>зона в районе ДС </a:t>
          </a:r>
          <a:r>
            <a:rPr lang="ru-RU" sz="1800" b="1" dirty="0" smtClean="0">
              <a:effectLst/>
              <a:latin typeface="Times New Roman" pitchFamily="18" charset="0"/>
              <a:cs typeface="Times New Roman" pitchFamily="18" charset="0"/>
            </a:rPr>
            <a:t>«Звезды </a:t>
          </a:r>
          <a:r>
            <a:rPr lang="ru-RU" sz="1800" b="1" dirty="0" err="1" smtClean="0">
              <a:effectLst/>
              <a:latin typeface="Times New Roman" pitchFamily="18" charset="0"/>
              <a:cs typeface="Times New Roman" pitchFamily="18" charset="0"/>
            </a:rPr>
            <a:t>Югры</a:t>
          </a:r>
          <a:r>
            <a:rPr lang="ru-RU" sz="1800" b="1" dirty="0" smtClean="0">
              <a:effectLst/>
              <a:latin typeface="Times New Roman" pitchFamily="18" charset="0"/>
              <a:cs typeface="Times New Roman" pitchFamily="18" charset="0"/>
            </a:rPr>
            <a:t>»  выполнены работы: </a:t>
          </a:r>
        </a:p>
        <a:p>
          <a:pPr>
            <a:lnSpc>
              <a:spcPct val="150000"/>
            </a:lnSpc>
          </a:pPr>
          <a:r>
            <a:rPr lang="ru-RU" sz="1800" b="1" dirty="0" smtClean="0">
              <a:effectLst/>
              <a:latin typeface="Times New Roman" pitchFamily="18" charset="0"/>
              <a:cs typeface="Times New Roman" pitchFamily="18" charset="0"/>
            </a:rPr>
            <a:t>- устройство тротуара - 3,740 кв.м.</a:t>
          </a:r>
        </a:p>
        <a:p>
          <a:pPr>
            <a:lnSpc>
              <a:spcPct val="150000"/>
            </a:lnSpc>
          </a:pPr>
          <a:r>
            <a:rPr lang="ru-RU" sz="1800" b="1" dirty="0" smtClean="0">
              <a:effectLst/>
              <a:latin typeface="Times New Roman" pitchFamily="18" charset="0"/>
              <a:cs typeface="Times New Roman" pitchFamily="18" charset="0"/>
            </a:rPr>
            <a:t>- устройство освещения - 30 опор</a:t>
          </a:r>
        </a:p>
        <a:p>
          <a:pPr>
            <a:lnSpc>
              <a:spcPct val="150000"/>
            </a:lnSpc>
          </a:pPr>
          <a:r>
            <a:rPr lang="ru-RU" sz="1800" b="1" dirty="0" smtClean="0">
              <a:effectLst/>
              <a:latin typeface="Times New Roman" pitchFamily="18" charset="0"/>
              <a:cs typeface="Times New Roman" pitchFamily="18" charset="0"/>
            </a:rPr>
            <a:t>- устройство  системы видеонаблюдения - 20 видеокамер</a:t>
          </a:r>
        </a:p>
        <a:p>
          <a:pPr>
            <a:lnSpc>
              <a:spcPct val="150000"/>
            </a:lnSpc>
          </a:pPr>
          <a:r>
            <a:rPr lang="ru-RU" sz="1800" b="1" dirty="0" smtClean="0">
              <a:effectLst/>
              <a:latin typeface="Times New Roman" pitchFamily="18" charset="0"/>
              <a:cs typeface="Times New Roman" pitchFamily="18" charset="0"/>
            </a:rPr>
            <a:t>- озеленение - 3406 кв.м. </a:t>
          </a:r>
        </a:p>
      </dgm:t>
    </dgm:pt>
    <dgm:pt modelId="{76787A15-483E-4874-9CE0-4D3CD7DD5284}" type="parTrans" cxnId="{08828910-B645-4554-A692-C5BF872BEDDF}">
      <dgm:prSet/>
      <dgm:spPr/>
      <dgm:t>
        <a:bodyPr/>
        <a:lstStyle/>
        <a:p>
          <a:endParaRPr lang="ru-RU"/>
        </a:p>
      </dgm:t>
    </dgm:pt>
    <dgm:pt modelId="{C9103249-B393-477A-8A9A-B5CBF1E30AB8}" type="sibTrans" cxnId="{08828910-B645-4554-A692-C5BF872BEDDF}">
      <dgm:prSet/>
      <dgm:spPr/>
      <dgm:t>
        <a:bodyPr/>
        <a:lstStyle/>
        <a:p>
          <a:endParaRPr lang="ru-RU"/>
        </a:p>
      </dgm:t>
    </dgm:pt>
    <dgm:pt modelId="{260686B8-6C98-465C-8E2E-9484D3C6913E}" type="pres">
      <dgm:prSet presAssocID="{DD3DE888-3FCB-4E4D-A2EC-413896D5219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99381B-7939-44F3-93B7-7F139073F019}" type="pres">
      <dgm:prSet presAssocID="{BF7E398F-353F-4A30-BF0B-2D54CD5C1927}" presName="comp" presStyleCnt="0"/>
      <dgm:spPr/>
    </dgm:pt>
    <dgm:pt modelId="{2E9BA4C9-3AB5-4105-BEE6-4728FD686906}" type="pres">
      <dgm:prSet presAssocID="{BF7E398F-353F-4A30-BF0B-2D54CD5C1927}" presName="box" presStyleLbl="node1" presStyleIdx="0" presStyleCnt="1"/>
      <dgm:spPr/>
      <dgm:t>
        <a:bodyPr/>
        <a:lstStyle/>
        <a:p>
          <a:endParaRPr lang="ru-RU"/>
        </a:p>
      </dgm:t>
    </dgm:pt>
    <dgm:pt modelId="{9C00477C-1770-47E7-A479-32656E8F1C14}" type="pres">
      <dgm:prSet presAssocID="{BF7E398F-353F-4A30-BF0B-2D54CD5C1927}" presName="img" presStyleLbl="fgImgPlace1" presStyleIdx="0" presStyleCnt="1" custScaleX="111864" custScaleY="46875" custLinFactNeighborX="-84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B42544-4B7D-432F-8788-A21D17A5A890}" type="pres">
      <dgm:prSet presAssocID="{BF7E398F-353F-4A30-BF0B-2D54CD5C192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2D54F4-315B-4E76-9C4F-FC428F73578F}" type="presOf" srcId="{BF7E398F-353F-4A30-BF0B-2D54CD5C1927}" destId="{2E9BA4C9-3AB5-4105-BEE6-4728FD686906}" srcOrd="0" destOrd="0" presId="urn:microsoft.com/office/officeart/2005/8/layout/vList4"/>
    <dgm:cxn modelId="{3D488E83-E230-4934-89E5-01683078894F}" type="presOf" srcId="{BF7E398F-353F-4A30-BF0B-2D54CD5C1927}" destId="{F4B42544-4B7D-432F-8788-A21D17A5A890}" srcOrd="1" destOrd="0" presId="urn:microsoft.com/office/officeart/2005/8/layout/vList4"/>
    <dgm:cxn modelId="{443117B4-4CB8-4845-B7E7-18947609677E}" type="presOf" srcId="{DD3DE888-3FCB-4E4D-A2EC-413896D5219A}" destId="{260686B8-6C98-465C-8E2E-9484D3C6913E}" srcOrd="0" destOrd="0" presId="urn:microsoft.com/office/officeart/2005/8/layout/vList4"/>
    <dgm:cxn modelId="{08828910-B645-4554-A692-C5BF872BEDDF}" srcId="{DD3DE888-3FCB-4E4D-A2EC-413896D5219A}" destId="{BF7E398F-353F-4A30-BF0B-2D54CD5C1927}" srcOrd="0" destOrd="0" parTransId="{76787A15-483E-4874-9CE0-4D3CD7DD5284}" sibTransId="{C9103249-B393-477A-8A9A-B5CBF1E30AB8}"/>
    <dgm:cxn modelId="{BB7B3330-FCD8-4955-B248-DE25BFEF1255}" type="presParOf" srcId="{260686B8-6C98-465C-8E2E-9484D3C6913E}" destId="{0899381B-7939-44F3-93B7-7F139073F019}" srcOrd="0" destOrd="0" presId="urn:microsoft.com/office/officeart/2005/8/layout/vList4"/>
    <dgm:cxn modelId="{3BA78085-E266-4ECC-A494-7D854567D7F9}" type="presParOf" srcId="{0899381B-7939-44F3-93B7-7F139073F019}" destId="{2E9BA4C9-3AB5-4105-BEE6-4728FD686906}" srcOrd="0" destOrd="0" presId="urn:microsoft.com/office/officeart/2005/8/layout/vList4"/>
    <dgm:cxn modelId="{3F2D383C-B78A-4FAC-BA6D-8257883670A0}" type="presParOf" srcId="{0899381B-7939-44F3-93B7-7F139073F019}" destId="{9C00477C-1770-47E7-A479-32656E8F1C14}" srcOrd="1" destOrd="0" presId="urn:microsoft.com/office/officeart/2005/8/layout/vList4"/>
    <dgm:cxn modelId="{600CE81F-812A-4DF9-920A-69F23932AFAB}" type="presParOf" srcId="{0899381B-7939-44F3-93B7-7F139073F019}" destId="{F4B42544-4B7D-432F-8788-A21D17A5A89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B5F401D-7A2A-4F2C-AB3E-23B674F285E4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3DAD76-0AF6-4CB7-A2D2-9A0276F99536}">
      <dgm:prSet phldrT="[Текст]" custT="1"/>
      <dgm:spPr/>
      <dgm:t>
        <a:bodyPr/>
        <a:lstStyle/>
        <a:p>
          <a:r>
            <a:rPr lang="ru-RU" sz="1400" b="1" smtClean="0">
              <a:latin typeface="Times New Roman" pitchFamily="18" charset="0"/>
              <a:cs typeface="Times New Roman" pitchFamily="18" charset="0"/>
            </a:rPr>
            <a:t>Федеральный проект «Успех каждого ребенка»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2C556149-4F44-4416-A863-3B1F4271114E}" type="parTrans" cxnId="{1F5E5EDD-0AAB-40AF-92DB-3CD7512B4DC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28BE567-2CB1-489D-BFEF-124CDE4375C7}" type="sibTrans" cxnId="{1F5E5EDD-0AAB-40AF-92DB-3CD7512B4DC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015AD8F-1E53-40E9-A728-1DC4DD729EA5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Организовано участие во Всероссийских открытых уроках портала «ПроеКТОриЯ»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ACCDA7D0-2161-4CF5-BCE6-C10685E57CB7}" type="parTrans" cxnId="{D675E689-42B1-4BD5-82A4-AF71AA03526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1E6A862-2F0D-4592-B79E-938572410B6F}" type="sibTrans" cxnId="{D675E689-42B1-4BD5-82A4-AF71AA03526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2EE030D-E18A-4B6B-8E6C-6DF82F6B96F8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Реализуются дополнительные общеразвивающие образовательные программы в рамках мобильного технопарка «Кванториум»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1E3F88A6-35C4-45E2-8575-4C410ADABC5D}" type="parTrans" cxnId="{B80567CD-841E-4C55-8E8C-857011CD1C60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4890CBC-4BE1-4A41-BD40-E5F8382EA8DD}" type="sibTrans" cxnId="{B80567CD-841E-4C55-8E8C-857011CD1C60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CECF02E-C70D-485D-A3ED-291DC1A7298F}">
      <dgm:prSet phldrT="[Текст]" custT="1"/>
      <dgm:spPr/>
      <dgm:t>
        <a:bodyPr/>
        <a:lstStyle/>
        <a:p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Федеральный проект «Современная школа»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A4B91CD4-E59E-42CF-95E6-6C568E652602}" type="parTrans" cxnId="{E120F3F3-9632-4F5D-B580-EF0250F357B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5A2525F-2139-44F2-8B10-F41700BAC308}" type="sibTrans" cxnId="{E120F3F3-9632-4F5D-B580-EF0250F357B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3F8CF5F-32F8-491A-AFB5-D7484F2CF428}">
      <dgm:prSet phldrT="[Текст]" custT="1"/>
      <dgm:spPr/>
      <dgm:t>
        <a:bodyPr/>
        <a:lstStyle/>
        <a:p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На базе МБОУ </a:t>
          </a:r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СОШ №</a:t>
          </a:r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12 работает центр «Точка роста» (подготовка детей по цифровому, естественно-научному, техническому и гуманитарному профилям).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C2906F7A-39B0-4036-8A22-7B1F6B457C34}" type="parTrans" cxnId="{C07D2E81-469D-4484-B6B2-1656BD4035F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B2FD9D2-F1FD-4A9B-88B0-9EC4296B654D}" type="sibTrans" cxnId="{C07D2E81-469D-4484-B6B2-1656BD4035F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FD3990D-9668-4F6F-89D4-BD053C0E786A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Федеральный проект «Социальная активность»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D176B49-1F33-4B60-9784-49CD881C57E3}" type="parTrans" cxnId="{27815F8D-6A60-4932-91F6-D945FBA3B65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4A663E1-9295-45CE-981A-5150972BB5D6}" type="sibTrans" cxnId="{27815F8D-6A60-4932-91F6-D945FBA3B65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9A33030-C30B-487A-8043-1619B331B67D}">
      <dgm:prSet phldrT="[Текст]" custT="1"/>
      <dgm:spPr/>
      <dgm:t>
        <a:bodyPr/>
        <a:lstStyle/>
        <a:p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Работает Муниципальный ресурсный Центр развития и поддержки добровольчества (волонтёрства) города Урай «Доброволец Урая»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F17DD8D4-2F5E-466B-B3CB-2D1A46C9FEBB}" type="parTrans" cxnId="{4457AFC5-5023-410B-9D1B-681BD4AC07A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B4FF0BB-2646-4024-A2A0-03000B0E5DCC}" type="sibTrans" cxnId="{4457AFC5-5023-410B-9D1B-681BD4AC07A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7D23377-AEB9-4D83-813D-81310F6CBBC0}">
      <dgm:prSet phldrT="[Текст]" custT="1"/>
      <dgm:spPr/>
      <dgm:t>
        <a:bodyPr/>
        <a:lstStyle/>
        <a:p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Создан современный сайт, работает единая информационная площадка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45D20CF1-C972-4C33-A9E9-F4306C8A8C34}" type="parTrans" cxnId="{988BC1E9-4F09-43E5-AA23-4B474E6467C7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819FBBB-5DB6-4AE1-AC13-7275FC158D98}" type="sibTrans" cxnId="{988BC1E9-4F09-43E5-AA23-4B474E6467C7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EA61975-DBB6-4784-82AF-8A05E9664BB0}" type="pres">
      <dgm:prSet presAssocID="{3B5F401D-7A2A-4F2C-AB3E-23B674F285E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817662-C569-4E83-A9FF-6BD01C610E6C}" type="pres">
      <dgm:prSet presAssocID="{503DAD76-0AF6-4CB7-A2D2-9A0276F99536}" presName="comp" presStyleCnt="0"/>
      <dgm:spPr/>
      <dgm:t>
        <a:bodyPr/>
        <a:lstStyle/>
        <a:p>
          <a:endParaRPr lang="ru-RU"/>
        </a:p>
      </dgm:t>
    </dgm:pt>
    <dgm:pt modelId="{0ED24D08-7127-4293-8A07-6FAC75C7570B}" type="pres">
      <dgm:prSet presAssocID="{503DAD76-0AF6-4CB7-A2D2-9A0276F99536}" presName="box" presStyleLbl="node1" presStyleIdx="0" presStyleCnt="3"/>
      <dgm:spPr/>
      <dgm:t>
        <a:bodyPr/>
        <a:lstStyle/>
        <a:p>
          <a:endParaRPr lang="ru-RU"/>
        </a:p>
      </dgm:t>
    </dgm:pt>
    <dgm:pt modelId="{FD20D043-DF1F-4A04-80E7-664613225789}" type="pres">
      <dgm:prSet presAssocID="{503DAD76-0AF6-4CB7-A2D2-9A0276F99536}" presName="img" presStyleLbl="fgImgPlace1" presStyleIdx="0" presStyleCnt="3" custScaleX="94386" custScaleY="9318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F345CFD-48C4-4EEB-9221-47B0BB7FF624}" type="pres">
      <dgm:prSet presAssocID="{503DAD76-0AF6-4CB7-A2D2-9A0276F9953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12551-EC51-4F0E-BC84-251079F08E33}" type="pres">
      <dgm:prSet presAssocID="{C28BE567-2CB1-489D-BFEF-124CDE4375C7}" presName="spacer" presStyleCnt="0"/>
      <dgm:spPr/>
      <dgm:t>
        <a:bodyPr/>
        <a:lstStyle/>
        <a:p>
          <a:endParaRPr lang="ru-RU"/>
        </a:p>
      </dgm:t>
    </dgm:pt>
    <dgm:pt modelId="{1ABBC925-BD25-40CE-BEC7-88B42D86535B}" type="pres">
      <dgm:prSet presAssocID="{0CECF02E-C70D-485D-A3ED-291DC1A7298F}" presName="comp" presStyleCnt="0"/>
      <dgm:spPr/>
      <dgm:t>
        <a:bodyPr/>
        <a:lstStyle/>
        <a:p>
          <a:endParaRPr lang="ru-RU"/>
        </a:p>
      </dgm:t>
    </dgm:pt>
    <dgm:pt modelId="{014C1578-E392-4749-BA1E-A83B5102025C}" type="pres">
      <dgm:prSet presAssocID="{0CECF02E-C70D-485D-A3ED-291DC1A7298F}" presName="box" presStyleLbl="node1" presStyleIdx="1" presStyleCnt="3"/>
      <dgm:spPr/>
      <dgm:t>
        <a:bodyPr/>
        <a:lstStyle/>
        <a:p>
          <a:endParaRPr lang="ru-RU"/>
        </a:p>
      </dgm:t>
    </dgm:pt>
    <dgm:pt modelId="{69BF3017-D8C7-4056-9B03-337A7AF1127A}" type="pres">
      <dgm:prSet presAssocID="{0CECF02E-C70D-485D-A3ED-291DC1A7298F}" presName="img" presStyleLbl="fgImgPlace1" presStyleIdx="1" presStyleCnt="3" custScaleX="94386" custScaleY="8484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83C859C-0D88-4001-A324-54BDAEA16CDD}" type="pres">
      <dgm:prSet presAssocID="{0CECF02E-C70D-485D-A3ED-291DC1A7298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04F5A-DDD1-4094-B942-2537D300ADF7}" type="pres">
      <dgm:prSet presAssocID="{A5A2525F-2139-44F2-8B10-F41700BAC308}" presName="spacer" presStyleCnt="0"/>
      <dgm:spPr/>
      <dgm:t>
        <a:bodyPr/>
        <a:lstStyle/>
        <a:p>
          <a:endParaRPr lang="ru-RU"/>
        </a:p>
      </dgm:t>
    </dgm:pt>
    <dgm:pt modelId="{19CCC49B-3ACE-43B2-882B-F72E161B901B}" type="pres">
      <dgm:prSet presAssocID="{0FD3990D-9668-4F6F-89D4-BD053C0E786A}" presName="comp" presStyleCnt="0"/>
      <dgm:spPr/>
      <dgm:t>
        <a:bodyPr/>
        <a:lstStyle/>
        <a:p>
          <a:endParaRPr lang="ru-RU"/>
        </a:p>
      </dgm:t>
    </dgm:pt>
    <dgm:pt modelId="{36CBE1F8-A8CF-4904-87CF-5A6453717409}" type="pres">
      <dgm:prSet presAssocID="{0FD3990D-9668-4F6F-89D4-BD053C0E786A}" presName="box" presStyleLbl="node1" presStyleIdx="2" presStyleCnt="3"/>
      <dgm:spPr/>
      <dgm:t>
        <a:bodyPr/>
        <a:lstStyle/>
        <a:p>
          <a:endParaRPr lang="ru-RU"/>
        </a:p>
      </dgm:t>
    </dgm:pt>
    <dgm:pt modelId="{E37C41FE-CD0E-4514-BD1E-4080BB3A5750}" type="pres">
      <dgm:prSet presAssocID="{0FD3990D-9668-4F6F-89D4-BD053C0E786A}" presName="img" presStyleLbl="fgImgPlace1" presStyleIdx="2" presStyleCnt="3" custScaleX="94386" custScaleY="8863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37642D1-2089-4884-A7A7-4AD380F0C96C}" type="pres">
      <dgm:prSet presAssocID="{0FD3990D-9668-4F6F-89D4-BD053C0E786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20F3F3-9632-4F5D-B580-EF0250F357B1}" srcId="{3B5F401D-7A2A-4F2C-AB3E-23B674F285E4}" destId="{0CECF02E-C70D-485D-A3ED-291DC1A7298F}" srcOrd="1" destOrd="0" parTransId="{A4B91CD4-E59E-42CF-95E6-6C568E652602}" sibTransId="{A5A2525F-2139-44F2-8B10-F41700BAC308}"/>
    <dgm:cxn modelId="{5E457F2E-8A59-4449-B031-BC5FAEEC1E48}" type="presOf" srcId="{503DAD76-0AF6-4CB7-A2D2-9A0276F99536}" destId="{0ED24D08-7127-4293-8A07-6FAC75C7570B}" srcOrd="0" destOrd="0" presId="urn:microsoft.com/office/officeart/2005/8/layout/vList4"/>
    <dgm:cxn modelId="{988BC1E9-4F09-43E5-AA23-4B474E6467C7}" srcId="{0FD3990D-9668-4F6F-89D4-BD053C0E786A}" destId="{27D23377-AEB9-4D83-813D-81310F6CBBC0}" srcOrd="1" destOrd="0" parTransId="{45D20CF1-C972-4C33-A9E9-F4306C8A8C34}" sibTransId="{7819FBBB-5DB6-4AE1-AC13-7275FC158D98}"/>
    <dgm:cxn modelId="{56D8C6B6-8777-44AE-A88F-66ADD604346E}" type="presOf" srcId="{62EE030D-E18A-4B6B-8E6C-6DF82F6B96F8}" destId="{0ED24D08-7127-4293-8A07-6FAC75C7570B}" srcOrd="0" destOrd="2" presId="urn:microsoft.com/office/officeart/2005/8/layout/vList4"/>
    <dgm:cxn modelId="{B80567CD-841E-4C55-8E8C-857011CD1C60}" srcId="{503DAD76-0AF6-4CB7-A2D2-9A0276F99536}" destId="{62EE030D-E18A-4B6B-8E6C-6DF82F6B96F8}" srcOrd="1" destOrd="0" parTransId="{1E3F88A6-35C4-45E2-8575-4C410ADABC5D}" sibTransId="{94890CBC-4BE1-4A41-BD40-E5F8382EA8DD}"/>
    <dgm:cxn modelId="{C07D2E81-469D-4484-B6B2-1656BD4035FC}" srcId="{0CECF02E-C70D-485D-A3ED-291DC1A7298F}" destId="{83F8CF5F-32F8-491A-AFB5-D7484F2CF428}" srcOrd="0" destOrd="0" parTransId="{C2906F7A-39B0-4036-8A22-7B1F6B457C34}" sibTransId="{9B2FD9D2-F1FD-4A9B-88B0-9EC4296B654D}"/>
    <dgm:cxn modelId="{4457AFC5-5023-410B-9D1B-681BD4AC07AC}" srcId="{0FD3990D-9668-4F6F-89D4-BD053C0E786A}" destId="{19A33030-C30B-487A-8043-1619B331B67D}" srcOrd="0" destOrd="0" parTransId="{F17DD8D4-2F5E-466B-B3CB-2D1A46C9FEBB}" sibTransId="{0B4FF0BB-2646-4024-A2A0-03000B0E5DCC}"/>
    <dgm:cxn modelId="{1CC5F391-47C9-4FAB-93B8-8D99B7604A87}" type="presOf" srcId="{27D23377-AEB9-4D83-813D-81310F6CBBC0}" destId="{36CBE1F8-A8CF-4904-87CF-5A6453717409}" srcOrd="0" destOrd="2" presId="urn:microsoft.com/office/officeart/2005/8/layout/vList4"/>
    <dgm:cxn modelId="{9DCD352B-F667-4FE8-9A55-5AE72DD69FFB}" type="presOf" srcId="{503DAD76-0AF6-4CB7-A2D2-9A0276F99536}" destId="{1F345CFD-48C4-4EEB-9221-47B0BB7FF624}" srcOrd="1" destOrd="0" presId="urn:microsoft.com/office/officeart/2005/8/layout/vList4"/>
    <dgm:cxn modelId="{8D8763F1-AAC7-4D9F-B2CA-81ACE6DEE94B}" type="presOf" srcId="{19A33030-C30B-487A-8043-1619B331B67D}" destId="{437642D1-2089-4884-A7A7-4AD380F0C96C}" srcOrd="1" destOrd="1" presId="urn:microsoft.com/office/officeart/2005/8/layout/vList4"/>
    <dgm:cxn modelId="{D675E689-42B1-4BD5-82A4-AF71AA035262}" srcId="{503DAD76-0AF6-4CB7-A2D2-9A0276F99536}" destId="{8015AD8F-1E53-40E9-A728-1DC4DD729EA5}" srcOrd="0" destOrd="0" parTransId="{ACCDA7D0-2161-4CF5-BCE6-C10685E57CB7}" sibTransId="{B1E6A862-2F0D-4592-B79E-938572410B6F}"/>
    <dgm:cxn modelId="{D1CF60E1-87CE-419D-93CC-DB30FB561D7F}" type="presOf" srcId="{8015AD8F-1E53-40E9-A728-1DC4DD729EA5}" destId="{1F345CFD-48C4-4EEB-9221-47B0BB7FF624}" srcOrd="1" destOrd="1" presId="urn:microsoft.com/office/officeart/2005/8/layout/vList4"/>
    <dgm:cxn modelId="{FB7A0F85-6565-470D-9143-A37804C32910}" type="presOf" srcId="{83F8CF5F-32F8-491A-AFB5-D7484F2CF428}" destId="{983C859C-0D88-4001-A324-54BDAEA16CDD}" srcOrd="1" destOrd="1" presId="urn:microsoft.com/office/officeart/2005/8/layout/vList4"/>
    <dgm:cxn modelId="{60EB0755-5295-4B3B-AB0B-913E9D0C1E97}" type="presOf" srcId="{83F8CF5F-32F8-491A-AFB5-D7484F2CF428}" destId="{014C1578-E392-4749-BA1E-A83B5102025C}" srcOrd="0" destOrd="1" presId="urn:microsoft.com/office/officeart/2005/8/layout/vList4"/>
    <dgm:cxn modelId="{27815F8D-6A60-4932-91F6-D945FBA3B655}" srcId="{3B5F401D-7A2A-4F2C-AB3E-23B674F285E4}" destId="{0FD3990D-9668-4F6F-89D4-BD053C0E786A}" srcOrd="2" destOrd="0" parTransId="{DD176B49-1F33-4B60-9784-49CD881C57E3}" sibTransId="{74A663E1-9295-45CE-981A-5150972BB5D6}"/>
    <dgm:cxn modelId="{FC50CDD2-AC64-4C6C-81CF-C558AAB96A86}" type="presOf" srcId="{27D23377-AEB9-4D83-813D-81310F6CBBC0}" destId="{437642D1-2089-4884-A7A7-4AD380F0C96C}" srcOrd="1" destOrd="2" presId="urn:microsoft.com/office/officeart/2005/8/layout/vList4"/>
    <dgm:cxn modelId="{925FF984-6202-48B2-AEE3-62BED9211144}" type="presOf" srcId="{0FD3990D-9668-4F6F-89D4-BD053C0E786A}" destId="{437642D1-2089-4884-A7A7-4AD380F0C96C}" srcOrd="1" destOrd="0" presId="urn:microsoft.com/office/officeart/2005/8/layout/vList4"/>
    <dgm:cxn modelId="{9F18221F-488D-43FA-ADBE-F8C2D14AD635}" type="presOf" srcId="{3B5F401D-7A2A-4F2C-AB3E-23B674F285E4}" destId="{7EA61975-DBB6-4784-82AF-8A05E9664BB0}" srcOrd="0" destOrd="0" presId="urn:microsoft.com/office/officeart/2005/8/layout/vList4"/>
    <dgm:cxn modelId="{1F5E5EDD-0AAB-40AF-92DB-3CD7512B4DC4}" srcId="{3B5F401D-7A2A-4F2C-AB3E-23B674F285E4}" destId="{503DAD76-0AF6-4CB7-A2D2-9A0276F99536}" srcOrd="0" destOrd="0" parTransId="{2C556149-4F44-4416-A863-3B1F4271114E}" sibTransId="{C28BE567-2CB1-489D-BFEF-124CDE4375C7}"/>
    <dgm:cxn modelId="{32AC60B0-2BFD-4CD0-9A64-A9686E46DEA8}" type="presOf" srcId="{0CECF02E-C70D-485D-A3ED-291DC1A7298F}" destId="{014C1578-E392-4749-BA1E-A83B5102025C}" srcOrd="0" destOrd="0" presId="urn:microsoft.com/office/officeart/2005/8/layout/vList4"/>
    <dgm:cxn modelId="{1C299728-6A5F-4FA5-8CA4-2FC8D42D5374}" type="presOf" srcId="{0CECF02E-C70D-485D-A3ED-291DC1A7298F}" destId="{983C859C-0D88-4001-A324-54BDAEA16CDD}" srcOrd="1" destOrd="0" presId="urn:microsoft.com/office/officeart/2005/8/layout/vList4"/>
    <dgm:cxn modelId="{2724C851-D3DF-4B23-880F-CEB88505E324}" type="presOf" srcId="{19A33030-C30B-487A-8043-1619B331B67D}" destId="{36CBE1F8-A8CF-4904-87CF-5A6453717409}" srcOrd="0" destOrd="1" presId="urn:microsoft.com/office/officeart/2005/8/layout/vList4"/>
    <dgm:cxn modelId="{A7DE33EA-3472-4AF7-A45D-3F4B42F8E76E}" type="presOf" srcId="{0FD3990D-9668-4F6F-89D4-BD053C0E786A}" destId="{36CBE1F8-A8CF-4904-87CF-5A6453717409}" srcOrd="0" destOrd="0" presId="urn:microsoft.com/office/officeart/2005/8/layout/vList4"/>
    <dgm:cxn modelId="{5294643F-B773-43A8-94F8-1C8C48D488C4}" type="presOf" srcId="{62EE030D-E18A-4B6B-8E6C-6DF82F6B96F8}" destId="{1F345CFD-48C4-4EEB-9221-47B0BB7FF624}" srcOrd="1" destOrd="2" presId="urn:microsoft.com/office/officeart/2005/8/layout/vList4"/>
    <dgm:cxn modelId="{1BB798A3-CAED-4125-83C5-1A9D294EBF33}" type="presOf" srcId="{8015AD8F-1E53-40E9-A728-1DC4DD729EA5}" destId="{0ED24D08-7127-4293-8A07-6FAC75C7570B}" srcOrd="0" destOrd="1" presId="urn:microsoft.com/office/officeart/2005/8/layout/vList4"/>
    <dgm:cxn modelId="{4CB9AEB3-0DA8-47E8-AA7F-C334220F5C70}" type="presParOf" srcId="{7EA61975-DBB6-4784-82AF-8A05E9664BB0}" destId="{39817662-C569-4E83-A9FF-6BD01C610E6C}" srcOrd="0" destOrd="0" presId="urn:microsoft.com/office/officeart/2005/8/layout/vList4"/>
    <dgm:cxn modelId="{2B287702-EB02-40CF-9AE4-D21F397C47CB}" type="presParOf" srcId="{39817662-C569-4E83-A9FF-6BD01C610E6C}" destId="{0ED24D08-7127-4293-8A07-6FAC75C7570B}" srcOrd="0" destOrd="0" presId="urn:microsoft.com/office/officeart/2005/8/layout/vList4"/>
    <dgm:cxn modelId="{45AA8DA2-FA4F-4FB7-950D-610AE4EF9DD2}" type="presParOf" srcId="{39817662-C569-4E83-A9FF-6BD01C610E6C}" destId="{FD20D043-DF1F-4A04-80E7-664613225789}" srcOrd="1" destOrd="0" presId="urn:microsoft.com/office/officeart/2005/8/layout/vList4"/>
    <dgm:cxn modelId="{149E5AE9-93E0-4C74-AB2E-AB136AA19F99}" type="presParOf" srcId="{39817662-C569-4E83-A9FF-6BD01C610E6C}" destId="{1F345CFD-48C4-4EEB-9221-47B0BB7FF624}" srcOrd="2" destOrd="0" presId="urn:microsoft.com/office/officeart/2005/8/layout/vList4"/>
    <dgm:cxn modelId="{25F8C23D-46D6-4216-AADC-CCE0600A3F5F}" type="presParOf" srcId="{7EA61975-DBB6-4784-82AF-8A05E9664BB0}" destId="{C2012551-EC51-4F0E-BC84-251079F08E33}" srcOrd="1" destOrd="0" presId="urn:microsoft.com/office/officeart/2005/8/layout/vList4"/>
    <dgm:cxn modelId="{8D4C314C-A4B4-4D7C-BA08-20E8565AB81E}" type="presParOf" srcId="{7EA61975-DBB6-4784-82AF-8A05E9664BB0}" destId="{1ABBC925-BD25-40CE-BEC7-88B42D86535B}" srcOrd="2" destOrd="0" presId="urn:microsoft.com/office/officeart/2005/8/layout/vList4"/>
    <dgm:cxn modelId="{15AA3191-5828-4A54-8A6A-41D19AAE4144}" type="presParOf" srcId="{1ABBC925-BD25-40CE-BEC7-88B42D86535B}" destId="{014C1578-E392-4749-BA1E-A83B5102025C}" srcOrd="0" destOrd="0" presId="urn:microsoft.com/office/officeart/2005/8/layout/vList4"/>
    <dgm:cxn modelId="{4E9D194D-F6DC-492D-BA14-D7E174D95575}" type="presParOf" srcId="{1ABBC925-BD25-40CE-BEC7-88B42D86535B}" destId="{69BF3017-D8C7-4056-9B03-337A7AF1127A}" srcOrd="1" destOrd="0" presId="urn:microsoft.com/office/officeart/2005/8/layout/vList4"/>
    <dgm:cxn modelId="{6C160FE6-E6B4-4B78-882E-E8E5FD5A4DB7}" type="presParOf" srcId="{1ABBC925-BD25-40CE-BEC7-88B42D86535B}" destId="{983C859C-0D88-4001-A324-54BDAEA16CDD}" srcOrd="2" destOrd="0" presId="urn:microsoft.com/office/officeart/2005/8/layout/vList4"/>
    <dgm:cxn modelId="{646BC26C-F155-4D13-AB10-A53A8DA49929}" type="presParOf" srcId="{7EA61975-DBB6-4784-82AF-8A05E9664BB0}" destId="{88404F5A-DDD1-4094-B942-2537D300ADF7}" srcOrd="3" destOrd="0" presId="urn:microsoft.com/office/officeart/2005/8/layout/vList4"/>
    <dgm:cxn modelId="{42EE939E-5BD8-477A-80C3-ADBA8DA4AC06}" type="presParOf" srcId="{7EA61975-DBB6-4784-82AF-8A05E9664BB0}" destId="{19CCC49B-3ACE-43B2-882B-F72E161B901B}" srcOrd="4" destOrd="0" presId="urn:microsoft.com/office/officeart/2005/8/layout/vList4"/>
    <dgm:cxn modelId="{E442E059-118C-4467-97EA-4BE5836E735B}" type="presParOf" srcId="{19CCC49B-3ACE-43B2-882B-F72E161B901B}" destId="{36CBE1F8-A8CF-4904-87CF-5A6453717409}" srcOrd="0" destOrd="0" presId="urn:microsoft.com/office/officeart/2005/8/layout/vList4"/>
    <dgm:cxn modelId="{EC2D97A1-7131-4848-8D3F-FB683A6AA105}" type="presParOf" srcId="{19CCC49B-3ACE-43B2-882B-F72E161B901B}" destId="{E37C41FE-CD0E-4514-BD1E-4080BB3A5750}" srcOrd="1" destOrd="0" presId="urn:microsoft.com/office/officeart/2005/8/layout/vList4"/>
    <dgm:cxn modelId="{CAE96262-A7F0-4439-B407-E6148ED217B3}" type="presParOf" srcId="{19CCC49B-3ACE-43B2-882B-F72E161B901B}" destId="{437642D1-2089-4884-A7A7-4AD380F0C96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BBD3F6A-E137-403E-AFC5-7E1E5C800BDC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F67229-9425-40F7-ADEF-45813E4EA7E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  Доступность дошкольного образования для детей в возрасте от 1,5 до 3-х лет -  100%.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  Открыты группы для детей от 1 до 3 </a:t>
          </a: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лет (481 воспитанник).</a:t>
          </a:r>
          <a:endParaRPr kumimoji="0" lang="ru-RU" sz="1600" b="1" i="0" u="none" strike="noStrike" cap="none" normalizeH="0" baseline="0" dirty="0" smtClean="0">
            <a:ln/>
            <a:effectLst/>
            <a:latin typeface="Times New Roman" pitchFamily="18" charset="0"/>
            <a:ea typeface="Times New Roman" pitchFamily="18" charset="0"/>
            <a:cs typeface="Times New Roman" pitchFamily="18" charset="0"/>
          </a:endParaRPr>
        </a:p>
        <a:p>
          <a:pPr rtl="0">
            <a:lnSpc>
              <a:spcPct val="100000"/>
            </a:lnSpc>
            <a:spcAft>
              <a:spcPts val="0"/>
            </a:spcAft>
          </a:pP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  Все желающие пойти в детский сад от 1 года до 7 лет обеспечены местами.</a:t>
          </a:r>
        </a:p>
        <a:p>
          <a:pPr rtl="0">
            <a:lnSpc>
              <a:spcPct val="100000"/>
            </a:lnSpc>
            <a:spcAft>
              <a:spcPts val="0"/>
            </a:spcAft>
          </a:pPr>
          <a:endParaRPr kumimoji="0" lang="ru-RU" sz="1600" b="1" i="0" u="none" strike="noStrike" cap="none" normalizeH="0" baseline="0" dirty="0" smtClean="0">
            <a:ln/>
            <a:effectLst/>
            <a:latin typeface="Times New Roman" pitchFamily="18" charset="0"/>
            <a:ea typeface="Times New Roman" pitchFamily="18" charset="0"/>
            <a:cs typeface="Times New Roman" pitchFamily="18" charset="0"/>
          </a:endParaRPr>
        </a:p>
      </dgm:t>
    </dgm:pt>
    <dgm:pt modelId="{8CCA30C8-F25A-4789-81E8-45EA7F7EDAC5}" type="parTrans" cxnId="{FBB40059-557B-4E58-9E85-C53C4523F2F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6407EAE-B00B-42BE-8773-8507BED93519}" type="sibTrans" cxnId="{FBB40059-557B-4E58-9E85-C53C4523F2F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5AA1395-FB27-41BF-84B7-32C14B2DA0FB}">
      <dgm:prSet phldrT="[Текст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 Д</a:t>
          </a: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оля обучающихся во вторую смену составляет 25,7% (1378 человек).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13 выпускников закончили школу с медалью.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842D4C3-AD89-4109-9892-DB5E2F85221B}" type="parTrans" cxnId="{9EDFE861-9094-4029-8F27-89E59015F94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27F89C0-B527-4E95-9C20-2F38F6D5CF2F}" type="sibTrans" cxnId="{9EDFE861-9094-4029-8F27-89E59015F94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7D3E2AA-49BF-44E7-B1B9-8DBE1B5E6423}" type="pres">
      <dgm:prSet presAssocID="{ABBD3F6A-E137-403E-AFC5-7E1E5C800BD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C7A6A4-FDA3-4C87-9419-FACB552026F5}" type="pres">
      <dgm:prSet presAssocID="{7EF67229-9425-40F7-ADEF-45813E4EA7E9}" presName="comp" presStyleCnt="0"/>
      <dgm:spPr/>
      <dgm:t>
        <a:bodyPr/>
        <a:lstStyle/>
        <a:p>
          <a:endParaRPr lang="ru-RU"/>
        </a:p>
      </dgm:t>
    </dgm:pt>
    <dgm:pt modelId="{47A08250-54F8-4504-B3AA-497F7EE925EB}" type="pres">
      <dgm:prSet presAssocID="{7EF67229-9425-40F7-ADEF-45813E4EA7E9}" presName="box" presStyleLbl="node1" presStyleIdx="0" presStyleCnt="2"/>
      <dgm:spPr/>
      <dgm:t>
        <a:bodyPr/>
        <a:lstStyle/>
        <a:p>
          <a:endParaRPr lang="ru-RU"/>
        </a:p>
      </dgm:t>
    </dgm:pt>
    <dgm:pt modelId="{C18519C9-C8AE-40C8-BCDA-5BF2B7BA7DEE}" type="pres">
      <dgm:prSet presAssocID="{7EF67229-9425-40F7-ADEF-45813E4EA7E9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D68CF2D-43F8-4637-87AE-345A0B108F0E}" type="pres">
      <dgm:prSet presAssocID="{7EF67229-9425-40F7-ADEF-45813E4EA7E9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5C692-12C1-4BFA-8A2C-F79E7F25300D}" type="pres">
      <dgm:prSet presAssocID="{C6407EAE-B00B-42BE-8773-8507BED93519}" presName="spacer" presStyleCnt="0"/>
      <dgm:spPr/>
      <dgm:t>
        <a:bodyPr/>
        <a:lstStyle/>
        <a:p>
          <a:endParaRPr lang="ru-RU"/>
        </a:p>
      </dgm:t>
    </dgm:pt>
    <dgm:pt modelId="{234C4C72-72EF-4452-88A4-900462B1B69D}" type="pres">
      <dgm:prSet presAssocID="{E5AA1395-FB27-41BF-84B7-32C14B2DA0FB}" presName="comp" presStyleCnt="0"/>
      <dgm:spPr/>
      <dgm:t>
        <a:bodyPr/>
        <a:lstStyle/>
        <a:p>
          <a:endParaRPr lang="ru-RU"/>
        </a:p>
      </dgm:t>
    </dgm:pt>
    <dgm:pt modelId="{CD822F1E-BEAB-4A75-B99D-62126093158D}" type="pres">
      <dgm:prSet presAssocID="{E5AA1395-FB27-41BF-84B7-32C14B2DA0FB}" presName="box" presStyleLbl="node1" presStyleIdx="1" presStyleCnt="2" custLinFactNeighborY="9441"/>
      <dgm:spPr/>
      <dgm:t>
        <a:bodyPr/>
        <a:lstStyle/>
        <a:p>
          <a:endParaRPr lang="ru-RU"/>
        </a:p>
      </dgm:t>
    </dgm:pt>
    <dgm:pt modelId="{3E4B3B49-F866-4920-909B-6403759903DF}" type="pres">
      <dgm:prSet presAssocID="{E5AA1395-FB27-41BF-84B7-32C14B2DA0FB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DD20CFD-C0BF-4988-AD58-CD9C15681506}" type="pres">
      <dgm:prSet presAssocID="{E5AA1395-FB27-41BF-84B7-32C14B2DA0FB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2F0698-4D4D-4C9E-B3EE-D7D0EE3CAF23}" type="presOf" srcId="{7EF67229-9425-40F7-ADEF-45813E4EA7E9}" destId="{47A08250-54F8-4504-B3AA-497F7EE925EB}" srcOrd="0" destOrd="0" presId="urn:microsoft.com/office/officeart/2005/8/layout/vList4"/>
    <dgm:cxn modelId="{9EDFE861-9094-4029-8F27-89E59015F94F}" srcId="{ABBD3F6A-E137-403E-AFC5-7E1E5C800BDC}" destId="{E5AA1395-FB27-41BF-84B7-32C14B2DA0FB}" srcOrd="1" destOrd="0" parTransId="{B842D4C3-AD89-4109-9892-DB5E2F85221B}" sibTransId="{527F89C0-B527-4E95-9C20-2F38F6D5CF2F}"/>
    <dgm:cxn modelId="{8C96F1F9-E6DC-4716-B513-27E5EFC39B8F}" type="presOf" srcId="{7EF67229-9425-40F7-ADEF-45813E4EA7E9}" destId="{8D68CF2D-43F8-4637-87AE-345A0B108F0E}" srcOrd="1" destOrd="0" presId="urn:microsoft.com/office/officeart/2005/8/layout/vList4"/>
    <dgm:cxn modelId="{C020CC42-251F-4443-AB7A-7C52B6671849}" type="presOf" srcId="{E5AA1395-FB27-41BF-84B7-32C14B2DA0FB}" destId="{CD822F1E-BEAB-4A75-B99D-62126093158D}" srcOrd="0" destOrd="0" presId="urn:microsoft.com/office/officeart/2005/8/layout/vList4"/>
    <dgm:cxn modelId="{25B14A7A-5B87-43A1-918F-41BA31AB7CEB}" type="presOf" srcId="{E5AA1395-FB27-41BF-84B7-32C14B2DA0FB}" destId="{FDD20CFD-C0BF-4988-AD58-CD9C15681506}" srcOrd="1" destOrd="0" presId="urn:microsoft.com/office/officeart/2005/8/layout/vList4"/>
    <dgm:cxn modelId="{7AB9B42A-5CF4-4E66-9E5E-C13D64DDDAD4}" type="presOf" srcId="{ABBD3F6A-E137-403E-AFC5-7E1E5C800BDC}" destId="{77D3E2AA-49BF-44E7-B1B9-8DBE1B5E6423}" srcOrd="0" destOrd="0" presId="urn:microsoft.com/office/officeart/2005/8/layout/vList4"/>
    <dgm:cxn modelId="{FBB40059-557B-4E58-9E85-C53C4523F2F7}" srcId="{ABBD3F6A-E137-403E-AFC5-7E1E5C800BDC}" destId="{7EF67229-9425-40F7-ADEF-45813E4EA7E9}" srcOrd="0" destOrd="0" parTransId="{8CCA30C8-F25A-4789-81E8-45EA7F7EDAC5}" sibTransId="{C6407EAE-B00B-42BE-8773-8507BED93519}"/>
    <dgm:cxn modelId="{A9FD75D6-4DB7-4C07-A61F-4CD7C536511F}" type="presParOf" srcId="{77D3E2AA-49BF-44E7-B1B9-8DBE1B5E6423}" destId="{15C7A6A4-FDA3-4C87-9419-FACB552026F5}" srcOrd="0" destOrd="0" presId="urn:microsoft.com/office/officeart/2005/8/layout/vList4"/>
    <dgm:cxn modelId="{B84FCD67-6221-44B8-B6D6-2263F0FE9A06}" type="presParOf" srcId="{15C7A6A4-FDA3-4C87-9419-FACB552026F5}" destId="{47A08250-54F8-4504-B3AA-497F7EE925EB}" srcOrd="0" destOrd="0" presId="urn:microsoft.com/office/officeart/2005/8/layout/vList4"/>
    <dgm:cxn modelId="{87805895-04F4-4FA7-978D-D2760A198C6A}" type="presParOf" srcId="{15C7A6A4-FDA3-4C87-9419-FACB552026F5}" destId="{C18519C9-C8AE-40C8-BCDA-5BF2B7BA7DEE}" srcOrd="1" destOrd="0" presId="urn:microsoft.com/office/officeart/2005/8/layout/vList4"/>
    <dgm:cxn modelId="{ED5DD39E-8352-4FA6-AFE0-071AB0D77388}" type="presParOf" srcId="{15C7A6A4-FDA3-4C87-9419-FACB552026F5}" destId="{8D68CF2D-43F8-4637-87AE-345A0B108F0E}" srcOrd="2" destOrd="0" presId="urn:microsoft.com/office/officeart/2005/8/layout/vList4"/>
    <dgm:cxn modelId="{ADEDBAA0-2471-4B37-9CA5-F085F6498418}" type="presParOf" srcId="{77D3E2AA-49BF-44E7-B1B9-8DBE1B5E6423}" destId="{AB45C692-12C1-4BFA-8A2C-F79E7F25300D}" srcOrd="1" destOrd="0" presId="urn:microsoft.com/office/officeart/2005/8/layout/vList4"/>
    <dgm:cxn modelId="{C799606A-88FB-46D5-9D21-19625C37F6C7}" type="presParOf" srcId="{77D3E2AA-49BF-44E7-B1B9-8DBE1B5E6423}" destId="{234C4C72-72EF-4452-88A4-900462B1B69D}" srcOrd="2" destOrd="0" presId="urn:microsoft.com/office/officeart/2005/8/layout/vList4"/>
    <dgm:cxn modelId="{B2FE0DBE-46FD-4AD9-83CC-5451D623B6B2}" type="presParOf" srcId="{234C4C72-72EF-4452-88A4-900462B1B69D}" destId="{CD822F1E-BEAB-4A75-B99D-62126093158D}" srcOrd="0" destOrd="0" presId="urn:microsoft.com/office/officeart/2005/8/layout/vList4"/>
    <dgm:cxn modelId="{805A5E60-D055-4D1F-A41F-FB4FF4E28823}" type="presParOf" srcId="{234C4C72-72EF-4452-88A4-900462B1B69D}" destId="{3E4B3B49-F866-4920-909B-6403759903DF}" srcOrd="1" destOrd="0" presId="urn:microsoft.com/office/officeart/2005/8/layout/vList4"/>
    <dgm:cxn modelId="{33D59804-34CE-459E-AB40-15AFD6AC246C}" type="presParOf" srcId="{234C4C72-72EF-4452-88A4-900462B1B69D}" destId="{FDD20CFD-C0BF-4988-AD58-CD9C1568150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00FCADA-AD13-471F-9B9F-C6139FE6AE61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88B303-711C-4EB8-94C1-146CAC3A1E13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>
            <a:lnSpc>
              <a:spcPct val="90000"/>
            </a:lnSpc>
          </a:pPr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90000"/>
            </a:lnSpc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Федеральный проект «Творческие люди»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06B6E92-FCCA-474B-9B96-596F538571E3}" type="parTrans" cxnId="{DE4838AB-4857-4667-8E9D-7A01AE2DCC3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A1A5DFA-CBF3-4DD6-8DB2-4844DB754881}" type="sibTrans" cxnId="{DE4838AB-4857-4667-8E9D-7A01AE2DCC3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D25996B8-3313-4AA8-ACC8-F6962C794433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13 специалистов МАУ «Культура» и МБУ ДО «Детская школа искусств» п</a:t>
          </a:r>
          <a:r>
            <a: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рошли  повышение квалификации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на  базе Центров непрерывного образования и повышения квалификации творческих и управленческих кадров в сфере культуры.                                                                                   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40D25D4-5B73-4AD1-9F52-CF6B0875DE1F}" type="parTrans" cxnId="{45CC13FC-4B31-4A45-9EF5-1A1F4CBA151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4DE6009-4F31-4659-BB62-1B3E11D249DC}" type="sibTrans" cxnId="{45CC13FC-4B31-4A45-9EF5-1A1F4CBA151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086CEA8-D7AD-45AE-9F3B-7CD9829B1AA5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 Проведено 553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мероприятия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1060B46-B260-47B7-9482-41B80CA0CA72}" type="parTrans" cxnId="{AD43C113-8779-4C24-894D-DFB05E17238E}">
      <dgm:prSet/>
      <dgm:spPr/>
    </dgm:pt>
    <dgm:pt modelId="{6725CBC6-19B5-403C-82E0-1150194DFCEC}" type="sibTrans" cxnId="{AD43C113-8779-4C24-894D-DFB05E17238E}">
      <dgm:prSet/>
      <dgm:spPr/>
    </dgm:pt>
    <dgm:pt modelId="{A415BD81-8DD8-4845-8E73-99EBAE6B0534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16 537 человек посетили киносеансы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B28044F-496E-4679-8C09-A84B427B1F45}" type="parTrans" cxnId="{C440579B-890C-498B-AD5A-F4AF5DBF2C67}">
      <dgm:prSet/>
      <dgm:spPr/>
    </dgm:pt>
    <dgm:pt modelId="{C9825838-4E25-49B6-BBB5-E554232C659B}" type="sibTrans" cxnId="{C440579B-890C-498B-AD5A-F4AF5DBF2C67}">
      <dgm:prSet/>
      <dgm:spPr/>
    </dgm:pt>
    <dgm:pt modelId="{5D55FEAC-5CB6-49EC-ADB9-CF8930E583E2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62 выставки проведены на базе Музея.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2110B54-63FF-462E-9DBD-DC1F2D614798}" type="parTrans" cxnId="{519CCFF5-2298-44BD-BA50-4837F724E785}">
      <dgm:prSet/>
      <dgm:spPr/>
    </dgm:pt>
    <dgm:pt modelId="{0E0223D2-58EB-48F7-B141-813C465B321E}" type="sibTrans" cxnId="{519CCFF5-2298-44BD-BA50-4837F724E785}">
      <dgm:prSet/>
      <dgm:spPr/>
    </dgm:pt>
    <dgm:pt modelId="{C4B1F6EE-7370-4EA4-9C7E-90C7C3E5D16C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33 594  человека  посетили  парк аттракционов  (из них 4 224 – льготное посещение (многодетные семьи))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2465E7B-2233-421F-B9C1-391A541D72AB}" type="parTrans" cxnId="{10D89894-63CD-45A2-85DE-FE8875C9DBAE}">
      <dgm:prSet/>
      <dgm:spPr/>
    </dgm:pt>
    <dgm:pt modelId="{3AB2D965-3EBA-4AF5-9843-EE86AAB9AF77}" type="sibTrans" cxnId="{10D89894-63CD-45A2-85DE-FE8875C9DBAE}">
      <dgm:prSet/>
      <dgm:spPr/>
    </dgm:pt>
    <dgm:pt modelId="{99CF5653-0EA8-449E-B86C-86057B808DC9}" type="pres">
      <dgm:prSet presAssocID="{D00FCADA-AD13-471F-9B9F-C6139FE6AE6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128E91-4A66-40E1-BC41-1BE437F61324}" type="pres">
      <dgm:prSet presAssocID="{9F88B303-711C-4EB8-94C1-146CAC3A1E13}" presName="comp" presStyleCnt="0"/>
      <dgm:spPr/>
      <dgm:t>
        <a:bodyPr/>
        <a:lstStyle/>
        <a:p>
          <a:endParaRPr lang="ru-RU"/>
        </a:p>
      </dgm:t>
    </dgm:pt>
    <dgm:pt modelId="{306ED000-3AB9-439F-A034-F5417E8FDD19}" type="pres">
      <dgm:prSet presAssocID="{9F88B303-711C-4EB8-94C1-146CAC3A1E13}" presName="box" presStyleLbl="node1" presStyleIdx="0" presStyleCnt="1"/>
      <dgm:spPr/>
      <dgm:t>
        <a:bodyPr/>
        <a:lstStyle/>
        <a:p>
          <a:endParaRPr lang="ru-RU"/>
        </a:p>
      </dgm:t>
    </dgm:pt>
    <dgm:pt modelId="{F2B7AA60-44A9-4DF8-9677-16E83B462A46}" type="pres">
      <dgm:prSet presAssocID="{9F88B303-711C-4EB8-94C1-146CAC3A1E13}" presName="img" presStyleLbl="fgImgPlace1" presStyleIdx="0" presStyleCnt="1" custScaleX="92982" custScaleY="41129" custLinFactNeighborX="-877" custLinFactNeighborY="-40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3B68D72-40F8-46BC-8A78-601328129557}" type="pres">
      <dgm:prSet presAssocID="{9F88B303-711C-4EB8-94C1-146CAC3A1E13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4B33FC-6C04-4235-80B1-1B4B07BE6623}" type="presOf" srcId="{5D55FEAC-5CB6-49EC-ADB9-CF8930E583E2}" destId="{63B68D72-40F8-46BC-8A78-601328129557}" srcOrd="1" destOrd="5" presId="urn:microsoft.com/office/officeart/2005/8/layout/vList4"/>
    <dgm:cxn modelId="{68CE91F1-D9A5-40BF-8435-F6CE5DB78AD2}" type="presOf" srcId="{E086CEA8-D7AD-45AE-9F3B-7CD9829B1AA5}" destId="{306ED000-3AB9-439F-A034-F5417E8FDD19}" srcOrd="0" destOrd="2" presId="urn:microsoft.com/office/officeart/2005/8/layout/vList4"/>
    <dgm:cxn modelId="{35246B86-435F-4895-B682-998671703A20}" type="presOf" srcId="{D25996B8-3313-4AA8-ACC8-F6962C794433}" destId="{306ED000-3AB9-439F-A034-F5417E8FDD19}" srcOrd="0" destOrd="1" presId="urn:microsoft.com/office/officeart/2005/8/layout/vList4"/>
    <dgm:cxn modelId="{79225DDE-D5F0-479D-B28F-2B1D3636213B}" type="presOf" srcId="{9F88B303-711C-4EB8-94C1-146CAC3A1E13}" destId="{306ED000-3AB9-439F-A034-F5417E8FDD19}" srcOrd="0" destOrd="0" presId="urn:microsoft.com/office/officeart/2005/8/layout/vList4"/>
    <dgm:cxn modelId="{C440579B-890C-498B-AD5A-F4AF5DBF2C67}" srcId="{9F88B303-711C-4EB8-94C1-146CAC3A1E13}" destId="{A415BD81-8DD8-4845-8E73-99EBAE6B0534}" srcOrd="2" destOrd="0" parTransId="{2B28044F-496E-4679-8C09-A84B427B1F45}" sibTransId="{C9825838-4E25-49B6-BBB5-E554232C659B}"/>
    <dgm:cxn modelId="{45CC13FC-4B31-4A45-9EF5-1A1F4CBA1514}" srcId="{9F88B303-711C-4EB8-94C1-146CAC3A1E13}" destId="{D25996B8-3313-4AA8-ACC8-F6962C794433}" srcOrd="0" destOrd="0" parTransId="{940D25D4-5B73-4AD1-9F52-CF6B0875DE1F}" sibTransId="{84DE6009-4F31-4659-BB62-1B3E11D249DC}"/>
    <dgm:cxn modelId="{AD43C113-8779-4C24-894D-DFB05E17238E}" srcId="{9F88B303-711C-4EB8-94C1-146CAC3A1E13}" destId="{E086CEA8-D7AD-45AE-9F3B-7CD9829B1AA5}" srcOrd="1" destOrd="0" parTransId="{81060B46-B260-47B7-9482-41B80CA0CA72}" sibTransId="{6725CBC6-19B5-403C-82E0-1150194DFCEC}"/>
    <dgm:cxn modelId="{AA7AD661-539E-4C4A-A0C1-40B9AF7A140F}" type="presOf" srcId="{D00FCADA-AD13-471F-9B9F-C6139FE6AE61}" destId="{99CF5653-0EA8-449E-B86C-86057B808DC9}" srcOrd="0" destOrd="0" presId="urn:microsoft.com/office/officeart/2005/8/layout/vList4"/>
    <dgm:cxn modelId="{DE4838AB-4857-4667-8E9D-7A01AE2DCC35}" srcId="{D00FCADA-AD13-471F-9B9F-C6139FE6AE61}" destId="{9F88B303-711C-4EB8-94C1-146CAC3A1E13}" srcOrd="0" destOrd="0" parTransId="{D06B6E92-FCCA-474B-9B96-596F538571E3}" sibTransId="{2A1A5DFA-CBF3-4DD6-8DB2-4844DB754881}"/>
    <dgm:cxn modelId="{10D89894-63CD-45A2-85DE-FE8875C9DBAE}" srcId="{9F88B303-711C-4EB8-94C1-146CAC3A1E13}" destId="{C4B1F6EE-7370-4EA4-9C7E-90C7C3E5D16C}" srcOrd="3" destOrd="0" parTransId="{92465E7B-2233-421F-B9C1-391A541D72AB}" sibTransId="{3AB2D965-3EBA-4AF5-9843-EE86AAB9AF77}"/>
    <dgm:cxn modelId="{D129CAF9-07DA-4104-AFCC-0416A1A13655}" type="presOf" srcId="{C4B1F6EE-7370-4EA4-9C7E-90C7C3E5D16C}" destId="{63B68D72-40F8-46BC-8A78-601328129557}" srcOrd="1" destOrd="4" presId="urn:microsoft.com/office/officeart/2005/8/layout/vList4"/>
    <dgm:cxn modelId="{E893F837-F67A-43E9-8FA2-0E0960A5DE89}" type="presOf" srcId="{5D55FEAC-5CB6-49EC-ADB9-CF8930E583E2}" destId="{306ED000-3AB9-439F-A034-F5417E8FDD19}" srcOrd="0" destOrd="5" presId="urn:microsoft.com/office/officeart/2005/8/layout/vList4"/>
    <dgm:cxn modelId="{B03B6FDB-A05D-465E-85CD-43F879E7FA2A}" type="presOf" srcId="{E086CEA8-D7AD-45AE-9F3B-7CD9829B1AA5}" destId="{63B68D72-40F8-46BC-8A78-601328129557}" srcOrd="1" destOrd="2" presId="urn:microsoft.com/office/officeart/2005/8/layout/vList4"/>
    <dgm:cxn modelId="{377FCAA3-F396-4BD2-A08D-AD9E92B0E653}" type="presOf" srcId="{D25996B8-3313-4AA8-ACC8-F6962C794433}" destId="{63B68D72-40F8-46BC-8A78-601328129557}" srcOrd="1" destOrd="1" presId="urn:microsoft.com/office/officeart/2005/8/layout/vList4"/>
    <dgm:cxn modelId="{EBFFB36E-0E72-44A8-821B-350DF4B932B5}" type="presOf" srcId="{A415BD81-8DD8-4845-8E73-99EBAE6B0534}" destId="{63B68D72-40F8-46BC-8A78-601328129557}" srcOrd="1" destOrd="3" presId="urn:microsoft.com/office/officeart/2005/8/layout/vList4"/>
    <dgm:cxn modelId="{3E3578DD-562C-4E52-9539-0F26149FB900}" type="presOf" srcId="{C4B1F6EE-7370-4EA4-9C7E-90C7C3E5D16C}" destId="{306ED000-3AB9-439F-A034-F5417E8FDD19}" srcOrd="0" destOrd="4" presId="urn:microsoft.com/office/officeart/2005/8/layout/vList4"/>
    <dgm:cxn modelId="{519CCFF5-2298-44BD-BA50-4837F724E785}" srcId="{9F88B303-711C-4EB8-94C1-146CAC3A1E13}" destId="{5D55FEAC-5CB6-49EC-ADB9-CF8930E583E2}" srcOrd="4" destOrd="0" parTransId="{62110B54-63FF-462E-9DBD-DC1F2D614798}" sibTransId="{0E0223D2-58EB-48F7-B141-813C465B321E}"/>
    <dgm:cxn modelId="{5C1684E5-084D-4CD8-B0BD-4752182344C7}" type="presOf" srcId="{A415BD81-8DD8-4845-8E73-99EBAE6B0534}" destId="{306ED000-3AB9-439F-A034-F5417E8FDD19}" srcOrd="0" destOrd="3" presId="urn:microsoft.com/office/officeart/2005/8/layout/vList4"/>
    <dgm:cxn modelId="{49495832-5719-4E82-9B22-B01472CE2F1D}" type="presOf" srcId="{9F88B303-711C-4EB8-94C1-146CAC3A1E13}" destId="{63B68D72-40F8-46BC-8A78-601328129557}" srcOrd="1" destOrd="0" presId="urn:microsoft.com/office/officeart/2005/8/layout/vList4"/>
    <dgm:cxn modelId="{EFA3ABF9-25F7-4A98-A5BF-E346CBEC7013}" type="presParOf" srcId="{99CF5653-0EA8-449E-B86C-86057B808DC9}" destId="{1F128E91-4A66-40E1-BC41-1BE437F61324}" srcOrd="0" destOrd="0" presId="urn:microsoft.com/office/officeart/2005/8/layout/vList4"/>
    <dgm:cxn modelId="{C19B6277-2EA2-40CE-AC58-C0F867B7D299}" type="presParOf" srcId="{1F128E91-4A66-40E1-BC41-1BE437F61324}" destId="{306ED000-3AB9-439F-A034-F5417E8FDD19}" srcOrd="0" destOrd="0" presId="urn:microsoft.com/office/officeart/2005/8/layout/vList4"/>
    <dgm:cxn modelId="{F3A9D6BC-BEC7-46D8-981F-64ADA8F92F14}" type="presParOf" srcId="{1F128E91-4A66-40E1-BC41-1BE437F61324}" destId="{F2B7AA60-44A9-4DF8-9677-16E83B462A46}" srcOrd="1" destOrd="0" presId="urn:microsoft.com/office/officeart/2005/8/layout/vList4"/>
    <dgm:cxn modelId="{66852C84-CA7C-4E8F-A70D-47156A1A4E36}" type="presParOf" srcId="{1F128E91-4A66-40E1-BC41-1BE437F61324}" destId="{63B68D72-40F8-46BC-8A78-60132812955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4B8EB8D-3EAA-45BF-A4A6-EF7A8E27532D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214523-8BCB-4BB5-BA20-714B3040B187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Проведено 324 спортивных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мероприятия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(10 537 участников).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Отделение по адаптивной физической культуре и объединение социально-педагогической направленности «Легионеры» </a:t>
          </a:r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посещают 92 человека.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38D3154D-E471-4878-844D-74F2E70FFF4F}" type="parTrans" cxnId="{5B0D79D1-B7F0-48B8-95A4-06F640950E7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CB5AAC2-FB88-418A-B41B-295D2BF55B5A}" type="sibTrans" cxnId="{5B0D79D1-B7F0-48B8-95A4-06F640950E7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2E39854-8046-4883-954E-E5EE6CF38841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приобретено оргтехники для обустройства 7 рабочих мест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сотрудников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МАУ «СШ «Старт»;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E7059C3-2068-413F-B74E-D8A7C187A5E7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Укрепление материально - технической базы: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9B5072E3-7BE7-46C0-9BDA-06AED6E17C17}" type="sibTrans" cxnId="{7E0B4857-0931-4B30-A9B2-C5C3AC055CA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9AD7C6B-196A-499D-BAE1-92562EF5F605}" type="parTrans" cxnId="{7E0B4857-0931-4B30-A9B2-C5C3AC055CA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A24CFA8-7830-44E5-82C3-70499F0BE8FC}" type="sibTrans" cxnId="{2473895E-6702-4AC6-BADA-8DD1B8E6557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8496517-C526-41AA-8102-357145993B80}" type="parTrans" cxnId="{2473895E-6702-4AC6-BADA-8DD1B8E6557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FF66685-FAC6-43DF-A6A8-8304BE7D0A09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приобретено резиновых плит для обустройства городской спортивной площадки (мкр.2, 92), а также ворот для игры в гандбол и мини - футбол.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B5181323-C0F5-496B-ADA1-8457284BF077}" type="parTrans" cxnId="{CD270DAC-76A4-4633-8752-13C1E4F47E2B}">
      <dgm:prSet/>
      <dgm:spPr/>
      <dgm:t>
        <a:bodyPr/>
        <a:lstStyle/>
        <a:p>
          <a:endParaRPr lang="ru-RU"/>
        </a:p>
      </dgm:t>
    </dgm:pt>
    <dgm:pt modelId="{193DF380-FA34-49FA-AF57-10E800EAB45A}" type="sibTrans" cxnId="{CD270DAC-76A4-4633-8752-13C1E4F47E2B}">
      <dgm:prSet/>
      <dgm:spPr/>
      <dgm:t>
        <a:bodyPr/>
        <a:lstStyle/>
        <a:p>
          <a:endParaRPr lang="ru-RU"/>
        </a:p>
      </dgm:t>
    </dgm:pt>
    <dgm:pt modelId="{36223D7E-87A3-4E44-B76E-6AB3E71CB42E}">
      <dgm:prSet custT="1"/>
      <dgm:spPr/>
      <dgm:t>
        <a:bodyPr lIns="0"/>
        <a:lstStyle/>
        <a:p>
          <a:pPr algn="l">
            <a:lnSpc>
              <a:spcPct val="100000"/>
            </a:lnSpc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Выполнены следующие показатели:</a:t>
          </a:r>
        </a:p>
        <a:p>
          <a:pPr algn="l">
            <a:lnSpc>
              <a:spcPct val="100000"/>
            </a:lnSpc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-  «Доля населения, систематически занимающегося физической культурой и спортом, в общей численности населения,» - 64% (план – 64%);</a:t>
          </a:r>
        </a:p>
        <a:p>
          <a:pPr algn="l">
            <a:lnSpc>
              <a:spcPct val="100000"/>
            </a:lnSpc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- «Уровень обеспеченности населения спортивными сооружениями исходя из единовременной пропускной способности объектов спорта» -59,8%. (план – 59,0%).</a:t>
          </a:r>
        </a:p>
        <a:p>
          <a:pPr algn="l">
            <a:lnSpc>
              <a:spcPct val="90000"/>
            </a:lnSpc>
          </a:pPr>
          <a:endParaRPr lang="ru-RU" sz="1200" dirty="0"/>
        </a:p>
      </dgm:t>
    </dgm:pt>
    <dgm:pt modelId="{16DC7DFE-72BA-43B5-92A5-F9BFE319FE0E}" type="sibTrans" cxnId="{358933DA-DA19-4A57-9362-7240E5102668}">
      <dgm:prSet/>
      <dgm:spPr/>
      <dgm:t>
        <a:bodyPr/>
        <a:lstStyle/>
        <a:p>
          <a:endParaRPr lang="ru-RU"/>
        </a:p>
      </dgm:t>
    </dgm:pt>
    <dgm:pt modelId="{3C544A66-3918-4FE8-9C83-BE67F990666C}" type="parTrans" cxnId="{358933DA-DA19-4A57-9362-7240E5102668}">
      <dgm:prSet/>
      <dgm:spPr/>
      <dgm:t>
        <a:bodyPr/>
        <a:lstStyle/>
        <a:p>
          <a:endParaRPr lang="ru-RU"/>
        </a:p>
      </dgm:t>
    </dgm:pt>
    <dgm:pt modelId="{345A3FB4-BFE0-4519-AB7E-830AF71CFCE5}" type="pres">
      <dgm:prSet presAssocID="{54B8EB8D-3EAA-45BF-A4A6-EF7A8E27532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BBBAF2-8B60-4839-B18F-15CC1B41BC86}" type="pres">
      <dgm:prSet presAssocID="{22214523-8BCB-4BB5-BA20-714B3040B187}" presName="comp" presStyleCnt="0"/>
      <dgm:spPr/>
      <dgm:t>
        <a:bodyPr/>
        <a:lstStyle/>
        <a:p>
          <a:endParaRPr lang="ru-RU"/>
        </a:p>
      </dgm:t>
    </dgm:pt>
    <dgm:pt modelId="{B17109E5-33C0-46DA-B54A-FFECCD49D375}" type="pres">
      <dgm:prSet presAssocID="{22214523-8BCB-4BB5-BA20-714B3040B187}" presName="box" presStyleLbl="node1" presStyleIdx="0" presStyleCnt="3" custScaleY="52626" custLinFactNeighborY="-9391"/>
      <dgm:spPr/>
      <dgm:t>
        <a:bodyPr/>
        <a:lstStyle/>
        <a:p>
          <a:endParaRPr lang="ru-RU"/>
        </a:p>
      </dgm:t>
    </dgm:pt>
    <dgm:pt modelId="{3AD1803B-C440-4F6A-8C8D-DAA8A3B135B9}" type="pres">
      <dgm:prSet presAssocID="{22214523-8BCB-4BB5-BA20-714B3040B187}" presName="img" presStyleLbl="fgImgPlace1" presStyleIdx="0" presStyleCnt="3" custScaleX="97393" custScaleY="5617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ED43E39-5A4F-40C0-BB07-C819C759D7BF}" type="pres">
      <dgm:prSet presAssocID="{22214523-8BCB-4BB5-BA20-714B3040B18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0FA7D-7FAA-48DF-9C84-F29A0B7AE6BE}" type="pres">
      <dgm:prSet presAssocID="{ACB5AAC2-FB88-418A-B41B-295D2BF55B5A}" presName="spacer" presStyleCnt="0"/>
      <dgm:spPr/>
      <dgm:t>
        <a:bodyPr/>
        <a:lstStyle/>
        <a:p>
          <a:endParaRPr lang="ru-RU"/>
        </a:p>
      </dgm:t>
    </dgm:pt>
    <dgm:pt modelId="{0EC53265-5B77-4831-A8F6-D22E3DC7992F}" type="pres">
      <dgm:prSet presAssocID="{5E7059C3-2068-413F-B74E-D8A7C187A5E7}" presName="comp" presStyleCnt="0"/>
      <dgm:spPr/>
      <dgm:t>
        <a:bodyPr/>
        <a:lstStyle/>
        <a:p>
          <a:endParaRPr lang="ru-RU"/>
        </a:p>
      </dgm:t>
    </dgm:pt>
    <dgm:pt modelId="{477E4220-172C-494B-9E2F-53B8D96A1703}" type="pres">
      <dgm:prSet presAssocID="{5E7059C3-2068-413F-B74E-D8A7C187A5E7}" presName="box" presStyleLbl="node1" presStyleIdx="1" presStyleCnt="3" custScaleY="62974" custLinFactNeighborY="-1219"/>
      <dgm:spPr/>
      <dgm:t>
        <a:bodyPr/>
        <a:lstStyle/>
        <a:p>
          <a:endParaRPr lang="ru-RU"/>
        </a:p>
      </dgm:t>
    </dgm:pt>
    <dgm:pt modelId="{FFB3E03A-A13F-4A54-AD71-B1ADD9179F9C}" type="pres">
      <dgm:prSet presAssocID="{5E7059C3-2068-413F-B74E-D8A7C187A5E7}" presName="img" presStyleLbl="fgImgPlace1" presStyleIdx="1" presStyleCnt="3" custScaleX="100957" custScaleY="61235" custLinFactNeighborX="1782" custLinFactNeighborY="-46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1A74805-A08C-4CC3-935B-B0C9BFE59A40}" type="pres">
      <dgm:prSet presAssocID="{5E7059C3-2068-413F-B74E-D8A7C187A5E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C83D1-7439-4EC2-B4F2-53F7B945404B}" type="pres">
      <dgm:prSet presAssocID="{9B5072E3-7BE7-46C0-9BDA-06AED6E17C17}" presName="spacer" presStyleCnt="0"/>
      <dgm:spPr/>
      <dgm:t>
        <a:bodyPr/>
        <a:lstStyle/>
        <a:p>
          <a:endParaRPr lang="ru-RU"/>
        </a:p>
      </dgm:t>
    </dgm:pt>
    <dgm:pt modelId="{E85F3095-1667-40C2-8F2C-D5BB05C4FA5A}" type="pres">
      <dgm:prSet presAssocID="{36223D7E-87A3-4E44-B76E-6AB3E71CB42E}" presName="comp" presStyleCnt="0"/>
      <dgm:spPr/>
      <dgm:t>
        <a:bodyPr/>
        <a:lstStyle/>
        <a:p>
          <a:endParaRPr lang="ru-RU"/>
        </a:p>
      </dgm:t>
    </dgm:pt>
    <dgm:pt modelId="{11EB430E-423C-4DE4-93E1-F7F53DBA238D}" type="pres">
      <dgm:prSet presAssocID="{36223D7E-87A3-4E44-B76E-6AB3E71CB42E}" presName="box" presStyleLbl="node1" presStyleIdx="2" presStyleCnt="3" custScaleY="113129" custLinFactNeighborX="847" custLinFactNeighborY="-2205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B983886-1766-42F6-9613-115923D8E2E7}" type="pres">
      <dgm:prSet presAssocID="{36223D7E-87A3-4E44-B76E-6AB3E71CB42E}" presName="img" presStyleLbl="fgImgPlace1" presStyleIdx="2" presStyleCnt="3" custAng="0" custScaleX="91526" custScaleY="96464" custLinFactNeighborX="-4599" custLinFactNeighborY="-9365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3175" cmpd="dbl">
          <a:prstDash val="sysDot"/>
        </a:ln>
        <a:effectLst>
          <a:outerShdw blurRad="40000" dist="20000" dir="5400000" rotWithShape="0">
            <a:schemeClr val="bg1">
              <a:alpha val="38000"/>
            </a:schemeClr>
          </a:outerShdw>
        </a:effectLst>
      </dgm:spPr>
      <dgm:t>
        <a:bodyPr/>
        <a:lstStyle/>
        <a:p>
          <a:endParaRPr lang="ru-RU"/>
        </a:p>
      </dgm:t>
    </dgm:pt>
    <dgm:pt modelId="{7CCB17B4-BE88-430A-BF02-D4D49188A0A5}" type="pres">
      <dgm:prSet presAssocID="{36223D7E-87A3-4E44-B76E-6AB3E71CB42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467198-12AA-4DE6-B7D6-0515B52D8181}" type="presOf" srcId="{22214523-8BCB-4BB5-BA20-714B3040B187}" destId="{B17109E5-33C0-46DA-B54A-FFECCD49D375}" srcOrd="0" destOrd="0" presId="urn:microsoft.com/office/officeart/2005/8/layout/vList4"/>
    <dgm:cxn modelId="{6F2172B4-FDA2-4D33-A037-2E732DEFF36A}" type="presOf" srcId="{22214523-8BCB-4BB5-BA20-714B3040B187}" destId="{5ED43E39-5A4F-40C0-BB07-C819C759D7BF}" srcOrd="1" destOrd="0" presId="urn:microsoft.com/office/officeart/2005/8/layout/vList4"/>
    <dgm:cxn modelId="{18B114A8-3113-4A6E-B1BD-AED31AA00A10}" type="presOf" srcId="{36223D7E-87A3-4E44-B76E-6AB3E71CB42E}" destId="{7CCB17B4-BE88-430A-BF02-D4D49188A0A5}" srcOrd="1" destOrd="0" presId="urn:microsoft.com/office/officeart/2005/8/layout/vList4"/>
    <dgm:cxn modelId="{2DBC138C-4EBB-459B-8021-D79905F2B222}" type="presOf" srcId="{5E7059C3-2068-413F-B74E-D8A7C187A5E7}" destId="{477E4220-172C-494B-9E2F-53B8D96A1703}" srcOrd="0" destOrd="0" presId="urn:microsoft.com/office/officeart/2005/8/layout/vList4"/>
    <dgm:cxn modelId="{E3DDEEE1-7DAD-4E2F-A1D9-75A3099333F6}" type="presOf" srcId="{FFF66685-FAC6-43DF-A6A8-8304BE7D0A09}" destId="{477E4220-172C-494B-9E2F-53B8D96A1703}" srcOrd="0" destOrd="2" presId="urn:microsoft.com/office/officeart/2005/8/layout/vList4"/>
    <dgm:cxn modelId="{2473895E-6702-4AC6-BADA-8DD1B8E65571}" srcId="{5E7059C3-2068-413F-B74E-D8A7C187A5E7}" destId="{B2E39854-8046-4883-954E-E5EE6CF38841}" srcOrd="0" destOrd="0" parTransId="{28496517-C526-41AA-8102-357145993B80}" sibTransId="{FA24CFA8-7830-44E5-82C3-70499F0BE8FC}"/>
    <dgm:cxn modelId="{D6023FE3-B3A6-4956-A7E0-1B346D8F7F62}" type="presOf" srcId="{36223D7E-87A3-4E44-B76E-6AB3E71CB42E}" destId="{11EB430E-423C-4DE4-93E1-F7F53DBA238D}" srcOrd="0" destOrd="0" presId="urn:microsoft.com/office/officeart/2005/8/layout/vList4"/>
    <dgm:cxn modelId="{133CDBFC-1172-4BC2-B416-8F8CCA8A3268}" type="presOf" srcId="{5E7059C3-2068-413F-B74E-D8A7C187A5E7}" destId="{71A74805-A08C-4CC3-935B-B0C9BFE59A40}" srcOrd="1" destOrd="0" presId="urn:microsoft.com/office/officeart/2005/8/layout/vList4"/>
    <dgm:cxn modelId="{AE1A1832-8CCA-46C6-BA49-F2E9BD128788}" type="presOf" srcId="{B2E39854-8046-4883-954E-E5EE6CF38841}" destId="{71A74805-A08C-4CC3-935B-B0C9BFE59A40}" srcOrd="1" destOrd="1" presId="urn:microsoft.com/office/officeart/2005/8/layout/vList4"/>
    <dgm:cxn modelId="{308360C4-CEFC-4056-8883-C81D0FCA19CA}" type="presOf" srcId="{54B8EB8D-3EAA-45BF-A4A6-EF7A8E27532D}" destId="{345A3FB4-BFE0-4519-AB7E-830AF71CFCE5}" srcOrd="0" destOrd="0" presId="urn:microsoft.com/office/officeart/2005/8/layout/vList4"/>
    <dgm:cxn modelId="{CD270DAC-76A4-4633-8752-13C1E4F47E2B}" srcId="{5E7059C3-2068-413F-B74E-D8A7C187A5E7}" destId="{FFF66685-FAC6-43DF-A6A8-8304BE7D0A09}" srcOrd="1" destOrd="0" parTransId="{B5181323-C0F5-496B-ADA1-8457284BF077}" sibTransId="{193DF380-FA34-49FA-AF57-10E800EAB45A}"/>
    <dgm:cxn modelId="{05B6C2B2-AC74-47F2-A578-223A62785B05}" type="presOf" srcId="{FFF66685-FAC6-43DF-A6A8-8304BE7D0A09}" destId="{71A74805-A08C-4CC3-935B-B0C9BFE59A40}" srcOrd="1" destOrd="2" presId="urn:microsoft.com/office/officeart/2005/8/layout/vList4"/>
    <dgm:cxn modelId="{358933DA-DA19-4A57-9362-7240E5102668}" srcId="{54B8EB8D-3EAA-45BF-A4A6-EF7A8E27532D}" destId="{36223D7E-87A3-4E44-B76E-6AB3E71CB42E}" srcOrd="2" destOrd="0" parTransId="{3C544A66-3918-4FE8-9C83-BE67F990666C}" sibTransId="{16DC7DFE-72BA-43B5-92A5-F9BFE319FE0E}"/>
    <dgm:cxn modelId="{7E0B4857-0931-4B30-A9B2-C5C3AC055CA6}" srcId="{54B8EB8D-3EAA-45BF-A4A6-EF7A8E27532D}" destId="{5E7059C3-2068-413F-B74E-D8A7C187A5E7}" srcOrd="1" destOrd="0" parTransId="{99AD7C6B-196A-499D-BAE1-92562EF5F605}" sibTransId="{9B5072E3-7BE7-46C0-9BDA-06AED6E17C17}"/>
    <dgm:cxn modelId="{5B0D79D1-B7F0-48B8-95A4-06F640950E77}" srcId="{54B8EB8D-3EAA-45BF-A4A6-EF7A8E27532D}" destId="{22214523-8BCB-4BB5-BA20-714B3040B187}" srcOrd="0" destOrd="0" parTransId="{38D3154D-E471-4878-844D-74F2E70FFF4F}" sibTransId="{ACB5AAC2-FB88-418A-B41B-295D2BF55B5A}"/>
    <dgm:cxn modelId="{1BC7E36F-E474-4FF9-B4CC-894088280B19}" type="presOf" srcId="{B2E39854-8046-4883-954E-E5EE6CF38841}" destId="{477E4220-172C-494B-9E2F-53B8D96A1703}" srcOrd="0" destOrd="1" presId="urn:microsoft.com/office/officeart/2005/8/layout/vList4"/>
    <dgm:cxn modelId="{F21AB766-D056-40E1-8585-67BDD6BB287D}" type="presParOf" srcId="{345A3FB4-BFE0-4519-AB7E-830AF71CFCE5}" destId="{06BBBAF2-8B60-4839-B18F-15CC1B41BC86}" srcOrd="0" destOrd="0" presId="urn:microsoft.com/office/officeart/2005/8/layout/vList4"/>
    <dgm:cxn modelId="{D91BF9C0-059E-461A-96AA-58938D5ED120}" type="presParOf" srcId="{06BBBAF2-8B60-4839-B18F-15CC1B41BC86}" destId="{B17109E5-33C0-46DA-B54A-FFECCD49D375}" srcOrd="0" destOrd="0" presId="urn:microsoft.com/office/officeart/2005/8/layout/vList4"/>
    <dgm:cxn modelId="{D6CBA3B3-79BB-4CE8-865F-06CCC5EB512B}" type="presParOf" srcId="{06BBBAF2-8B60-4839-B18F-15CC1B41BC86}" destId="{3AD1803B-C440-4F6A-8C8D-DAA8A3B135B9}" srcOrd="1" destOrd="0" presId="urn:microsoft.com/office/officeart/2005/8/layout/vList4"/>
    <dgm:cxn modelId="{BB3FA887-0D40-4408-A707-74D6588D7E65}" type="presParOf" srcId="{06BBBAF2-8B60-4839-B18F-15CC1B41BC86}" destId="{5ED43E39-5A4F-40C0-BB07-C819C759D7BF}" srcOrd="2" destOrd="0" presId="urn:microsoft.com/office/officeart/2005/8/layout/vList4"/>
    <dgm:cxn modelId="{750FFCD0-FA0E-4E6F-9DE5-D6CAE4970CD6}" type="presParOf" srcId="{345A3FB4-BFE0-4519-AB7E-830AF71CFCE5}" destId="{DDC0FA7D-7FAA-48DF-9C84-F29A0B7AE6BE}" srcOrd="1" destOrd="0" presId="urn:microsoft.com/office/officeart/2005/8/layout/vList4"/>
    <dgm:cxn modelId="{9680EA2D-35CB-47A4-8C45-3642B2D9CDAB}" type="presParOf" srcId="{345A3FB4-BFE0-4519-AB7E-830AF71CFCE5}" destId="{0EC53265-5B77-4831-A8F6-D22E3DC7992F}" srcOrd="2" destOrd="0" presId="urn:microsoft.com/office/officeart/2005/8/layout/vList4"/>
    <dgm:cxn modelId="{156F0279-A380-46CD-BEFD-DFE9F09A4542}" type="presParOf" srcId="{0EC53265-5B77-4831-A8F6-D22E3DC7992F}" destId="{477E4220-172C-494B-9E2F-53B8D96A1703}" srcOrd="0" destOrd="0" presId="urn:microsoft.com/office/officeart/2005/8/layout/vList4"/>
    <dgm:cxn modelId="{A02A88D1-91A3-442C-A750-D623D05012FD}" type="presParOf" srcId="{0EC53265-5B77-4831-A8F6-D22E3DC7992F}" destId="{FFB3E03A-A13F-4A54-AD71-B1ADD9179F9C}" srcOrd="1" destOrd="0" presId="urn:microsoft.com/office/officeart/2005/8/layout/vList4"/>
    <dgm:cxn modelId="{FE779BCC-647D-4209-BF60-A31AB809AE43}" type="presParOf" srcId="{0EC53265-5B77-4831-A8F6-D22E3DC7992F}" destId="{71A74805-A08C-4CC3-935B-B0C9BFE59A40}" srcOrd="2" destOrd="0" presId="urn:microsoft.com/office/officeart/2005/8/layout/vList4"/>
    <dgm:cxn modelId="{42B87B62-17E0-4565-B8BA-6BF4DEBE2B62}" type="presParOf" srcId="{345A3FB4-BFE0-4519-AB7E-830AF71CFCE5}" destId="{43BC83D1-7439-4EC2-B4F2-53F7B945404B}" srcOrd="3" destOrd="0" presId="urn:microsoft.com/office/officeart/2005/8/layout/vList4"/>
    <dgm:cxn modelId="{8FA0AF66-C19E-463D-8917-13F42E6A7EE3}" type="presParOf" srcId="{345A3FB4-BFE0-4519-AB7E-830AF71CFCE5}" destId="{E85F3095-1667-40C2-8F2C-D5BB05C4FA5A}" srcOrd="4" destOrd="0" presId="urn:microsoft.com/office/officeart/2005/8/layout/vList4"/>
    <dgm:cxn modelId="{9AD4A6C8-2538-4A56-B663-2ECAE5249E65}" type="presParOf" srcId="{E85F3095-1667-40C2-8F2C-D5BB05C4FA5A}" destId="{11EB430E-423C-4DE4-93E1-F7F53DBA238D}" srcOrd="0" destOrd="0" presId="urn:microsoft.com/office/officeart/2005/8/layout/vList4"/>
    <dgm:cxn modelId="{7755B913-ADD1-4E6C-9D19-2AD762C7942F}" type="presParOf" srcId="{E85F3095-1667-40C2-8F2C-D5BB05C4FA5A}" destId="{5B983886-1766-42F6-9613-115923D8E2E7}" srcOrd="1" destOrd="0" presId="urn:microsoft.com/office/officeart/2005/8/layout/vList4"/>
    <dgm:cxn modelId="{B78D294F-830A-43F3-8921-A1E88B33B9A1}" type="presParOf" srcId="{E85F3095-1667-40C2-8F2C-D5BB05C4FA5A}" destId="{7CCB17B4-BE88-430A-BF02-D4D49188A0A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19681B2-7988-443B-AFF5-9E953CA1DDC0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C02B2F-4360-4EEB-924E-F1A754444D36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Трудоустроено 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717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человек, из них: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-126  на 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оплачиваемые общественные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работы;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-507  на 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временные работы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подростков;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-14 на 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временные работы выпускников (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стажировка);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-22  безработных 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граждан, испытывающих трудности в поиске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работы;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- 48  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на оплачиваемые общественные работы в рамках дополнительных мероприятий по снижению напряженности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рынке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труда.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AB21800D-4605-460C-9E4E-7F908F84BCA0}" type="parTrans" cxnId="{9DE7FB73-A110-48D6-B1F7-746268A23D46}">
      <dgm:prSet/>
      <dgm:spPr/>
      <dgm:t>
        <a:bodyPr/>
        <a:lstStyle/>
        <a:p>
          <a:endParaRPr lang="ru-RU"/>
        </a:p>
      </dgm:t>
    </dgm:pt>
    <dgm:pt modelId="{EECB7758-C9E8-4083-AE29-337347030281}" type="sibTrans" cxnId="{9DE7FB73-A110-48D6-B1F7-746268A23D46}">
      <dgm:prSet/>
      <dgm:spPr/>
      <dgm:t>
        <a:bodyPr/>
        <a:lstStyle/>
        <a:p>
          <a:endParaRPr lang="ru-RU"/>
        </a:p>
      </dgm:t>
    </dgm:pt>
    <dgm:pt modelId="{3A251237-688E-4FD4-B510-3C1522DF2B78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итогам конкурсных отборов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сформирован 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кадровый резерв для замещения вакантных должностей муниципальной службы  высшей, главной и ведущей групп, учрежденных для выполнения функции «руководитель» на 16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должностей 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муниципальной службы. </a:t>
          </a:r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 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кадровый резерв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включен 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21 человек.  </a:t>
          </a:r>
        </a:p>
      </dgm:t>
    </dgm:pt>
    <dgm:pt modelId="{ABA9557E-182E-499B-9686-65798A7C14D1}" type="parTrans" cxnId="{E893649A-C1FD-482E-A41C-A9EFF60C99F7}">
      <dgm:prSet/>
      <dgm:spPr/>
      <dgm:t>
        <a:bodyPr/>
        <a:lstStyle/>
        <a:p>
          <a:endParaRPr lang="ru-RU"/>
        </a:p>
      </dgm:t>
    </dgm:pt>
    <dgm:pt modelId="{2147983D-4604-498B-8EBB-3C4DC40BF043}" type="sibTrans" cxnId="{E893649A-C1FD-482E-A41C-A9EFF60C99F7}">
      <dgm:prSet/>
      <dgm:spPr/>
      <dgm:t>
        <a:bodyPr/>
        <a:lstStyle/>
        <a:p>
          <a:endParaRPr lang="ru-RU"/>
        </a:p>
      </dgm:t>
    </dgm:pt>
    <dgm:pt modelId="{2B2D3F35-F0CF-4A98-A7D6-333213619E7F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Оказано 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32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350  услуг, из них в электронном виде  23 014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D725E986-F932-49ED-B227-27B69925FA3F}" type="parTrans" cxnId="{F72745FC-FD4B-495D-B75F-9B4A50F85278}">
      <dgm:prSet/>
      <dgm:spPr/>
      <dgm:t>
        <a:bodyPr/>
        <a:lstStyle/>
        <a:p>
          <a:endParaRPr lang="ru-RU"/>
        </a:p>
      </dgm:t>
    </dgm:pt>
    <dgm:pt modelId="{9BA221B3-C4E5-43F1-AECB-4249A1AEAC8F}" type="sibTrans" cxnId="{F72745FC-FD4B-495D-B75F-9B4A50F85278}">
      <dgm:prSet/>
      <dgm:spPr/>
      <dgm:t>
        <a:bodyPr/>
        <a:lstStyle/>
        <a:p>
          <a:endParaRPr lang="ru-RU"/>
        </a:p>
      </dgm:t>
    </dgm:pt>
    <dgm:pt modelId="{EE6B2894-8F66-4555-801C-142EA51F4829}">
      <dgm:prSet custT="1"/>
      <dgm:spPr/>
      <dgm:t>
        <a:bodyPr/>
        <a:lstStyle/>
        <a:p>
          <a:r>
            <a:rPr lang="ru-RU" sz="12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Комитетом 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по управлению муниципальным имуществом администрации города Урай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 2022 году 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зарегистрировано 23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объекта. 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2190279D-F3FC-4412-8A80-F4ED33DD4246}" type="parTrans" cxnId="{1BF113AD-9797-4752-828E-B16D8D861EE6}">
      <dgm:prSet/>
      <dgm:spPr/>
      <dgm:t>
        <a:bodyPr/>
        <a:lstStyle/>
        <a:p>
          <a:endParaRPr lang="ru-RU"/>
        </a:p>
      </dgm:t>
    </dgm:pt>
    <dgm:pt modelId="{91324E98-543F-48DC-9AA0-61CC04437877}" type="sibTrans" cxnId="{1BF113AD-9797-4752-828E-B16D8D861EE6}">
      <dgm:prSet/>
      <dgm:spPr/>
      <dgm:t>
        <a:bodyPr/>
        <a:lstStyle/>
        <a:p>
          <a:endParaRPr lang="ru-RU"/>
        </a:p>
      </dgm:t>
    </dgm:pt>
    <dgm:pt modelId="{B6207A3A-0188-49FF-ABE7-51809E3F7FC9}" type="pres">
      <dgm:prSet presAssocID="{319681B2-7988-443B-AFF5-9E953CA1DD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09BD84-BA35-4E41-8C97-2475BD5FAE9E}" type="pres">
      <dgm:prSet presAssocID="{EE6B2894-8F66-4555-801C-142EA51F4829}" presName="parentText" presStyleLbl="node1" presStyleIdx="0" presStyleCnt="4" custScaleY="54956" custLinFactY="-3531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E1858-2FB2-4542-9EC4-1973A730E089}" type="pres">
      <dgm:prSet presAssocID="{91324E98-543F-48DC-9AA0-61CC04437877}" presName="spacer" presStyleCnt="0"/>
      <dgm:spPr/>
    </dgm:pt>
    <dgm:pt modelId="{B9F281CC-17B7-4849-9734-F1578CD0818E}" type="pres">
      <dgm:prSet presAssocID="{2B2D3F35-F0CF-4A98-A7D6-333213619E7F}" presName="parentText" presStyleLbl="node1" presStyleIdx="1" presStyleCnt="4" custScaleY="27815" custLinFactNeighborY="-397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FFD68-FC85-442C-8090-2EC2F52B1E73}" type="pres">
      <dgm:prSet presAssocID="{9BA221B3-C4E5-43F1-AECB-4249A1AEAC8F}" presName="spacer" presStyleCnt="0"/>
      <dgm:spPr/>
    </dgm:pt>
    <dgm:pt modelId="{F779433D-DB4D-4E4B-8477-523537B5A227}" type="pres">
      <dgm:prSet presAssocID="{3A251237-688E-4FD4-B510-3C1522DF2B78}" presName="parentText" presStyleLbl="node1" presStyleIdx="2" presStyleCnt="4" custScaleY="62629" custLinFactNeighborY="-800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7DE20-468D-4FFE-9FA2-F7216B833A03}" type="pres">
      <dgm:prSet presAssocID="{2147983D-4604-498B-8EBB-3C4DC40BF043}" presName="spacer" presStyleCnt="0"/>
      <dgm:spPr/>
    </dgm:pt>
    <dgm:pt modelId="{751C9B56-B3DA-4603-9AF9-81703C8031D8}" type="pres">
      <dgm:prSet presAssocID="{47C02B2F-4360-4EEB-924E-F1A754444D36}" presName="parentText" presStyleLbl="node1" presStyleIdx="3" presStyleCnt="4" custScaleY="109710" custLinFactNeighborY="-781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F113AD-9797-4752-828E-B16D8D861EE6}" srcId="{319681B2-7988-443B-AFF5-9E953CA1DDC0}" destId="{EE6B2894-8F66-4555-801C-142EA51F4829}" srcOrd="0" destOrd="0" parTransId="{2190279D-F3FC-4412-8A80-F4ED33DD4246}" sibTransId="{91324E98-543F-48DC-9AA0-61CC04437877}"/>
    <dgm:cxn modelId="{4EF63B95-A4CB-409F-9018-5E7C1D57DA8D}" type="presOf" srcId="{319681B2-7988-443B-AFF5-9E953CA1DDC0}" destId="{B6207A3A-0188-49FF-ABE7-51809E3F7FC9}" srcOrd="0" destOrd="0" presId="urn:microsoft.com/office/officeart/2005/8/layout/vList2"/>
    <dgm:cxn modelId="{6D8A1C66-B175-45B2-9D7B-1D7D3984CF60}" type="presOf" srcId="{3A251237-688E-4FD4-B510-3C1522DF2B78}" destId="{F779433D-DB4D-4E4B-8477-523537B5A227}" srcOrd="0" destOrd="0" presId="urn:microsoft.com/office/officeart/2005/8/layout/vList2"/>
    <dgm:cxn modelId="{F72745FC-FD4B-495D-B75F-9B4A50F85278}" srcId="{319681B2-7988-443B-AFF5-9E953CA1DDC0}" destId="{2B2D3F35-F0CF-4A98-A7D6-333213619E7F}" srcOrd="1" destOrd="0" parTransId="{D725E986-F932-49ED-B227-27B69925FA3F}" sibTransId="{9BA221B3-C4E5-43F1-AECB-4249A1AEAC8F}"/>
    <dgm:cxn modelId="{75BA2E47-A284-4E70-8759-366DF26E5727}" type="presOf" srcId="{47C02B2F-4360-4EEB-924E-F1A754444D36}" destId="{751C9B56-B3DA-4603-9AF9-81703C8031D8}" srcOrd="0" destOrd="0" presId="urn:microsoft.com/office/officeart/2005/8/layout/vList2"/>
    <dgm:cxn modelId="{9DE7FB73-A110-48D6-B1F7-746268A23D46}" srcId="{319681B2-7988-443B-AFF5-9E953CA1DDC0}" destId="{47C02B2F-4360-4EEB-924E-F1A754444D36}" srcOrd="3" destOrd="0" parTransId="{AB21800D-4605-460C-9E4E-7F908F84BCA0}" sibTransId="{EECB7758-C9E8-4083-AE29-337347030281}"/>
    <dgm:cxn modelId="{E893649A-C1FD-482E-A41C-A9EFF60C99F7}" srcId="{319681B2-7988-443B-AFF5-9E953CA1DDC0}" destId="{3A251237-688E-4FD4-B510-3C1522DF2B78}" srcOrd="2" destOrd="0" parTransId="{ABA9557E-182E-499B-9686-65798A7C14D1}" sibTransId="{2147983D-4604-498B-8EBB-3C4DC40BF043}"/>
    <dgm:cxn modelId="{68DEE2D4-9789-47E8-BA72-3BFBB82CEB00}" type="presOf" srcId="{EE6B2894-8F66-4555-801C-142EA51F4829}" destId="{C009BD84-BA35-4E41-8C97-2475BD5FAE9E}" srcOrd="0" destOrd="0" presId="urn:microsoft.com/office/officeart/2005/8/layout/vList2"/>
    <dgm:cxn modelId="{E4398C11-9AC5-4876-BA57-3B309B6666E8}" type="presOf" srcId="{2B2D3F35-F0CF-4A98-A7D6-333213619E7F}" destId="{B9F281CC-17B7-4849-9734-F1578CD0818E}" srcOrd="0" destOrd="0" presId="urn:microsoft.com/office/officeart/2005/8/layout/vList2"/>
    <dgm:cxn modelId="{E1C6E91D-0AB4-40C1-9235-D81E6E8F5BC1}" type="presParOf" srcId="{B6207A3A-0188-49FF-ABE7-51809E3F7FC9}" destId="{C009BD84-BA35-4E41-8C97-2475BD5FAE9E}" srcOrd="0" destOrd="0" presId="urn:microsoft.com/office/officeart/2005/8/layout/vList2"/>
    <dgm:cxn modelId="{828B5EFF-D9D6-4230-A4EC-EAA4876FD00B}" type="presParOf" srcId="{B6207A3A-0188-49FF-ABE7-51809E3F7FC9}" destId="{D08E1858-2FB2-4542-9EC4-1973A730E089}" srcOrd="1" destOrd="0" presId="urn:microsoft.com/office/officeart/2005/8/layout/vList2"/>
    <dgm:cxn modelId="{BCCA24F3-517D-408A-A319-96DC61C246A1}" type="presParOf" srcId="{B6207A3A-0188-49FF-ABE7-51809E3F7FC9}" destId="{B9F281CC-17B7-4849-9734-F1578CD0818E}" srcOrd="2" destOrd="0" presId="urn:microsoft.com/office/officeart/2005/8/layout/vList2"/>
    <dgm:cxn modelId="{07D2F873-BED6-478C-906B-CDEC52517925}" type="presParOf" srcId="{B6207A3A-0188-49FF-ABE7-51809E3F7FC9}" destId="{518FFD68-FC85-442C-8090-2EC2F52B1E73}" srcOrd="3" destOrd="0" presId="urn:microsoft.com/office/officeart/2005/8/layout/vList2"/>
    <dgm:cxn modelId="{7D0516B1-2A30-4C3C-8C1F-C36D3EEAF100}" type="presParOf" srcId="{B6207A3A-0188-49FF-ABE7-51809E3F7FC9}" destId="{F779433D-DB4D-4E4B-8477-523537B5A227}" srcOrd="4" destOrd="0" presId="urn:microsoft.com/office/officeart/2005/8/layout/vList2"/>
    <dgm:cxn modelId="{4F39480D-453A-42E6-AED9-D0EA4B4F8387}" type="presParOf" srcId="{B6207A3A-0188-49FF-ABE7-51809E3F7FC9}" destId="{72F7DE20-468D-4FFE-9FA2-F7216B833A03}" srcOrd="5" destOrd="0" presId="urn:microsoft.com/office/officeart/2005/8/layout/vList2"/>
    <dgm:cxn modelId="{3526D8E6-B97C-4D79-9728-5C6C00747C69}" type="presParOf" srcId="{B6207A3A-0188-49FF-ABE7-51809E3F7FC9}" destId="{751C9B56-B3DA-4603-9AF9-81703C8031D8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19681B2-7988-443B-AFF5-9E953CA1DDC0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E9F457-8035-4382-B9C4-3F52C9367DBD}">
      <dgm:prSet custT="1"/>
      <dgm:spPr/>
      <dgm:t>
        <a:bodyPr/>
        <a:lstStyle/>
        <a:p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Проведено выполнение 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кадастровых работ по формированию межевых планов под строительство объекта "Амбулаторно-поликлинического обслуживания в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мкр.2«А».</a:t>
          </a:r>
        </a:p>
        <a:p>
          <a:endParaRPr lang="ru-RU" sz="1600" b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-Заключено 16 договоров на выполнение кадастровых работ по земельным участкам.</a:t>
          </a:r>
        </a:p>
        <a:p>
          <a:endParaRPr lang="ru-RU" sz="1600" b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Оказано муниципальных услуг:</a:t>
          </a:r>
        </a:p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11 - выдача разрешения на строительство объекта капитального строительства; </a:t>
          </a:r>
        </a:p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6 - выдача разрешения на ввод объекта в эксплуатацию;</a:t>
          </a:r>
        </a:p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 - выдача градостроительного плана земельного участка;</a:t>
          </a:r>
        </a:p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43 - согласование проведения переустройства и (или) перепланировки помещения в многоквартирном доме;</a:t>
          </a:r>
        </a:p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6 - выдача разрешения на установку и эксплуатацию рекламных конструкций на соответствующей территории, аннулирование такого разрешения;</a:t>
          </a:r>
        </a:p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117 - присвоение адреса объекту адресации, изменение и аннулирование такого адреса;</a:t>
          </a:r>
        </a:p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8 - оформление договора социального найма жилого помещения муниципального жилищного фонда.</a:t>
          </a:r>
        </a:p>
        <a:p>
          <a:endParaRPr lang="ru-RU" sz="1600" b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 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4106067A-AA1C-4A1E-8C33-424D9301387C}" type="parTrans" cxnId="{5C0942A6-D51A-4CE5-8CFA-DFB058B1FA8E}">
      <dgm:prSet/>
      <dgm:spPr/>
      <dgm:t>
        <a:bodyPr/>
        <a:lstStyle/>
        <a:p>
          <a:endParaRPr lang="ru-RU"/>
        </a:p>
      </dgm:t>
    </dgm:pt>
    <dgm:pt modelId="{B09DE863-F0E7-418D-9494-036527D656D4}" type="sibTrans" cxnId="{5C0942A6-D51A-4CE5-8CFA-DFB058B1FA8E}">
      <dgm:prSet/>
      <dgm:spPr/>
      <dgm:t>
        <a:bodyPr/>
        <a:lstStyle/>
        <a:p>
          <a:endParaRPr lang="ru-RU"/>
        </a:p>
      </dgm:t>
    </dgm:pt>
    <dgm:pt modelId="{AFED3C5F-3A7F-43BB-B72D-97C3837FEFB9}" type="pres">
      <dgm:prSet presAssocID="{319681B2-7988-443B-AFF5-9E953CA1DDC0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ED8A09-6E28-4EE5-9451-2462F13210C4}" type="pres">
      <dgm:prSet presAssocID="{FAE9F457-8035-4382-B9C4-3F52C9367DBD}" presName="node" presStyleLbl="node1" presStyleIdx="0" presStyleCnt="1" custScaleX="189281" custScaleY="100098" custLinFactNeighborY="-7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60AFCF-32E9-4586-AEB8-DACB25CAFEE4}" type="presOf" srcId="{FAE9F457-8035-4382-B9C4-3F52C9367DBD}" destId="{5CED8A09-6E28-4EE5-9451-2462F13210C4}" srcOrd="0" destOrd="0" presId="urn:microsoft.com/office/officeart/2005/8/layout/process2"/>
    <dgm:cxn modelId="{5C0942A6-D51A-4CE5-8CFA-DFB058B1FA8E}" srcId="{319681B2-7988-443B-AFF5-9E953CA1DDC0}" destId="{FAE9F457-8035-4382-B9C4-3F52C9367DBD}" srcOrd="0" destOrd="0" parTransId="{4106067A-AA1C-4A1E-8C33-424D9301387C}" sibTransId="{B09DE863-F0E7-418D-9494-036527D656D4}"/>
    <dgm:cxn modelId="{AF7DF3F4-E1ED-486E-8560-C7D403B7AD37}" type="presOf" srcId="{319681B2-7988-443B-AFF5-9E953CA1DDC0}" destId="{AFED3C5F-3A7F-43BB-B72D-97C3837FEFB9}" srcOrd="0" destOrd="0" presId="urn:microsoft.com/office/officeart/2005/8/layout/process2"/>
    <dgm:cxn modelId="{02306BB3-88D9-4332-BE54-CF32A643FA42}" type="presParOf" srcId="{AFED3C5F-3A7F-43BB-B72D-97C3837FEFB9}" destId="{5CED8A09-6E28-4EE5-9451-2462F13210C4}" srcOrd="0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19681B2-7988-443B-AFF5-9E953CA1DDC0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2D5448-B78D-4D00-84A0-BD3BC0669927}">
      <dgm:prSet custT="1"/>
      <dgm:spPr/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Вывоз снега - 91 172,5 куб.м.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EF907D0-A46F-4D9D-9E43-35679096101D}" type="parTrans" cxnId="{9AF70D8D-1E4A-4181-B710-C9AB368C7EC8}">
      <dgm:prSet/>
      <dgm:spPr/>
      <dgm:t>
        <a:bodyPr/>
        <a:lstStyle/>
        <a:p>
          <a:endParaRPr lang="ru-RU"/>
        </a:p>
      </dgm:t>
    </dgm:pt>
    <dgm:pt modelId="{B3D3629F-244A-4232-909E-C041CAFCECED}" type="sibTrans" cxnId="{9AF70D8D-1E4A-4181-B710-C9AB368C7EC8}">
      <dgm:prSet/>
      <dgm:spPr/>
      <dgm:t>
        <a:bodyPr/>
        <a:lstStyle/>
        <a:p>
          <a:endParaRPr lang="ru-RU"/>
        </a:p>
      </dgm:t>
    </dgm:pt>
    <dgm:pt modelId="{3C3865FA-031D-46B7-9E27-00006AF7159C}">
      <dgm:prSet custT="1"/>
      <dgm:spPr/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 образовательных учреждениях города Урай организованы занятия в рамках курса «Основы безопасности жизнедеятельности» и дисциплины «Безопасность жизнедеятельности».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657A88F-3EF7-4708-98A9-9AA0F0A05823}" type="parTrans" cxnId="{83E4C8CB-71D9-4A37-A410-CA6FC23D8F12}">
      <dgm:prSet/>
      <dgm:spPr/>
      <dgm:t>
        <a:bodyPr/>
        <a:lstStyle/>
        <a:p>
          <a:endParaRPr lang="ru-RU"/>
        </a:p>
      </dgm:t>
    </dgm:pt>
    <dgm:pt modelId="{6CB3E7E4-55EF-46D9-923C-F6CE4734A46C}" type="sibTrans" cxnId="{83E4C8CB-71D9-4A37-A410-CA6FC23D8F12}">
      <dgm:prSet/>
      <dgm:spPr/>
      <dgm:t>
        <a:bodyPr/>
        <a:lstStyle/>
        <a:p>
          <a:endParaRPr lang="ru-RU"/>
        </a:p>
      </dgm:t>
    </dgm:pt>
    <dgm:pt modelId="{DB3B13BC-2E1E-4BB0-8A81-3DE8B1795E14}">
      <dgm:prSet custT="1"/>
      <dgm:spPr/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Проведено 75 профилактических рейдов по соблюдению мер пожарной безопасности. 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4AEC78C-5166-4DF5-B721-EBE0E32C07CC}" type="parTrans" cxnId="{32EA95D1-39AB-4CB9-9B1D-47C0ACB3C133}">
      <dgm:prSet/>
      <dgm:spPr/>
      <dgm:t>
        <a:bodyPr/>
        <a:lstStyle/>
        <a:p>
          <a:endParaRPr lang="ru-RU"/>
        </a:p>
      </dgm:t>
    </dgm:pt>
    <dgm:pt modelId="{14BF02A2-1E1F-4E57-AE75-9C84A0A5E652}" type="sibTrans" cxnId="{32EA95D1-39AB-4CB9-9B1D-47C0ACB3C133}">
      <dgm:prSet/>
      <dgm:spPr/>
      <dgm:t>
        <a:bodyPr/>
        <a:lstStyle/>
        <a:p>
          <a:endParaRPr lang="ru-RU"/>
        </a:p>
      </dgm:t>
    </dgm:pt>
    <dgm:pt modelId="{C12B4C15-D4D9-483C-B84C-9CB8E611E378}">
      <dgm:prSet custT="1"/>
      <dgm:spPr/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 СМИ размещено 18 статей по соблюдению правил пожарной безопасности в быту и в лесах города Урай</a:t>
          </a:r>
          <a:r>
            <a:rPr lang="ru-RU" sz="1100" dirty="0" smtClean="0"/>
            <a:t>.</a:t>
          </a:r>
          <a:endParaRPr lang="ru-RU" sz="1100" dirty="0"/>
        </a:p>
      </dgm:t>
    </dgm:pt>
    <dgm:pt modelId="{ABDB34C9-A021-4F5B-871E-9429986B0C71}" type="parTrans" cxnId="{1C6297C0-D160-4DF6-864C-8919A8A6EA23}">
      <dgm:prSet/>
      <dgm:spPr/>
      <dgm:t>
        <a:bodyPr/>
        <a:lstStyle/>
        <a:p>
          <a:endParaRPr lang="ru-RU"/>
        </a:p>
      </dgm:t>
    </dgm:pt>
    <dgm:pt modelId="{E8B24C94-98AE-4F06-A333-5714623CEDD0}" type="sibTrans" cxnId="{1C6297C0-D160-4DF6-864C-8919A8A6EA23}">
      <dgm:prSet/>
      <dgm:spPr/>
      <dgm:t>
        <a:bodyPr/>
        <a:lstStyle/>
        <a:p>
          <a:endParaRPr lang="ru-RU"/>
        </a:p>
      </dgm:t>
    </dgm:pt>
    <dgm:pt modelId="{2EDB218B-0B69-404E-8501-EC954BE06342}" type="pres">
      <dgm:prSet presAssocID="{319681B2-7988-443B-AFF5-9E953CA1DD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44FE30-DE30-49E9-B1EC-0070E1611939}" type="pres">
      <dgm:prSet presAssocID="{7B2D5448-B78D-4D00-84A0-BD3BC0669927}" presName="parentText" presStyleLbl="node1" presStyleIdx="0" presStyleCnt="4" custScaleY="64071" custLinFactY="313965" custLinFactNeighborX="-1709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A1436E-9BE2-4FB2-9093-9B052C40A19E}" type="pres">
      <dgm:prSet presAssocID="{B3D3629F-244A-4232-909E-C041CAFCECED}" presName="spacer" presStyleCnt="0"/>
      <dgm:spPr/>
    </dgm:pt>
    <dgm:pt modelId="{FD5E32A9-FFBD-468A-BF5B-152BD296504B}" type="pres">
      <dgm:prSet presAssocID="{3C3865FA-031D-46B7-9E27-00006AF7159C}" presName="parentText" presStyleLbl="node1" presStyleIdx="1" presStyleCnt="4" custLinFactY="-54246" custLinFactNeighborX="-85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DF730-BE86-48B5-9F33-33F7D9CA6142}" type="pres">
      <dgm:prSet presAssocID="{6CB3E7E4-55EF-46D9-923C-F6CE4734A46C}" presName="spacer" presStyleCnt="0"/>
      <dgm:spPr/>
    </dgm:pt>
    <dgm:pt modelId="{37D1C582-8530-4060-BC54-26C50DA5F3DF}" type="pres">
      <dgm:prSet presAssocID="{C12B4C15-D4D9-483C-B84C-9CB8E611E378}" presName="parentText" presStyleLbl="node1" presStyleIdx="2" presStyleCnt="4" custLinFactY="-571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D383BF-C1D9-44CA-9A53-45BEBBBF7363}" type="pres">
      <dgm:prSet presAssocID="{E8B24C94-98AE-4F06-A333-5714623CEDD0}" presName="spacer" presStyleCnt="0"/>
      <dgm:spPr/>
    </dgm:pt>
    <dgm:pt modelId="{6523B138-F47A-4B27-B339-0051B47722BD}" type="pres">
      <dgm:prSet presAssocID="{DB3B13BC-2E1E-4BB0-8A81-3DE8B1795E14}" presName="parentText" presStyleLbl="node1" presStyleIdx="3" presStyleCnt="4" custLinFactY="-601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F70D8D-1E4A-4181-B710-C9AB368C7EC8}" srcId="{319681B2-7988-443B-AFF5-9E953CA1DDC0}" destId="{7B2D5448-B78D-4D00-84A0-BD3BC0669927}" srcOrd="0" destOrd="0" parTransId="{1EF907D0-A46F-4D9D-9E43-35679096101D}" sibTransId="{B3D3629F-244A-4232-909E-C041CAFCECED}"/>
    <dgm:cxn modelId="{1C6297C0-D160-4DF6-864C-8919A8A6EA23}" srcId="{319681B2-7988-443B-AFF5-9E953CA1DDC0}" destId="{C12B4C15-D4D9-483C-B84C-9CB8E611E378}" srcOrd="2" destOrd="0" parTransId="{ABDB34C9-A021-4F5B-871E-9429986B0C71}" sibTransId="{E8B24C94-98AE-4F06-A333-5714623CEDD0}"/>
    <dgm:cxn modelId="{9D8D7472-8D6F-40FA-BF24-3ED66C11B5B7}" type="presOf" srcId="{319681B2-7988-443B-AFF5-9E953CA1DDC0}" destId="{2EDB218B-0B69-404E-8501-EC954BE06342}" srcOrd="0" destOrd="0" presId="urn:microsoft.com/office/officeart/2005/8/layout/vList2"/>
    <dgm:cxn modelId="{32EA95D1-39AB-4CB9-9B1D-47C0ACB3C133}" srcId="{319681B2-7988-443B-AFF5-9E953CA1DDC0}" destId="{DB3B13BC-2E1E-4BB0-8A81-3DE8B1795E14}" srcOrd="3" destOrd="0" parTransId="{94AEC78C-5166-4DF5-B721-EBE0E32C07CC}" sibTransId="{14BF02A2-1E1F-4E57-AE75-9C84A0A5E652}"/>
    <dgm:cxn modelId="{FD9797D0-9889-4E7C-B826-82CF1C757D61}" type="presOf" srcId="{7B2D5448-B78D-4D00-84A0-BD3BC0669927}" destId="{E044FE30-DE30-49E9-B1EC-0070E1611939}" srcOrd="0" destOrd="0" presId="urn:microsoft.com/office/officeart/2005/8/layout/vList2"/>
    <dgm:cxn modelId="{F3CD66FF-6911-4517-A44B-0CD705076989}" type="presOf" srcId="{C12B4C15-D4D9-483C-B84C-9CB8E611E378}" destId="{37D1C582-8530-4060-BC54-26C50DA5F3DF}" srcOrd="0" destOrd="0" presId="urn:microsoft.com/office/officeart/2005/8/layout/vList2"/>
    <dgm:cxn modelId="{63CFF2A3-E80F-4D25-AF7C-21B6C3EA978C}" type="presOf" srcId="{3C3865FA-031D-46B7-9E27-00006AF7159C}" destId="{FD5E32A9-FFBD-468A-BF5B-152BD296504B}" srcOrd="0" destOrd="0" presId="urn:microsoft.com/office/officeart/2005/8/layout/vList2"/>
    <dgm:cxn modelId="{83E4C8CB-71D9-4A37-A410-CA6FC23D8F12}" srcId="{319681B2-7988-443B-AFF5-9E953CA1DDC0}" destId="{3C3865FA-031D-46B7-9E27-00006AF7159C}" srcOrd="1" destOrd="0" parTransId="{2657A88F-3EF7-4708-98A9-9AA0F0A05823}" sibTransId="{6CB3E7E4-55EF-46D9-923C-F6CE4734A46C}"/>
    <dgm:cxn modelId="{C03B10C1-7502-4787-B8C0-E238D5449DF1}" type="presOf" srcId="{DB3B13BC-2E1E-4BB0-8A81-3DE8B1795E14}" destId="{6523B138-F47A-4B27-B339-0051B47722BD}" srcOrd="0" destOrd="0" presId="urn:microsoft.com/office/officeart/2005/8/layout/vList2"/>
    <dgm:cxn modelId="{6F03FDFC-D076-49C4-BF92-4874B5656195}" type="presParOf" srcId="{2EDB218B-0B69-404E-8501-EC954BE06342}" destId="{E044FE30-DE30-49E9-B1EC-0070E1611939}" srcOrd="0" destOrd="0" presId="urn:microsoft.com/office/officeart/2005/8/layout/vList2"/>
    <dgm:cxn modelId="{C13DFA6D-B022-4211-BF51-CC59787BF69B}" type="presParOf" srcId="{2EDB218B-0B69-404E-8501-EC954BE06342}" destId="{91A1436E-9BE2-4FB2-9093-9B052C40A19E}" srcOrd="1" destOrd="0" presId="urn:microsoft.com/office/officeart/2005/8/layout/vList2"/>
    <dgm:cxn modelId="{39059618-7281-4463-8B69-15CC43FFC4C3}" type="presParOf" srcId="{2EDB218B-0B69-404E-8501-EC954BE06342}" destId="{FD5E32A9-FFBD-468A-BF5B-152BD296504B}" srcOrd="2" destOrd="0" presId="urn:microsoft.com/office/officeart/2005/8/layout/vList2"/>
    <dgm:cxn modelId="{49858176-75D7-4089-944F-97FB1F16511E}" type="presParOf" srcId="{2EDB218B-0B69-404E-8501-EC954BE06342}" destId="{A71DF730-BE86-48B5-9F33-33F7D9CA6142}" srcOrd="3" destOrd="0" presId="urn:microsoft.com/office/officeart/2005/8/layout/vList2"/>
    <dgm:cxn modelId="{728D434B-7BCE-4004-A04F-33AB8A191DF3}" type="presParOf" srcId="{2EDB218B-0B69-404E-8501-EC954BE06342}" destId="{37D1C582-8530-4060-BC54-26C50DA5F3DF}" srcOrd="4" destOrd="0" presId="urn:microsoft.com/office/officeart/2005/8/layout/vList2"/>
    <dgm:cxn modelId="{9F82B597-0B22-4372-AE8E-419B177B6D1C}" type="presParOf" srcId="{2EDB218B-0B69-404E-8501-EC954BE06342}" destId="{E1D383BF-C1D9-44CA-9A53-45BEBBBF7363}" srcOrd="5" destOrd="0" presId="urn:microsoft.com/office/officeart/2005/8/layout/vList2"/>
    <dgm:cxn modelId="{0ED1F1F6-A26E-4337-9668-06440AFA2E3A}" type="presParOf" srcId="{2EDB218B-0B69-404E-8501-EC954BE06342}" destId="{6523B138-F47A-4B27-B339-0051B47722BD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898A23-BB71-4BE3-82B2-3DF4B366B603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0FEC7B-E642-49C1-8851-89B73EDB3F77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Выполнены мероприятия 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686FAE5-F4ED-43AB-A4EE-CD0CFCCB82DE}" type="parTrans" cxnId="{AC97B519-1573-43C1-89BB-D0B2F9BD244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A86C847-644B-4F7D-AC7B-2997384DC1DF}" type="sibTrans" cxnId="{AC97B519-1573-43C1-89BB-D0B2F9BD244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DF1E149-3E59-400C-97EE-12249A035380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6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муниципальных программ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6A85F3A-040C-464D-BA59-E14D3190D462}" type="parTrans" cxnId="{1A158F17-C30E-4A25-8797-916B66A1AB8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EA82F24-8D6D-4FEA-90B7-B7A3C8DF1556}" type="sibTrans" cxnId="{1A158F17-C30E-4A25-8797-916B66A1AB8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846E161-77F9-432F-A3C3-5C5D70A094DF}" type="pres">
      <dgm:prSet presAssocID="{5B898A23-BB71-4BE3-82B2-3DF4B366B6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E2D7F-C342-4E80-AB14-CDBFEBB9C943}" type="pres">
      <dgm:prSet presAssocID="{B10FEC7B-E642-49C1-8851-89B73EDB3F77}" presName="node" presStyleLbl="node1" presStyleIdx="0" presStyleCnt="2" custScaleX="108152" custLinFactNeighborX="-117" custLinFactNeighborY="-3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FE404-8D0E-4BC9-97CA-F4159DC653D0}" type="pres">
      <dgm:prSet presAssocID="{6A86C847-644B-4F7D-AC7B-2997384DC1DF}" presName="sibTrans" presStyleLbl="sibTrans2D1" presStyleIdx="0" presStyleCnt="1"/>
      <dgm:spPr/>
      <dgm:t>
        <a:bodyPr/>
        <a:lstStyle/>
        <a:p>
          <a:endParaRPr lang="ru-RU"/>
        </a:p>
      </dgm:t>
    </dgm:pt>
    <dgm:pt modelId="{A57C39DC-8BA9-4DC7-84E2-2CAEE123F330}" type="pres">
      <dgm:prSet presAssocID="{6A86C847-644B-4F7D-AC7B-2997384DC1D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D9D89B72-0175-4E8B-BE6F-E87EAEB53432}" type="pres">
      <dgm:prSet presAssocID="{5DF1E149-3E59-400C-97EE-12249A03538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F4871F-3469-47BC-8090-F94689AF7B6D}" type="presOf" srcId="{5DF1E149-3E59-400C-97EE-12249A035380}" destId="{D9D89B72-0175-4E8B-BE6F-E87EAEB53432}" srcOrd="0" destOrd="0" presId="urn:microsoft.com/office/officeart/2005/8/layout/process1"/>
    <dgm:cxn modelId="{999F561A-D62C-4C45-8364-424394A89307}" type="presOf" srcId="{B10FEC7B-E642-49C1-8851-89B73EDB3F77}" destId="{318E2D7F-C342-4E80-AB14-CDBFEBB9C943}" srcOrd="0" destOrd="0" presId="urn:microsoft.com/office/officeart/2005/8/layout/process1"/>
    <dgm:cxn modelId="{798214C8-4C58-4FCC-9F71-EC4F8ED4064D}" type="presOf" srcId="{6A86C847-644B-4F7D-AC7B-2997384DC1DF}" destId="{A57C39DC-8BA9-4DC7-84E2-2CAEE123F330}" srcOrd="1" destOrd="0" presId="urn:microsoft.com/office/officeart/2005/8/layout/process1"/>
    <dgm:cxn modelId="{1A158F17-C30E-4A25-8797-916B66A1AB83}" srcId="{5B898A23-BB71-4BE3-82B2-3DF4B366B603}" destId="{5DF1E149-3E59-400C-97EE-12249A035380}" srcOrd="1" destOrd="0" parTransId="{66A85F3A-040C-464D-BA59-E14D3190D462}" sibTransId="{CEA82F24-8D6D-4FEA-90B7-B7A3C8DF1556}"/>
    <dgm:cxn modelId="{8BF7A785-B084-4C88-9697-B906EA1D8C8A}" type="presOf" srcId="{5B898A23-BB71-4BE3-82B2-3DF4B366B603}" destId="{9846E161-77F9-432F-A3C3-5C5D70A094DF}" srcOrd="0" destOrd="0" presId="urn:microsoft.com/office/officeart/2005/8/layout/process1"/>
    <dgm:cxn modelId="{01EC5FDF-E300-4C1B-9918-917DE261DEF7}" type="presOf" srcId="{6A86C847-644B-4F7D-AC7B-2997384DC1DF}" destId="{3F1FE404-8D0E-4BC9-97CA-F4159DC653D0}" srcOrd="0" destOrd="0" presId="urn:microsoft.com/office/officeart/2005/8/layout/process1"/>
    <dgm:cxn modelId="{AC97B519-1573-43C1-89BB-D0B2F9BD244B}" srcId="{5B898A23-BB71-4BE3-82B2-3DF4B366B603}" destId="{B10FEC7B-E642-49C1-8851-89B73EDB3F77}" srcOrd="0" destOrd="0" parTransId="{5686FAE5-F4ED-43AB-A4EE-CD0CFCCB82DE}" sibTransId="{6A86C847-644B-4F7D-AC7B-2997384DC1DF}"/>
    <dgm:cxn modelId="{757AD9BD-86D0-450B-BA96-DDEDC5FC1160}" type="presParOf" srcId="{9846E161-77F9-432F-A3C3-5C5D70A094DF}" destId="{318E2D7F-C342-4E80-AB14-CDBFEBB9C943}" srcOrd="0" destOrd="0" presId="urn:microsoft.com/office/officeart/2005/8/layout/process1"/>
    <dgm:cxn modelId="{72D5E600-7CC6-4196-9F4E-BDEE10E5C743}" type="presParOf" srcId="{9846E161-77F9-432F-A3C3-5C5D70A094DF}" destId="{3F1FE404-8D0E-4BC9-97CA-F4159DC653D0}" srcOrd="1" destOrd="0" presId="urn:microsoft.com/office/officeart/2005/8/layout/process1"/>
    <dgm:cxn modelId="{E70255DB-E54E-4101-B0AB-312F9E2ACEEE}" type="presParOf" srcId="{3F1FE404-8D0E-4BC9-97CA-F4159DC653D0}" destId="{A57C39DC-8BA9-4DC7-84E2-2CAEE123F330}" srcOrd="0" destOrd="0" presId="urn:microsoft.com/office/officeart/2005/8/layout/process1"/>
    <dgm:cxn modelId="{80C8027F-616A-470B-9B78-B606A1DE7BFE}" type="presParOf" srcId="{9846E161-77F9-432F-A3C3-5C5D70A094DF}" destId="{D9D89B72-0175-4E8B-BE6F-E87EAEB5343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19681B2-7988-443B-AFF5-9E953CA1DDC0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FE6C8B-C0C8-4AB8-9CF5-D8D006EF8167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Выявлено (пресечено) 122 административных правонарушения. </a:t>
          </a:r>
        </a:p>
      </dgm:t>
    </dgm:pt>
    <dgm:pt modelId="{A9FF15AD-F225-4425-AB61-679045FAE19B}" type="parTrans" cxnId="{0FE2FD7E-8608-4337-854C-4A1B7ECDE06A}">
      <dgm:prSet/>
      <dgm:spPr/>
      <dgm:t>
        <a:bodyPr/>
        <a:lstStyle/>
        <a:p>
          <a:endParaRPr lang="ru-RU"/>
        </a:p>
      </dgm:t>
    </dgm:pt>
    <dgm:pt modelId="{CD5E0703-B044-4D3C-A1F1-2BEF4C2B3114}" type="sibTrans" cxnId="{0FE2FD7E-8608-4337-854C-4A1B7ECDE06A}">
      <dgm:prSet/>
      <dgm:spPr/>
      <dgm:t>
        <a:bodyPr/>
        <a:lstStyle/>
        <a:p>
          <a:endParaRPr lang="ru-RU"/>
        </a:p>
      </dgm:t>
    </dgm:pt>
    <dgm:pt modelId="{2EF12BE1-7FF3-4EE5-BDEE-D63B86CC3500}">
      <dgm:prSet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Раскрыто 8 преступлений с использованием системы видеонаблюдения АПК "Безопасный город".</a:t>
          </a:r>
        </a:p>
      </dgm:t>
    </dgm:pt>
    <dgm:pt modelId="{952D7A16-CED6-4C8A-9C28-D03DA803A570}" type="parTrans" cxnId="{B3DB8B4C-5C5E-4D8A-AD99-410E97C7866F}">
      <dgm:prSet/>
      <dgm:spPr/>
      <dgm:t>
        <a:bodyPr/>
        <a:lstStyle/>
        <a:p>
          <a:endParaRPr lang="ru-RU"/>
        </a:p>
      </dgm:t>
    </dgm:pt>
    <dgm:pt modelId="{1662FD11-2497-408D-8734-DC77794F2DB3}" type="sibTrans" cxnId="{B3DB8B4C-5C5E-4D8A-AD99-410E97C7866F}">
      <dgm:prSet/>
      <dgm:spPr/>
      <dgm:t>
        <a:bodyPr/>
        <a:lstStyle/>
        <a:p>
          <a:endParaRPr lang="ru-RU"/>
        </a:p>
      </dgm:t>
    </dgm:pt>
    <dgm:pt modelId="{A961BD2A-99EE-401A-8819-71157F7EE531}">
      <dgm:prSet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Во всех общеобразовательных организациях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проведены :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- профилактические мероприятия и беседы  с участием представителями ОМВД России по городу Урай и инспекторов по делам несовершеннолетних;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спортивно-оздоровительные мероприятия, направленные на пропаганду здорового образа жизни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BF50F670-8CD7-450A-90D0-88EBC81BD8F5}" type="parTrans" cxnId="{8FC3635B-D732-4ABD-9AAD-2C660DD9C620}">
      <dgm:prSet/>
      <dgm:spPr/>
      <dgm:t>
        <a:bodyPr/>
        <a:lstStyle/>
        <a:p>
          <a:endParaRPr lang="ru-RU"/>
        </a:p>
      </dgm:t>
    </dgm:pt>
    <dgm:pt modelId="{BFBBF535-2F5F-4D39-9466-C705D9F0CF83}" type="sibTrans" cxnId="{8FC3635B-D732-4ABD-9AAD-2C660DD9C620}">
      <dgm:prSet/>
      <dgm:spPr/>
      <dgm:t>
        <a:bodyPr/>
        <a:lstStyle/>
        <a:p>
          <a:endParaRPr lang="ru-RU"/>
        </a:p>
      </dgm:t>
    </dgm:pt>
    <dgm:pt modelId="{F171761B-341D-46CF-B616-2EAFC5B7AA46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Проведено: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4 заседания комиссии по профилактике правонарушений города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Урай 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- 4 заседания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антинаркотической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комиссии города Урай.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F9C485BC-9382-4BA6-8D8B-DECB3AB99656}" type="parTrans" cxnId="{B1C5CEE8-4D17-424A-B5A4-8D113DBAB0A8}">
      <dgm:prSet/>
      <dgm:spPr/>
      <dgm:t>
        <a:bodyPr/>
        <a:lstStyle/>
        <a:p>
          <a:endParaRPr lang="ru-RU"/>
        </a:p>
      </dgm:t>
    </dgm:pt>
    <dgm:pt modelId="{5F5BFE7F-8956-442F-9786-97D8908EB279}" type="sibTrans" cxnId="{B1C5CEE8-4D17-424A-B5A4-8D113DBAB0A8}">
      <dgm:prSet/>
      <dgm:spPr/>
      <dgm:t>
        <a:bodyPr/>
        <a:lstStyle/>
        <a:p>
          <a:endParaRPr lang="ru-RU"/>
        </a:p>
      </dgm:t>
    </dgm:pt>
    <dgm:pt modelId="{14A057D6-F489-4586-9110-3220870CD827}" type="pres">
      <dgm:prSet presAssocID="{319681B2-7988-443B-AFF5-9E953CA1DD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A4578C-8046-42CE-B966-E80D282789C2}" type="pres">
      <dgm:prSet presAssocID="{AEFE6C8B-C0C8-4AB8-9CF5-D8D006EF8167}" presName="parentText" presStyleLbl="node1" presStyleIdx="0" presStyleCnt="4" custScaleX="100000" custScaleY="72795" custLinFactY="-33276" custLinFactNeighborX="170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BF4F7-C0F1-4A53-BE89-94978558DD81}" type="pres">
      <dgm:prSet presAssocID="{CD5E0703-B044-4D3C-A1F1-2BEF4C2B3114}" presName="spacer" presStyleCnt="0"/>
      <dgm:spPr/>
    </dgm:pt>
    <dgm:pt modelId="{343A9476-90A1-4E11-B128-B260C51D6AEF}" type="pres">
      <dgm:prSet presAssocID="{2EF12BE1-7FF3-4EE5-BDEE-D63B86CC3500}" presName="parentText" presStyleLbl="node1" presStyleIdx="1" presStyleCnt="4" custScaleX="100000" custScaleY="72270" custLinFactY="101054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4AFFD-58DC-4D88-8213-95056AF1D220}" type="pres">
      <dgm:prSet presAssocID="{1662FD11-2497-408D-8734-DC77794F2DB3}" presName="spacer" presStyleCnt="0"/>
      <dgm:spPr/>
    </dgm:pt>
    <dgm:pt modelId="{B76E345D-F104-4984-94D8-3ACFE206070B}" type="pres">
      <dgm:prSet presAssocID="{F171761B-341D-46CF-B616-2EAFC5B7AA46}" presName="parentText" presStyleLbl="node1" presStyleIdx="2" presStyleCnt="4" custScaleX="100000" custScaleY="90622" custLinFactY="102166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2118A-65D6-4BEE-9B5B-B8AC6D84B639}" type="pres">
      <dgm:prSet presAssocID="{5F5BFE7F-8956-442F-9786-97D8908EB279}" presName="spacer" presStyleCnt="0"/>
      <dgm:spPr/>
    </dgm:pt>
    <dgm:pt modelId="{56787DD4-B6E8-4AEC-8816-CD77EE1F8196}" type="pres">
      <dgm:prSet presAssocID="{A961BD2A-99EE-401A-8819-71157F7EE531}" presName="parentText" presStyleLbl="node1" presStyleIdx="3" presStyleCnt="4" custScaleY="140411" custLinFactY="-184932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C3635B-D732-4ABD-9AAD-2C660DD9C620}" srcId="{319681B2-7988-443B-AFF5-9E953CA1DDC0}" destId="{A961BD2A-99EE-401A-8819-71157F7EE531}" srcOrd="3" destOrd="0" parTransId="{BF50F670-8CD7-450A-90D0-88EBC81BD8F5}" sibTransId="{BFBBF535-2F5F-4D39-9466-C705D9F0CF83}"/>
    <dgm:cxn modelId="{DAB21EB0-EFE0-4D91-94BB-987E659A091D}" type="presOf" srcId="{319681B2-7988-443B-AFF5-9E953CA1DDC0}" destId="{14A057D6-F489-4586-9110-3220870CD827}" srcOrd="0" destOrd="0" presId="urn:microsoft.com/office/officeart/2005/8/layout/vList2"/>
    <dgm:cxn modelId="{B3DB8B4C-5C5E-4D8A-AD99-410E97C7866F}" srcId="{319681B2-7988-443B-AFF5-9E953CA1DDC0}" destId="{2EF12BE1-7FF3-4EE5-BDEE-D63B86CC3500}" srcOrd="1" destOrd="0" parTransId="{952D7A16-CED6-4C8A-9C28-D03DA803A570}" sibTransId="{1662FD11-2497-408D-8734-DC77794F2DB3}"/>
    <dgm:cxn modelId="{1595F8D0-6582-4928-87AD-3F90F98C032E}" type="presOf" srcId="{2EF12BE1-7FF3-4EE5-BDEE-D63B86CC3500}" destId="{343A9476-90A1-4E11-B128-B260C51D6AEF}" srcOrd="0" destOrd="0" presId="urn:microsoft.com/office/officeart/2005/8/layout/vList2"/>
    <dgm:cxn modelId="{BDE6DCE4-B186-43F0-A9BA-B37DA141095B}" type="presOf" srcId="{AEFE6C8B-C0C8-4AB8-9CF5-D8D006EF8167}" destId="{25A4578C-8046-42CE-B966-E80D282789C2}" srcOrd="0" destOrd="0" presId="urn:microsoft.com/office/officeart/2005/8/layout/vList2"/>
    <dgm:cxn modelId="{0FE2FD7E-8608-4337-854C-4A1B7ECDE06A}" srcId="{319681B2-7988-443B-AFF5-9E953CA1DDC0}" destId="{AEFE6C8B-C0C8-4AB8-9CF5-D8D006EF8167}" srcOrd="0" destOrd="0" parTransId="{A9FF15AD-F225-4425-AB61-679045FAE19B}" sibTransId="{CD5E0703-B044-4D3C-A1F1-2BEF4C2B3114}"/>
    <dgm:cxn modelId="{3F19DF14-92A0-4115-AC55-36F8CC8BA1BB}" type="presOf" srcId="{F171761B-341D-46CF-B616-2EAFC5B7AA46}" destId="{B76E345D-F104-4984-94D8-3ACFE206070B}" srcOrd="0" destOrd="0" presId="urn:microsoft.com/office/officeart/2005/8/layout/vList2"/>
    <dgm:cxn modelId="{B1C5CEE8-4D17-424A-B5A4-8D113DBAB0A8}" srcId="{319681B2-7988-443B-AFF5-9E953CA1DDC0}" destId="{F171761B-341D-46CF-B616-2EAFC5B7AA46}" srcOrd="2" destOrd="0" parTransId="{F9C485BC-9382-4BA6-8D8B-DECB3AB99656}" sibTransId="{5F5BFE7F-8956-442F-9786-97D8908EB279}"/>
    <dgm:cxn modelId="{DA34636D-CE41-4D5A-A004-545A3916B8AA}" type="presOf" srcId="{A961BD2A-99EE-401A-8819-71157F7EE531}" destId="{56787DD4-B6E8-4AEC-8816-CD77EE1F8196}" srcOrd="0" destOrd="0" presId="urn:microsoft.com/office/officeart/2005/8/layout/vList2"/>
    <dgm:cxn modelId="{7EF9880A-82A3-4011-ACA6-702570DCCD88}" type="presParOf" srcId="{14A057D6-F489-4586-9110-3220870CD827}" destId="{25A4578C-8046-42CE-B966-E80D282789C2}" srcOrd="0" destOrd="0" presId="urn:microsoft.com/office/officeart/2005/8/layout/vList2"/>
    <dgm:cxn modelId="{34F1853C-84B0-49C1-9FC2-FDB7A3FF0392}" type="presParOf" srcId="{14A057D6-F489-4586-9110-3220870CD827}" destId="{32ABF4F7-C0F1-4A53-BE89-94978558DD81}" srcOrd="1" destOrd="0" presId="urn:microsoft.com/office/officeart/2005/8/layout/vList2"/>
    <dgm:cxn modelId="{A2088BB4-17E9-4671-A21F-64772D10FD9B}" type="presParOf" srcId="{14A057D6-F489-4586-9110-3220870CD827}" destId="{343A9476-90A1-4E11-B128-B260C51D6AEF}" srcOrd="2" destOrd="0" presId="urn:microsoft.com/office/officeart/2005/8/layout/vList2"/>
    <dgm:cxn modelId="{485AF8B6-B4EA-4A84-97FF-2D6A72221A5F}" type="presParOf" srcId="{14A057D6-F489-4586-9110-3220870CD827}" destId="{B6D4AFFD-58DC-4D88-8213-95056AF1D220}" srcOrd="3" destOrd="0" presId="urn:microsoft.com/office/officeart/2005/8/layout/vList2"/>
    <dgm:cxn modelId="{A5C4E043-1C9A-4020-AE75-319CDD07BFE9}" type="presParOf" srcId="{14A057D6-F489-4586-9110-3220870CD827}" destId="{B76E345D-F104-4984-94D8-3ACFE206070B}" srcOrd="4" destOrd="0" presId="urn:microsoft.com/office/officeart/2005/8/layout/vList2"/>
    <dgm:cxn modelId="{7A5AA5D1-0F06-467B-B95A-5EB69E797663}" type="presParOf" srcId="{14A057D6-F489-4586-9110-3220870CD827}" destId="{0942118A-65D6-4BEE-9B5B-B8AC6D84B639}" srcOrd="5" destOrd="0" presId="urn:microsoft.com/office/officeart/2005/8/layout/vList2"/>
    <dgm:cxn modelId="{07483F01-C53B-4B2A-836E-0ED63F2CFF8A}" type="presParOf" srcId="{14A057D6-F489-4586-9110-3220870CD827}" destId="{56787DD4-B6E8-4AEC-8816-CD77EE1F8196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19681B2-7988-443B-AFF5-9E953CA1DDC0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90FC4B-0106-4BA0-B61F-FD3EC77057BE}">
      <dgm:prSet custT="1"/>
      <dgm:spPr/>
      <dgm:t>
        <a:bodyPr/>
        <a:lstStyle/>
        <a:p>
          <a:r>
            <a:rPr lang="ru-RU" sz="14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 целях финансового обеспечения затрат по организации благоустройства в границах территории территориального общественного самоуправления получили субсидии на общую сумму 2 929 668,00 руб.:</a:t>
          </a:r>
        </a:p>
        <a:p>
          <a:r>
            <a:rPr lang="ru-RU" sz="14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-Местная общественная организация территориального общественного самоуправления «</a:t>
          </a:r>
          <a:r>
            <a:rPr lang="ru-RU" sz="1400" b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Шаимский</a:t>
          </a:r>
          <a:r>
            <a:rPr lang="ru-RU" sz="14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»;</a:t>
          </a:r>
        </a:p>
        <a:p>
          <a:r>
            <a:rPr lang="ru-RU" sz="14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Местная общественная организация территориального общественного самоуправления «Уютный Дом» .</a:t>
          </a:r>
        </a:p>
      </dgm:t>
    </dgm:pt>
    <dgm:pt modelId="{7E317270-F88A-47B3-BBA8-AD0C64A73B22}" type="parTrans" cxnId="{743135D9-F3C6-4B7A-9F01-7C173E8577CF}">
      <dgm:prSet/>
      <dgm:spPr/>
      <dgm:t>
        <a:bodyPr/>
        <a:lstStyle/>
        <a:p>
          <a:endParaRPr lang="ru-RU"/>
        </a:p>
      </dgm:t>
    </dgm:pt>
    <dgm:pt modelId="{4B02E53E-2D8A-43E7-93BC-887025E97565}" type="sibTrans" cxnId="{743135D9-F3C6-4B7A-9F01-7C173E8577CF}">
      <dgm:prSet/>
      <dgm:spPr/>
      <dgm:t>
        <a:bodyPr/>
        <a:lstStyle/>
        <a:p>
          <a:endParaRPr lang="ru-RU"/>
        </a:p>
      </dgm:t>
    </dgm:pt>
    <dgm:pt modelId="{334C50C3-D0AE-414C-B074-9D3D6D6BC401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Предоставлена имущественная поддержка 23 СОНКО.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44A88BF-CAEC-496E-9D24-3980F0C60120}" type="parTrans" cxnId="{D1DC0843-8EFC-4EC4-8722-39A8626A5476}">
      <dgm:prSet/>
      <dgm:spPr/>
      <dgm:t>
        <a:bodyPr/>
        <a:lstStyle/>
        <a:p>
          <a:endParaRPr lang="ru-RU"/>
        </a:p>
      </dgm:t>
    </dgm:pt>
    <dgm:pt modelId="{86F04738-7621-4DC6-9D31-0D2AFEE8E6A1}" type="sibTrans" cxnId="{D1DC0843-8EFC-4EC4-8722-39A8626A5476}">
      <dgm:prSet/>
      <dgm:spPr/>
      <dgm:t>
        <a:bodyPr/>
        <a:lstStyle/>
        <a:p>
          <a:endParaRPr lang="ru-RU"/>
        </a:p>
      </dgm:t>
    </dgm:pt>
    <dgm:pt modelId="{3FB4144D-7538-4A44-A4EC-13777A5FE2DB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Оказана финансовая  поддержка 13 социально ориентированным некоммерческим организациям на общую сумму 15499,0 тыс.рублей. 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1D81A6C-EEDB-4D9F-B918-34D998989AD6}" type="parTrans" cxnId="{349908FC-CE7C-4C00-B9DB-CA404D668F74}">
      <dgm:prSet/>
      <dgm:spPr/>
      <dgm:t>
        <a:bodyPr/>
        <a:lstStyle/>
        <a:p>
          <a:endParaRPr lang="ru-RU"/>
        </a:p>
      </dgm:t>
    </dgm:pt>
    <dgm:pt modelId="{B47E164F-9728-4095-977E-EBE5A84AB540}" type="sibTrans" cxnId="{349908FC-CE7C-4C00-B9DB-CA404D668F74}">
      <dgm:prSet/>
      <dgm:spPr/>
      <dgm:t>
        <a:bodyPr/>
        <a:lstStyle/>
        <a:p>
          <a:endParaRPr lang="ru-RU"/>
        </a:p>
      </dgm:t>
    </dgm:pt>
    <dgm:pt modelId="{61C8CAEA-BE5B-466D-9425-8B08836D19B9}" type="pres">
      <dgm:prSet presAssocID="{319681B2-7988-443B-AFF5-9E953CA1DD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7FC0FC-CA07-4C0B-99C2-2F5BF3946C46}" type="pres">
      <dgm:prSet presAssocID="{3FB4144D-7538-4A44-A4EC-13777A5FE2DB}" presName="parentText" presStyleLbl="node1" presStyleIdx="0" presStyleCnt="3" custScaleY="82374" custLinFactY="-985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A2DE0-314D-4827-A2D3-E6E3CC09C3AC}" type="pres">
      <dgm:prSet presAssocID="{B47E164F-9728-4095-977E-EBE5A84AB540}" presName="spacer" presStyleCnt="0"/>
      <dgm:spPr/>
    </dgm:pt>
    <dgm:pt modelId="{441EC9D9-1515-4AB1-B494-EBA59BE0D071}" type="pres">
      <dgm:prSet presAssocID="{334C50C3-D0AE-414C-B074-9D3D6D6BC401}" presName="parentText" presStyleLbl="node1" presStyleIdx="1" presStyleCnt="3" custScaleY="98091" custLinFactNeighborY="-901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8C807-72E1-4496-A594-425D79676CAA}" type="pres">
      <dgm:prSet presAssocID="{86F04738-7621-4DC6-9D31-0D2AFEE8E6A1}" presName="spacer" presStyleCnt="0"/>
      <dgm:spPr/>
    </dgm:pt>
    <dgm:pt modelId="{0FA8D914-9AA2-412E-9EAC-D334CB02FD06}" type="pres">
      <dgm:prSet presAssocID="{C690FC4B-0106-4BA0-B61F-FD3EC77057BE}" presName="parentText" presStyleLbl="node1" presStyleIdx="2" presStyleCnt="3" custScaleY="159012" custLinFactNeighborY="244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053F06-B78B-4DFD-8BA8-52D7BC04022B}" type="presOf" srcId="{3FB4144D-7538-4A44-A4EC-13777A5FE2DB}" destId="{BC7FC0FC-CA07-4C0B-99C2-2F5BF3946C46}" srcOrd="0" destOrd="0" presId="urn:microsoft.com/office/officeart/2005/8/layout/vList2"/>
    <dgm:cxn modelId="{D1DC0843-8EFC-4EC4-8722-39A8626A5476}" srcId="{319681B2-7988-443B-AFF5-9E953CA1DDC0}" destId="{334C50C3-D0AE-414C-B074-9D3D6D6BC401}" srcOrd="1" destOrd="0" parTransId="{C44A88BF-CAEC-496E-9D24-3980F0C60120}" sibTransId="{86F04738-7621-4DC6-9D31-0D2AFEE8E6A1}"/>
    <dgm:cxn modelId="{829E7E84-3589-464F-A50A-F3051630C045}" type="presOf" srcId="{319681B2-7988-443B-AFF5-9E953CA1DDC0}" destId="{61C8CAEA-BE5B-466D-9425-8B08836D19B9}" srcOrd="0" destOrd="0" presId="urn:microsoft.com/office/officeart/2005/8/layout/vList2"/>
    <dgm:cxn modelId="{0CF3F74C-B51C-4C2C-9A4A-0B7639C93608}" type="presOf" srcId="{C690FC4B-0106-4BA0-B61F-FD3EC77057BE}" destId="{0FA8D914-9AA2-412E-9EAC-D334CB02FD06}" srcOrd="0" destOrd="0" presId="urn:microsoft.com/office/officeart/2005/8/layout/vList2"/>
    <dgm:cxn modelId="{743135D9-F3C6-4B7A-9F01-7C173E8577CF}" srcId="{319681B2-7988-443B-AFF5-9E953CA1DDC0}" destId="{C690FC4B-0106-4BA0-B61F-FD3EC77057BE}" srcOrd="2" destOrd="0" parTransId="{7E317270-F88A-47B3-BBA8-AD0C64A73B22}" sibTransId="{4B02E53E-2D8A-43E7-93BC-887025E97565}"/>
    <dgm:cxn modelId="{A85ECA0C-C93A-4502-AB1E-231361F7401B}" type="presOf" srcId="{334C50C3-D0AE-414C-B074-9D3D6D6BC401}" destId="{441EC9D9-1515-4AB1-B494-EBA59BE0D071}" srcOrd="0" destOrd="0" presId="urn:microsoft.com/office/officeart/2005/8/layout/vList2"/>
    <dgm:cxn modelId="{349908FC-CE7C-4C00-B9DB-CA404D668F74}" srcId="{319681B2-7988-443B-AFF5-9E953CA1DDC0}" destId="{3FB4144D-7538-4A44-A4EC-13777A5FE2DB}" srcOrd="0" destOrd="0" parTransId="{21D81A6C-EEDB-4D9F-B918-34D998989AD6}" sibTransId="{B47E164F-9728-4095-977E-EBE5A84AB540}"/>
    <dgm:cxn modelId="{010C02EF-5784-4C0F-AD43-4853F6046048}" type="presParOf" srcId="{61C8CAEA-BE5B-466D-9425-8B08836D19B9}" destId="{BC7FC0FC-CA07-4C0B-99C2-2F5BF3946C46}" srcOrd="0" destOrd="0" presId="urn:microsoft.com/office/officeart/2005/8/layout/vList2"/>
    <dgm:cxn modelId="{7AF1FC7F-36A6-4D03-9A36-EB5A0CD9B0BA}" type="presParOf" srcId="{61C8CAEA-BE5B-466D-9425-8B08836D19B9}" destId="{E6AA2DE0-314D-4827-A2D3-E6E3CC09C3AC}" srcOrd="1" destOrd="0" presId="urn:microsoft.com/office/officeart/2005/8/layout/vList2"/>
    <dgm:cxn modelId="{F02CF7EB-2F45-4E5F-953D-61BC8F7F50B0}" type="presParOf" srcId="{61C8CAEA-BE5B-466D-9425-8B08836D19B9}" destId="{441EC9D9-1515-4AB1-B494-EBA59BE0D071}" srcOrd="2" destOrd="0" presId="urn:microsoft.com/office/officeart/2005/8/layout/vList2"/>
    <dgm:cxn modelId="{3F45FAAD-5989-4DF2-83DB-69BF3BA98F14}" type="presParOf" srcId="{61C8CAEA-BE5B-466D-9425-8B08836D19B9}" destId="{8FE8C807-72E1-4496-A594-425D79676CAA}" srcOrd="3" destOrd="0" presId="urn:microsoft.com/office/officeart/2005/8/layout/vList2"/>
    <dgm:cxn modelId="{4713DE8E-CEB2-4B78-B161-B6764CDD51B2}" type="presParOf" srcId="{61C8CAEA-BE5B-466D-9425-8B08836D19B9}" destId="{0FA8D914-9AA2-412E-9EAC-D334CB02FD06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75A596-EFDE-4555-B679-9D0DBFAE67E9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AAD150-845A-468D-B9D8-1A8F2229DD61}">
      <dgm:prSet phldrT="[Текст]" custT="1"/>
      <dgm:spPr/>
      <dgm:t>
        <a:bodyPr/>
        <a:lstStyle/>
        <a:p>
          <a:pPr marL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Национальный проект «Малое и среднее предпринимательство и поддержка индивидуальной предпринимательской инициативы»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FC2EB377-8409-4041-87A1-9BE159E29D1B}" type="parTrans" cxnId="{158BB41F-2E67-4114-8D30-82422A9F0444}">
      <dgm:prSet/>
      <dgm:spPr/>
      <dgm:t>
        <a:bodyPr/>
        <a:lstStyle/>
        <a:p>
          <a:pPr marL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FAE4AD0A-3AB5-4BE7-82D5-087D3A255E3C}" type="sibTrans" cxnId="{158BB41F-2E67-4114-8D30-82422A9F0444}">
      <dgm:prSet custT="1"/>
      <dgm:spPr/>
      <dgm:t>
        <a:bodyPr/>
        <a:lstStyle/>
        <a:p>
          <a:pPr marL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3149B08A-0329-4C48-B177-8C690B5B9C30}">
      <dgm:prSet phldrT="[Текст]" custT="1"/>
      <dgm:spPr/>
      <dgm:t>
        <a:bodyPr/>
        <a:lstStyle/>
        <a:p>
          <a:pPr mar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- Зарегистрировано </a:t>
          </a:r>
          <a:r>
            <a:rPr kumimoji="0" lang="ru-RU" sz="20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1 225 субъектов </a:t>
          </a:r>
          <a:r>
            <a:rPr kumimoji="0" lang="ru-RU" sz="16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малого среднего предпринимательства и </a:t>
          </a:r>
          <a:r>
            <a:rPr kumimoji="0" lang="ru-RU" sz="20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1815 «самозанятых» </a:t>
          </a: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гражданина.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4DECEF46-84D3-4133-846C-F6BFAD0BF0BC}" type="parTrans" cxnId="{62CE50CF-2AC3-41A7-BFEC-155A80726911}">
      <dgm:prSet/>
      <dgm:spPr/>
      <dgm:t>
        <a:bodyPr/>
        <a:lstStyle/>
        <a:p>
          <a:pPr marL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C37C851E-3399-47D7-A5C3-EC592B58FB0C}" type="sibTrans" cxnId="{62CE50CF-2AC3-41A7-BFEC-155A80726911}">
      <dgm:prSet custT="1"/>
      <dgm:spPr/>
      <dgm:t>
        <a:bodyPr/>
        <a:lstStyle/>
        <a:p>
          <a:pPr marL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CB01A3D1-7818-48CE-B037-5029F367F558}">
      <dgm:prSet phldrT="[Текст]" custT="1"/>
      <dgm:spPr/>
      <dgm:t>
        <a:bodyPr/>
        <a:lstStyle/>
        <a:p>
          <a:pPr mar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- Оказана финансовая </a:t>
          </a:r>
          <a:r>
            <a:rPr kumimoji="0" lang="ru-RU" sz="16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поддержка </a:t>
          </a:r>
          <a:r>
            <a:rPr kumimoji="0" lang="ru-RU" sz="20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25 </a:t>
          </a:r>
          <a:r>
            <a:rPr kumimoji="0" lang="ru-RU" sz="16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предпринимателям на общую сумму </a:t>
          </a:r>
          <a:r>
            <a:rPr kumimoji="0" lang="ru-RU" sz="20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3,693 млн. рублей.</a:t>
          </a:r>
          <a:endParaRPr lang="ru-RU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9DDAEA-FE83-4CFB-909B-4FBC8DA84E42}" type="parTrans" cxnId="{6034697D-ADB8-4274-A12B-E02260E85DAE}">
      <dgm:prSet/>
      <dgm:spPr/>
      <dgm:t>
        <a:bodyPr/>
        <a:lstStyle/>
        <a:p>
          <a:pPr marL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1CE9F2A4-6BB7-43BA-BFF0-811D2D43A4F9}" type="sibTrans" cxnId="{6034697D-ADB8-4274-A12B-E02260E85DAE}">
      <dgm:prSet custT="1"/>
      <dgm:spPr/>
      <dgm:t>
        <a:bodyPr/>
        <a:lstStyle/>
        <a:p>
          <a:pPr marL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0DB3B40E-8637-4984-8081-27CB5553321E}">
      <dgm:prSet custT="1"/>
      <dgm:spPr/>
      <dgm:t>
        <a:bodyPr/>
        <a:lstStyle/>
        <a:p>
          <a:pPr marL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D0BC6E9A-E2C2-4523-A751-04239C2B0A1F}" type="parTrans" cxnId="{C46A75FE-8DC1-4985-AA07-C3C5C597AAE6}">
      <dgm:prSet/>
      <dgm:spPr/>
      <dgm:t>
        <a:bodyPr/>
        <a:lstStyle/>
        <a:p>
          <a:pPr marL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8BC98590-9AD7-4231-84E9-83737D3D7BBE}" type="sibTrans" cxnId="{C46A75FE-8DC1-4985-AA07-C3C5C597AAE6}">
      <dgm:prSet/>
      <dgm:spPr/>
      <dgm:t>
        <a:bodyPr/>
        <a:lstStyle/>
        <a:p>
          <a:pPr marL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0149EF92-0056-4634-919A-3ED83DC558E4}">
      <dgm:prSet custT="1"/>
      <dgm:spPr/>
      <dgm:t>
        <a:bodyPr/>
        <a:lstStyle/>
        <a:p>
          <a:pPr marL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-Численность занятых в сфере малого и среднего предпринимательства составила </a:t>
          </a:r>
          <a:r>
            <a:rPr kumimoji="0" lang="ru-RU" sz="20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3,9 тыс. человек.</a:t>
          </a:r>
          <a:endParaRPr lang="ru-RU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511C8A-6AC9-4FB7-99EA-CF728F2FCC7E}" type="parTrans" cxnId="{D363DDE9-9F84-457D-8224-1CDC8F3ACF48}">
      <dgm:prSet/>
      <dgm:spPr/>
      <dgm:t>
        <a:bodyPr/>
        <a:lstStyle/>
        <a:p>
          <a:pPr marL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683F140B-A17C-4C83-B702-066D79663B2E}" type="sibTrans" cxnId="{D363DDE9-9F84-457D-8224-1CDC8F3ACF48}">
      <dgm:prSet/>
      <dgm:spPr/>
      <dgm:t>
        <a:bodyPr/>
        <a:lstStyle/>
        <a:p>
          <a:pPr marL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7AC2174B-974A-464A-B45C-2ECA5A413061}" type="pres">
      <dgm:prSet presAssocID="{CF75A596-EFDE-4555-B679-9D0DBFAE67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7A7E9B-1E1E-4B7C-8501-65777383E113}" type="pres">
      <dgm:prSet presAssocID="{5FAAD150-845A-468D-B9D8-1A8F2229DD61}" presName="parentText" presStyleLbl="node1" presStyleIdx="0" presStyleCnt="4" custScaleX="95266" custScaleY="915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549D4-E0C5-4A81-AAC5-D911FADA146A}" type="pres">
      <dgm:prSet presAssocID="{FAE4AD0A-3AB5-4BE7-82D5-087D3A255E3C}" presName="spacer" presStyleCnt="0"/>
      <dgm:spPr/>
    </dgm:pt>
    <dgm:pt modelId="{41BC588B-CD91-4158-84A3-4E1B7B90D4AB}" type="pres">
      <dgm:prSet presAssocID="{3149B08A-0329-4C48-B177-8C690B5B9C30}" presName="parentText" presStyleLbl="node1" presStyleIdx="1" presStyleCnt="4" custScaleX="94099" custScaleY="1105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58B1A-1893-4CFA-BC5C-BFAEA77C8D1A}" type="pres">
      <dgm:prSet presAssocID="{C37C851E-3399-47D7-A5C3-EC592B58FB0C}" presName="spacer" presStyleCnt="0"/>
      <dgm:spPr/>
    </dgm:pt>
    <dgm:pt modelId="{F9190D4D-E0A8-44F8-B598-8A7C0B4F3931}" type="pres">
      <dgm:prSet presAssocID="{CB01A3D1-7818-48CE-B037-5029F367F558}" presName="parentText" presStyleLbl="node1" presStyleIdx="2" presStyleCnt="4" custScaleX="94099" custScaleY="971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B2C2C-40D8-47E9-9101-FA4687CAAF1D}" type="pres">
      <dgm:prSet presAssocID="{CB01A3D1-7818-48CE-B037-5029F367F55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DCD79-4685-4155-8B56-F90F9901A49A}" type="pres">
      <dgm:prSet presAssocID="{0149EF92-0056-4634-919A-3ED83DC558E4}" presName="parentText" presStyleLbl="node1" presStyleIdx="3" presStyleCnt="4" custScaleX="95266" custScaleY="108386" custLinFactNeighborX="0" custLinFactNeighborY="-855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CE50CF-2AC3-41A7-BFEC-155A80726911}" srcId="{CF75A596-EFDE-4555-B679-9D0DBFAE67E9}" destId="{3149B08A-0329-4C48-B177-8C690B5B9C30}" srcOrd="1" destOrd="0" parTransId="{4DECEF46-84D3-4133-846C-F6BFAD0BF0BC}" sibTransId="{C37C851E-3399-47D7-A5C3-EC592B58FB0C}"/>
    <dgm:cxn modelId="{6034697D-ADB8-4274-A12B-E02260E85DAE}" srcId="{CF75A596-EFDE-4555-B679-9D0DBFAE67E9}" destId="{CB01A3D1-7818-48CE-B037-5029F367F558}" srcOrd="2" destOrd="0" parTransId="{009DDAEA-FE83-4CFB-909B-4FBC8DA84E42}" sibTransId="{1CE9F2A4-6BB7-43BA-BFF0-811D2D43A4F9}"/>
    <dgm:cxn modelId="{A5A69A7F-53A1-4D4F-9131-FE5045F93E94}" type="presOf" srcId="{CF75A596-EFDE-4555-B679-9D0DBFAE67E9}" destId="{7AC2174B-974A-464A-B45C-2ECA5A413061}" srcOrd="0" destOrd="0" presId="urn:microsoft.com/office/officeart/2005/8/layout/vList2"/>
    <dgm:cxn modelId="{D363DDE9-9F84-457D-8224-1CDC8F3ACF48}" srcId="{CF75A596-EFDE-4555-B679-9D0DBFAE67E9}" destId="{0149EF92-0056-4634-919A-3ED83DC558E4}" srcOrd="3" destOrd="0" parTransId="{82511C8A-6AC9-4FB7-99EA-CF728F2FCC7E}" sibTransId="{683F140B-A17C-4C83-B702-066D79663B2E}"/>
    <dgm:cxn modelId="{A5B49685-0776-4CFE-847E-1DD6A50D506D}" type="presOf" srcId="{5FAAD150-845A-468D-B9D8-1A8F2229DD61}" destId="{187A7E9B-1E1E-4B7C-8501-65777383E113}" srcOrd="0" destOrd="0" presId="urn:microsoft.com/office/officeart/2005/8/layout/vList2"/>
    <dgm:cxn modelId="{D456F492-EF0A-4C4E-9B5B-75660613DE9C}" type="presOf" srcId="{3149B08A-0329-4C48-B177-8C690B5B9C30}" destId="{41BC588B-CD91-4158-84A3-4E1B7B90D4AB}" srcOrd="0" destOrd="0" presId="urn:microsoft.com/office/officeart/2005/8/layout/vList2"/>
    <dgm:cxn modelId="{85C2EC42-32DE-43B6-9100-5E0ED5CC45D9}" type="presOf" srcId="{0DB3B40E-8637-4984-8081-27CB5553321E}" destId="{F89B2C2C-40D8-47E9-9101-FA4687CAAF1D}" srcOrd="0" destOrd="0" presId="urn:microsoft.com/office/officeart/2005/8/layout/vList2"/>
    <dgm:cxn modelId="{AD6A333A-BD04-4A5B-92B8-DE662872B628}" type="presOf" srcId="{CB01A3D1-7818-48CE-B037-5029F367F558}" destId="{F9190D4D-E0A8-44F8-B598-8A7C0B4F3931}" srcOrd="0" destOrd="0" presId="urn:microsoft.com/office/officeart/2005/8/layout/vList2"/>
    <dgm:cxn modelId="{06C8F6AB-01DF-4888-A398-CCD7587E6B28}" type="presOf" srcId="{0149EF92-0056-4634-919A-3ED83DC558E4}" destId="{E6ADCD79-4685-4155-8B56-F90F9901A49A}" srcOrd="0" destOrd="0" presId="urn:microsoft.com/office/officeart/2005/8/layout/vList2"/>
    <dgm:cxn modelId="{158BB41F-2E67-4114-8D30-82422A9F0444}" srcId="{CF75A596-EFDE-4555-B679-9D0DBFAE67E9}" destId="{5FAAD150-845A-468D-B9D8-1A8F2229DD61}" srcOrd="0" destOrd="0" parTransId="{FC2EB377-8409-4041-87A1-9BE159E29D1B}" sibTransId="{FAE4AD0A-3AB5-4BE7-82D5-087D3A255E3C}"/>
    <dgm:cxn modelId="{C46A75FE-8DC1-4985-AA07-C3C5C597AAE6}" srcId="{CB01A3D1-7818-48CE-B037-5029F367F558}" destId="{0DB3B40E-8637-4984-8081-27CB5553321E}" srcOrd="0" destOrd="0" parTransId="{D0BC6E9A-E2C2-4523-A751-04239C2B0A1F}" sibTransId="{8BC98590-9AD7-4231-84E9-83737D3D7BBE}"/>
    <dgm:cxn modelId="{E6F273DF-4DB1-4F1A-921D-70B1CFBF0080}" type="presParOf" srcId="{7AC2174B-974A-464A-B45C-2ECA5A413061}" destId="{187A7E9B-1E1E-4B7C-8501-65777383E113}" srcOrd="0" destOrd="0" presId="urn:microsoft.com/office/officeart/2005/8/layout/vList2"/>
    <dgm:cxn modelId="{E54B251A-8A08-4DC1-A0A8-702B5BF7A620}" type="presParOf" srcId="{7AC2174B-974A-464A-B45C-2ECA5A413061}" destId="{572549D4-E0C5-4A81-AAC5-D911FADA146A}" srcOrd="1" destOrd="0" presId="urn:microsoft.com/office/officeart/2005/8/layout/vList2"/>
    <dgm:cxn modelId="{D25351B7-88A2-4859-9431-11B89615296A}" type="presParOf" srcId="{7AC2174B-974A-464A-B45C-2ECA5A413061}" destId="{41BC588B-CD91-4158-84A3-4E1B7B90D4AB}" srcOrd="2" destOrd="0" presId="urn:microsoft.com/office/officeart/2005/8/layout/vList2"/>
    <dgm:cxn modelId="{AC359D18-C140-4AA4-86C6-16CFEE0E6ADD}" type="presParOf" srcId="{7AC2174B-974A-464A-B45C-2ECA5A413061}" destId="{2C358B1A-1893-4CFA-BC5C-BFAEA77C8D1A}" srcOrd="3" destOrd="0" presId="urn:microsoft.com/office/officeart/2005/8/layout/vList2"/>
    <dgm:cxn modelId="{2C61712D-73BC-4651-AC86-F18E742A9834}" type="presParOf" srcId="{7AC2174B-974A-464A-B45C-2ECA5A413061}" destId="{F9190D4D-E0A8-44F8-B598-8A7C0B4F3931}" srcOrd="4" destOrd="0" presId="urn:microsoft.com/office/officeart/2005/8/layout/vList2"/>
    <dgm:cxn modelId="{C17906FA-7363-4575-A785-ABA06301C75D}" type="presParOf" srcId="{7AC2174B-974A-464A-B45C-2ECA5A413061}" destId="{F89B2C2C-40D8-47E9-9101-FA4687CAAF1D}" srcOrd="5" destOrd="0" presId="urn:microsoft.com/office/officeart/2005/8/layout/vList2"/>
    <dgm:cxn modelId="{1749FCA9-C351-44FC-B7FA-0F0A9856BAE5}" type="presParOf" srcId="{7AC2174B-974A-464A-B45C-2ECA5A413061}" destId="{E6ADCD79-4685-4155-8B56-F90F9901A49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75A596-EFDE-4555-B679-9D0DBFAE67E9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15ABB8-1B48-412B-9C6A-F9FE449B3091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 состоянию на 01.01.2023 в городе действует 5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энергосервисных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контрактов.</a:t>
          </a:r>
        </a:p>
        <a:p>
          <a:pPr>
            <a:lnSpc>
              <a:spcPct val="150000"/>
            </a:lnSpc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 12 объектах бюджетной сферы установлены индивидуальные тепловые пункты (ИТП),  автоматически регулирующие подачу тепловой энергии согласно температурного графика. 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 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4C65DFC2-F34D-43CA-A7B8-85B2ECF14F2D}" type="parTrans" cxnId="{C15BB9B7-B759-4451-99A2-89B490D32D66}">
      <dgm:prSet/>
      <dgm:spPr/>
      <dgm:t>
        <a:bodyPr/>
        <a:lstStyle/>
        <a:p>
          <a:endParaRPr lang="ru-RU"/>
        </a:p>
      </dgm:t>
    </dgm:pt>
    <dgm:pt modelId="{C9B7D604-5919-4A9F-9D90-EA99393BFB2B}" type="sibTrans" cxnId="{C15BB9B7-B759-4451-99A2-89B490D32D66}">
      <dgm:prSet/>
      <dgm:spPr/>
      <dgm:t>
        <a:bodyPr/>
        <a:lstStyle/>
        <a:p>
          <a:endParaRPr lang="ru-RU"/>
        </a:p>
      </dgm:t>
    </dgm:pt>
    <dgm:pt modelId="{242331BC-2FBC-4C83-AB29-E965C083517F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За отчетный период по действующим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энергосервисным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контрактам экономия в натуральном выражении составила: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тепловой энергии  - 266,77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Гккал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электрической  энергии - 1 569 кВт*ч.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736230C-AECA-4B90-ADD7-F5F5C4C95258}" type="parTrans" cxnId="{9CC0146A-CED7-4F73-BEE4-C153A7FCDCEB}">
      <dgm:prSet/>
      <dgm:spPr/>
      <dgm:t>
        <a:bodyPr/>
        <a:lstStyle/>
        <a:p>
          <a:endParaRPr lang="ru-RU"/>
        </a:p>
      </dgm:t>
    </dgm:pt>
    <dgm:pt modelId="{26C15CFF-A65A-4A24-B251-7C0F64D2CDA5}" type="sibTrans" cxnId="{9CC0146A-CED7-4F73-BEE4-C153A7FCDCEB}">
      <dgm:prSet/>
      <dgm:spPr/>
      <dgm:t>
        <a:bodyPr/>
        <a:lstStyle/>
        <a:p>
          <a:endParaRPr lang="ru-RU"/>
        </a:p>
      </dgm:t>
    </dgm:pt>
    <dgm:pt modelId="{39AD9C08-47E7-4D5E-9715-D536780CD551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 МБОУ СОШ 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6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завершился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капитальный ремонт с заменой внутренних инженерных сетей теплоснабжения, водоснабжения и электроснабжения. Все  светильники заменены на светодиодные. 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86F2E7D-D4C4-42F8-AB8C-8BFFCE41DC2A}" type="parTrans" cxnId="{395B2B51-13D9-404A-A91F-6A3889F915D9}">
      <dgm:prSet/>
      <dgm:spPr/>
      <dgm:t>
        <a:bodyPr/>
        <a:lstStyle/>
        <a:p>
          <a:endParaRPr lang="ru-RU"/>
        </a:p>
      </dgm:t>
    </dgm:pt>
    <dgm:pt modelId="{70A1574B-699B-4486-9C42-98CAA2C19AC8}" type="sibTrans" cxnId="{395B2B51-13D9-404A-A91F-6A3889F915D9}">
      <dgm:prSet/>
      <dgm:spPr/>
      <dgm:t>
        <a:bodyPr/>
        <a:lstStyle/>
        <a:p>
          <a:endParaRPr lang="ru-RU"/>
        </a:p>
      </dgm:t>
    </dgm:pt>
    <dgm:pt modelId="{4238E2F4-1D74-4455-A467-F68339FF9F12}" type="pres">
      <dgm:prSet presAssocID="{CF75A596-EFDE-4555-B679-9D0DBFAE67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066991-6A89-4E76-9EC5-04C7F1D9816C}" type="pres">
      <dgm:prSet presAssocID="{39AD9C08-47E7-4D5E-9715-D536780CD551}" presName="parentText" presStyleLbl="node1" presStyleIdx="0" presStyleCnt="3" custScaleX="99999" custScaleY="87886" custLinFactY="181055" custLinFactNeighborX="0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FDDD8-5D60-4800-941E-2BA4DDDD7355}" type="pres">
      <dgm:prSet presAssocID="{70A1574B-699B-4486-9C42-98CAA2C19AC8}" presName="spacer" presStyleCnt="0"/>
      <dgm:spPr/>
    </dgm:pt>
    <dgm:pt modelId="{8532ADDE-CE08-417C-898B-E8A0D340C2B9}" type="pres">
      <dgm:prSet presAssocID="{5B15ABB8-1B48-412B-9C6A-F9FE449B3091}" presName="parentText" presStyleLbl="node1" presStyleIdx="1" presStyleCnt="3" custScaleY="119074" custLinFactY="-123934" custLinFactNeighborX="-840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79BDF-9E1A-40BD-A26E-40BBCE0B5409}" type="pres">
      <dgm:prSet presAssocID="{C9B7D604-5919-4A9F-9D90-EA99393BFB2B}" presName="spacer" presStyleCnt="0"/>
      <dgm:spPr/>
    </dgm:pt>
    <dgm:pt modelId="{EE40D849-C7C4-4518-B3DB-5278A6C92CFC}" type="pres">
      <dgm:prSet presAssocID="{242331BC-2FBC-4C83-AB29-E965C083517F}" presName="parentText" presStyleLbl="node1" presStyleIdx="2" presStyleCnt="3" custScaleX="98319" custScaleY="87433" custLinFactY="-109253" custLinFactNeighborX="0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5BB9B7-B759-4451-99A2-89B490D32D66}" srcId="{CF75A596-EFDE-4555-B679-9D0DBFAE67E9}" destId="{5B15ABB8-1B48-412B-9C6A-F9FE449B3091}" srcOrd="1" destOrd="0" parTransId="{4C65DFC2-F34D-43CA-A7B8-85B2ECF14F2D}" sibTransId="{C9B7D604-5919-4A9F-9D90-EA99393BFB2B}"/>
    <dgm:cxn modelId="{012EA372-231C-4828-9D79-59D671650AEA}" type="presOf" srcId="{39AD9C08-47E7-4D5E-9715-D536780CD551}" destId="{0A066991-6A89-4E76-9EC5-04C7F1D9816C}" srcOrd="0" destOrd="0" presId="urn:microsoft.com/office/officeart/2005/8/layout/vList2"/>
    <dgm:cxn modelId="{9CC0146A-CED7-4F73-BEE4-C153A7FCDCEB}" srcId="{CF75A596-EFDE-4555-B679-9D0DBFAE67E9}" destId="{242331BC-2FBC-4C83-AB29-E965C083517F}" srcOrd="2" destOrd="0" parTransId="{F736230C-AECA-4B90-ADD7-F5F5C4C95258}" sibTransId="{26C15CFF-A65A-4A24-B251-7C0F64D2CDA5}"/>
    <dgm:cxn modelId="{3ACD6D73-5B25-4BD6-A2E3-7EC3CAC13AA0}" type="presOf" srcId="{CF75A596-EFDE-4555-B679-9D0DBFAE67E9}" destId="{4238E2F4-1D74-4455-A467-F68339FF9F12}" srcOrd="0" destOrd="0" presId="urn:microsoft.com/office/officeart/2005/8/layout/vList2"/>
    <dgm:cxn modelId="{79A52DD0-63C2-49DF-823F-9A5CFBFF1277}" type="presOf" srcId="{242331BC-2FBC-4C83-AB29-E965C083517F}" destId="{EE40D849-C7C4-4518-B3DB-5278A6C92CFC}" srcOrd="0" destOrd="0" presId="urn:microsoft.com/office/officeart/2005/8/layout/vList2"/>
    <dgm:cxn modelId="{395B2B51-13D9-404A-A91F-6A3889F915D9}" srcId="{CF75A596-EFDE-4555-B679-9D0DBFAE67E9}" destId="{39AD9C08-47E7-4D5E-9715-D536780CD551}" srcOrd="0" destOrd="0" parTransId="{386F2E7D-D4C4-42F8-AB8C-8BFFCE41DC2A}" sibTransId="{70A1574B-699B-4486-9C42-98CAA2C19AC8}"/>
    <dgm:cxn modelId="{629D95E2-D1C3-47ED-B0F9-3392AFE40E74}" type="presOf" srcId="{5B15ABB8-1B48-412B-9C6A-F9FE449B3091}" destId="{8532ADDE-CE08-417C-898B-E8A0D340C2B9}" srcOrd="0" destOrd="0" presId="urn:microsoft.com/office/officeart/2005/8/layout/vList2"/>
    <dgm:cxn modelId="{F78C1AE8-12C3-4D0B-8623-A924F1DF61A3}" type="presParOf" srcId="{4238E2F4-1D74-4455-A467-F68339FF9F12}" destId="{0A066991-6A89-4E76-9EC5-04C7F1D9816C}" srcOrd="0" destOrd="0" presId="urn:microsoft.com/office/officeart/2005/8/layout/vList2"/>
    <dgm:cxn modelId="{3EBB1301-499E-472A-B0BA-52E17A75CD53}" type="presParOf" srcId="{4238E2F4-1D74-4455-A467-F68339FF9F12}" destId="{EA1FDDD8-5D60-4800-941E-2BA4DDDD7355}" srcOrd="1" destOrd="0" presId="urn:microsoft.com/office/officeart/2005/8/layout/vList2"/>
    <dgm:cxn modelId="{DAEF2670-A32E-43C6-9A70-56A25061DD1C}" type="presParOf" srcId="{4238E2F4-1D74-4455-A467-F68339FF9F12}" destId="{8532ADDE-CE08-417C-898B-E8A0D340C2B9}" srcOrd="2" destOrd="0" presId="urn:microsoft.com/office/officeart/2005/8/layout/vList2"/>
    <dgm:cxn modelId="{3B54A58C-044B-40A7-B935-C77AB837F074}" type="presParOf" srcId="{4238E2F4-1D74-4455-A467-F68339FF9F12}" destId="{1C879BDF-9E1A-40BD-A26E-40BBCE0B5409}" srcOrd="3" destOrd="0" presId="urn:microsoft.com/office/officeart/2005/8/layout/vList2"/>
    <dgm:cxn modelId="{0D0A8BB3-535D-4343-AB0B-93DD3254ACED}" type="presParOf" srcId="{4238E2F4-1D74-4455-A467-F68339FF9F12}" destId="{EE40D849-C7C4-4518-B3DB-5278A6C92CF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9681B2-7988-443B-AFF5-9E953CA1DDC0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AED333-2467-4B99-902A-38E588C2025F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   Национальный проект  «Цифровая экономика»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CDA09E29-4281-4912-8686-7C0A46C9E371}" type="parTrans" cxnId="{D114943C-324D-4005-AD6B-03ED6C568357}">
      <dgm:prSet/>
      <dgm:spPr/>
      <dgm:t>
        <a:bodyPr/>
        <a:lstStyle/>
        <a:p>
          <a:pPr algn="l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5B5D21F-30BD-46C5-908D-0D083210787D}" type="sibTrans" cxnId="{D114943C-324D-4005-AD6B-03ED6C568357}">
      <dgm:prSet/>
      <dgm:spPr/>
      <dgm:t>
        <a:bodyPr/>
        <a:lstStyle/>
        <a:p>
          <a:pPr algn="l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AB7BD27-C870-4AC2-9A34-3DA1B6BBF4C7}">
      <dgm:prSet phldrT="[Текст]"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 высокоскоростному доступу в Интернет с  использованием оптоволоконных линий связи со скоростью передачи данных до 100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мбит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/сек подключены социально-значимые объекты (территориальные подразделения МВД, МЧС России, органы местного самоуправления, образовательные учреждения). </a:t>
          </a:r>
        </a:p>
        <a:p>
          <a:pPr algn="l">
            <a:lnSpc>
              <a:spcPct val="100000"/>
            </a:lnSpc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 2022 года все общеобразовательные учреждения города подключены к Единой сети передачи данных (ЕСПД). </a:t>
          </a:r>
          <a:endParaRPr lang="ru-RU" sz="1400" b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8D8B3F-EB30-42B3-8256-35AAED038B14}" type="parTrans" cxnId="{148B23DA-5448-46B2-ADA5-046A2C2BEB41}">
      <dgm:prSet/>
      <dgm:spPr/>
      <dgm:t>
        <a:bodyPr/>
        <a:lstStyle/>
        <a:p>
          <a:pPr algn="l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D671B7F-523A-424E-86B7-CD81E5EC90A1}" type="sibTrans" cxnId="{148B23DA-5448-46B2-ADA5-046A2C2BEB41}">
      <dgm:prSet/>
      <dgm:spPr/>
      <dgm:t>
        <a:bodyPr/>
        <a:lstStyle/>
        <a:p>
          <a:pPr algn="l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CAB8BA6-2AA5-49D3-B1CF-78C3E70587C5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 целях реализации проекта «Система мониторинга датчиков задымления» функционируют 95 датчиков задымления для особых категорий граждан, проживающих в муниципальном жилом фонде</a:t>
          </a:r>
          <a:r>
            <a:rPr lang="ru-RU" sz="2000" dirty="0" smtClean="0"/>
            <a:t>.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6C946DE2-4B1A-477F-97AC-367B38760770}" type="parTrans" cxnId="{FA8BC6BB-495E-4912-A93A-02772BD7EBB0}">
      <dgm:prSet/>
      <dgm:spPr/>
      <dgm:t>
        <a:bodyPr/>
        <a:lstStyle/>
        <a:p>
          <a:pPr algn="l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6BE49C5-080A-4C33-9181-9E9784953F4E}" type="sibTrans" cxnId="{FA8BC6BB-495E-4912-A93A-02772BD7EBB0}">
      <dgm:prSet/>
      <dgm:spPr/>
      <dgm:t>
        <a:bodyPr/>
        <a:lstStyle/>
        <a:p>
          <a:pPr algn="l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FE235D8-0B3D-4036-AA5E-6135941920C7}" type="pres">
      <dgm:prSet presAssocID="{319681B2-7988-443B-AFF5-9E953CA1DD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A57BF0-FEC9-4D0A-8D84-29DE280BCDF9}" type="pres">
      <dgm:prSet presAssocID="{B3AED333-2467-4B99-902A-38E588C2025F}" presName="parentText" presStyleLbl="node1" presStyleIdx="0" presStyleCnt="3" custLinFactY="-1394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31F7D7-5591-4C8B-BE79-770329263FB8}" type="pres">
      <dgm:prSet presAssocID="{15B5D21F-30BD-46C5-908D-0D083210787D}" presName="spacer" presStyleCnt="0"/>
      <dgm:spPr/>
    </dgm:pt>
    <dgm:pt modelId="{9DF5FB14-7BA1-46E8-930F-A21587279B40}" type="pres">
      <dgm:prSet presAssocID="{BAB7BD27-C870-4AC2-9A34-3DA1B6BBF4C7}" presName="parentText" presStyleLbl="node1" presStyleIdx="1" presStyleCnt="3" custLinFactNeighborY="-484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94FF9-3307-4389-BC1D-8B2FA294C937}" type="pres">
      <dgm:prSet presAssocID="{6D671B7F-523A-424E-86B7-CD81E5EC90A1}" presName="spacer" presStyleCnt="0"/>
      <dgm:spPr/>
    </dgm:pt>
    <dgm:pt modelId="{C40B56F2-874D-4690-9276-F1B62B2630F9}" type="pres">
      <dgm:prSet presAssocID="{7CAB8BA6-2AA5-49D3-B1CF-78C3E70587C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14943C-324D-4005-AD6B-03ED6C568357}" srcId="{319681B2-7988-443B-AFF5-9E953CA1DDC0}" destId="{B3AED333-2467-4B99-902A-38E588C2025F}" srcOrd="0" destOrd="0" parTransId="{CDA09E29-4281-4912-8686-7C0A46C9E371}" sibTransId="{15B5D21F-30BD-46C5-908D-0D083210787D}"/>
    <dgm:cxn modelId="{F61ED9FB-33BB-4D4A-8A72-8BB74E0B3BA1}" type="presOf" srcId="{319681B2-7988-443B-AFF5-9E953CA1DDC0}" destId="{2FE235D8-0B3D-4036-AA5E-6135941920C7}" srcOrd="0" destOrd="0" presId="urn:microsoft.com/office/officeart/2005/8/layout/vList2"/>
    <dgm:cxn modelId="{293504AA-5DC4-4B34-9540-C53DF78BC9E1}" type="presOf" srcId="{B3AED333-2467-4B99-902A-38E588C2025F}" destId="{9EA57BF0-FEC9-4D0A-8D84-29DE280BCDF9}" srcOrd="0" destOrd="0" presId="urn:microsoft.com/office/officeart/2005/8/layout/vList2"/>
    <dgm:cxn modelId="{3F71E84D-A52A-46D5-A00C-4A2108DA038E}" type="presOf" srcId="{7CAB8BA6-2AA5-49D3-B1CF-78C3E70587C5}" destId="{C40B56F2-874D-4690-9276-F1B62B2630F9}" srcOrd="0" destOrd="0" presId="urn:microsoft.com/office/officeart/2005/8/layout/vList2"/>
    <dgm:cxn modelId="{D1072417-0291-45F3-B510-872D02F6E560}" type="presOf" srcId="{BAB7BD27-C870-4AC2-9A34-3DA1B6BBF4C7}" destId="{9DF5FB14-7BA1-46E8-930F-A21587279B40}" srcOrd="0" destOrd="0" presId="urn:microsoft.com/office/officeart/2005/8/layout/vList2"/>
    <dgm:cxn modelId="{FA8BC6BB-495E-4912-A93A-02772BD7EBB0}" srcId="{319681B2-7988-443B-AFF5-9E953CA1DDC0}" destId="{7CAB8BA6-2AA5-49D3-B1CF-78C3E70587C5}" srcOrd="2" destOrd="0" parTransId="{6C946DE2-4B1A-477F-97AC-367B38760770}" sibTransId="{C6BE49C5-080A-4C33-9181-9E9784953F4E}"/>
    <dgm:cxn modelId="{148B23DA-5448-46B2-ADA5-046A2C2BEB41}" srcId="{319681B2-7988-443B-AFF5-9E953CA1DDC0}" destId="{BAB7BD27-C870-4AC2-9A34-3DA1B6BBF4C7}" srcOrd="1" destOrd="0" parTransId="{678D8B3F-EB30-42B3-8256-35AAED038B14}" sibTransId="{6D671B7F-523A-424E-86B7-CD81E5EC90A1}"/>
    <dgm:cxn modelId="{80556768-119B-4629-B33B-5CA19589ADBF}" type="presParOf" srcId="{2FE235D8-0B3D-4036-AA5E-6135941920C7}" destId="{9EA57BF0-FEC9-4D0A-8D84-29DE280BCDF9}" srcOrd="0" destOrd="0" presId="urn:microsoft.com/office/officeart/2005/8/layout/vList2"/>
    <dgm:cxn modelId="{04A28DB1-8F34-47BC-8CCC-420885041DEB}" type="presParOf" srcId="{2FE235D8-0B3D-4036-AA5E-6135941920C7}" destId="{CB31F7D7-5591-4C8B-BE79-770329263FB8}" srcOrd="1" destOrd="0" presId="urn:microsoft.com/office/officeart/2005/8/layout/vList2"/>
    <dgm:cxn modelId="{908B88DE-E619-4BED-9877-763289DC67B7}" type="presParOf" srcId="{2FE235D8-0B3D-4036-AA5E-6135941920C7}" destId="{9DF5FB14-7BA1-46E8-930F-A21587279B40}" srcOrd="2" destOrd="0" presId="urn:microsoft.com/office/officeart/2005/8/layout/vList2"/>
    <dgm:cxn modelId="{E213D237-3256-4E27-9F3F-DF03CB23540C}" type="presParOf" srcId="{2FE235D8-0B3D-4036-AA5E-6135941920C7}" destId="{17A94FF9-3307-4389-BC1D-8B2FA294C937}" srcOrd="3" destOrd="0" presId="urn:microsoft.com/office/officeart/2005/8/layout/vList2"/>
    <dgm:cxn modelId="{379FD274-5496-461C-A0BA-4E1EF2A89FAA}" type="presParOf" srcId="{2FE235D8-0B3D-4036-AA5E-6135941920C7}" destId="{C40B56F2-874D-4690-9276-F1B62B2630F9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9681B2-7988-443B-AFF5-9E953CA1DDC0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161781-8CA5-4878-B370-C90DC6846284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Налоговые и неналоговые доходы бюджета города исполнены в сумме 1 138,6 млн.руб. (103,1% к уточненному годовому плану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). В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бюджет города дополнительно поступило налоговых и неналоговых доходов в сумме 56,2 млн.руб. </a:t>
          </a:r>
        </a:p>
      </dgm:t>
    </dgm:pt>
    <dgm:pt modelId="{F32C7C23-64CE-4EAE-B83D-8BBED91CF509}" type="parTrans" cxnId="{8B75531A-6BD4-42BA-8A53-E07CA40570A5}">
      <dgm:prSet/>
      <dgm:spPr/>
      <dgm:t>
        <a:bodyPr/>
        <a:lstStyle/>
        <a:p>
          <a:endParaRPr lang="ru-RU"/>
        </a:p>
      </dgm:t>
    </dgm:pt>
    <dgm:pt modelId="{D8EDAE75-E348-4632-AA86-DA103BE9BB3A}" type="sibTrans" cxnId="{8B75531A-6BD4-42BA-8A53-E07CA40570A5}">
      <dgm:prSet/>
      <dgm:spPr/>
      <dgm:t>
        <a:bodyPr/>
        <a:lstStyle/>
        <a:p>
          <a:endParaRPr lang="ru-RU"/>
        </a:p>
      </dgm:t>
    </dgm:pt>
    <dgm:pt modelId="{52E4DDD1-26D0-48F3-80F8-BE340279DD21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Дополнительно привлечено из бюджета автономного округа в виде «грантовой» поддержки 7,1 млн.руб. (за достижение высоких показателей качества управления муниципальными финансами, стимулирование роста налогового потенциала и качества планирования доходов). </a:t>
          </a:r>
        </a:p>
        <a:p>
          <a:pPr>
            <a:lnSpc>
              <a:spcPct val="150000"/>
            </a:lnSpc>
          </a:pPr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Средства направлены на уменьшение дефицита бюджета городского округа.</a:t>
          </a:r>
        </a:p>
      </dgm:t>
    </dgm:pt>
    <dgm:pt modelId="{52D5F98F-3344-45F9-BF11-35A753F5FD05}" type="parTrans" cxnId="{E0F886B0-0BCD-47C1-B4A0-25D443F0408D}">
      <dgm:prSet/>
      <dgm:spPr/>
      <dgm:t>
        <a:bodyPr/>
        <a:lstStyle/>
        <a:p>
          <a:endParaRPr lang="ru-RU"/>
        </a:p>
      </dgm:t>
    </dgm:pt>
    <dgm:pt modelId="{8E1F1102-B8B8-4463-A8B2-53BFF93E975F}" type="sibTrans" cxnId="{E0F886B0-0BCD-47C1-B4A0-25D443F0408D}">
      <dgm:prSet/>
      <dgm:spPr/>
      <dgm:t>
        <a:bodyPr/>
        <a:lstStyle/>
        <a:p>
          <a:endParaRPr lang="ru-RU"/>
        </a:p>
      </dgm:t>
    </dgm:pt>
    <dgm:pt modelId="{20504CC7-86B3-4AE0-A8A2-224D95EF820D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ru-RU" sz="1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Город принял  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участие в XV Всероссийском конкурсе «Лучшее муниципальное образование России в сфере управления общественными финансами», по результатам которого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награжден почётной 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грамотой за активное участие в конкурсе и в реформировании общественных финансов. </a:t>
          </a:r>
        </a:p>
      </dgm:t>
    </dgm:pt>
    <dgm:pt modelId="{6FDAA777-DAFE-462F-8035-FF3113276475}" type="parTrans" cxnId="{0EDB8D17-956A-401E-9FE6-8DC5E3262EC2}">
      <dgm:prSet/>
      <dgm:spPr/>
      <dgm:t>
        <a:bodyPr/>
        <a:lstStyle/>
        <a:p>
          <a:endParaRPr lang="ru-RU"/>
        </a:p>
      </dgm:t>
    </dgm:pt>
    <dgm:pt modelId="{BD5C6E19-2C11-44AF-B890-75E9802A46E6}" type="sibTrans" cxnId="{0EDB8D17-956A-401E-9FE6-8DC5E3262EC2}">
      <dgm:prSet/>
      <dgm:spPr/>
      <dgm:t>
        <a:bodyPr/>
        <a:lstStyle/>
        <a:p>
          <a:endParaRPr lang="ru-RU"/>
        </a:p>
      </dgm:t>
    </dgm:pt>
    <dgm:pt modelId="{1A4C944B-2762-4DFF-84F1-3A9AFDD2520F}" type="pres">
      <dgm:prSet presAssocID="{319681B2-7988-443B-AFF5-9E953CA1DD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F80BE0-5518-47F8-868A-EC2B4EC48B15}" type="pres">
      <dgm:prSet presAssocID="{6C161781-8CA5-4878-B370-C90DC6846284}" presName="parentText" presStyleLbl="node1" presStyleIdx="0" presStyleCnt="3" custLinFactY="-2339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A2AE7-8767-4AC3-A43D-E619E35EF9A0}" type="pres">
      <dgm:prSet presAssocID="{D8EDAE75-E348-4632-AA86-DA103BE9BB3A}" presName="spacer" presStyleCnt="0"/>
      <dgm:spPr/>
    </dgm:pt>
    <dgm:pt modelId="{BCDAADC6-4C09-4177-906F-4EB8FBCA7B41}" type="pres">
      <dgm:prSet presAssocID="{52E4DDD1-26D0-48F3-80F8-BE340279DD21}" presName="parentText" presStyleLbl="node1" presStyleIdx="1" presStyleCnt="3" custLinFactY="-34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F2DD2-DED0-43E7-8C3A-85C867FE371A}" type="pres">
      <dgm:prSet presAssocID="{8E1F1102-B8B8-4463-A8B2-53BFF93E975F}" presName="spacer" presStyleCnt="0"/>
      <dgm:spPr/>
    </dgm:pt>
    <dgm:pt modelId="{F0BF1A03-6A47-4970-A709-DFE08A6B8613}" type="pres">
      <dgm:prSet presAssocID="{20504CC7-86B3-4AE0-A8A2-224D95EF820D}" presName="parentText" presStyleLbl="node1" presStyleIdx="2" presStyleCnt="3" custLinFactNeighborY="-740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F886B0-0BCD-47C1-B4A0-25D443F0408D}" srcId="{319681B2-7988-443B-AFF5-9E953CA1DDC0}" destId="{52E4DDD1-26D0-48F3-80F8-BE340279DD21}" srcOrd="1" destOrd="0" parTransId="{52D5F98F-3344-45F9-BF11-35A753F5FD05}" sibTransId="{8E1F1102-B8B8-4463-A8B2-53BFF93E975F}"/>
    <dgm:cxn modelId="{854E89F6-3F2C-4883-8192-9388F3035D02}" type="presOf" srcId="{20504CC7-86B3-4AE0-A8A2-224D95EF820D}" destId="{F0BF1A03-6A47-4970-A709-DFE08A6B8613}" srcOrd="0" destOrd="0" presId="urn:microsoft.com/office/officeart/2005/8/layout/vList2"/>
    <dgm:cxn modelId="{0EDB8D17-956A-401E-9FE6-8DC5E3262EC2}" srcId="{319681B2-7988-443B-AFF5-9E953CA1DDC0}" destId="{20504CC7-86B3-4AE0-A8A2-224D95EF820D}" srcOrd="2" destOrd="0" parTransId="{6FDAA777-DAFE-462F-8035-FF3113276475}" sibTransId="{BD5C6E19-2C11-44AF-B890-75E9802A46E6}"/>
    <dgm:cxn modelId="{65F610E0-4883-4307-9139-CB4BB8BA7900}" type="presOf" srcId="{52E4DDD1-26D0-48F3-80F8-BE340279DD21}" destId="{BCDAADC6-4C09-4177-906F-4EB8FBCA7B41}" srcOrd="0" destOrd="0" presId="urn:microsoft.com/office/officeart/2005/8/layout/vList2"/>
    <dgm:cxn modelId="{BAB6A71F-2DE0-44A5-922D-25902D3A2277}" type="presOf" srcId="{319681B2-7988-443B-AFF5-9E953CA1DDC0}" destId="{1A4C944B-2762-4DFF-84F1-3A9AFDD2520F}" srcOrd="0" destOrd="0" presId="urn:microsoft.com/office/officeart/2005/8/layout/vList2"/>
    <dgm:cxn modelId="{86379551-2ED9-426E-B287-8C798A9693DA}" type="presOf" srcId="{6C161781-8CA5-4878-B370-C90DC6846284}" destId="{A2F80BE0-5518-47F8-868A-EC2B4EC48B15}" srcOrd="0" destOrd="0" presId="urn:microsoft.com/office/officeart/2005/8/layout/vList2"/>
    <dgm:cxn modelId="{8B75531A-6BD4-42BA-8A53-E07CA40570A5}" srcId="{319681B2-7988-443B-AFF5-9E953CA1DDC0}" destId="{6C161781-8CA5-4878-B370-C90DC6846284}" srcOrd="0" destOrd="0" parTransId="{F32C7C23-64CE-4EAE-B83D-8BBED91CF509}" sibTransId="{D8EDAE75-E348-4632-AA86-DA103BE9BB3A}"/>
    <dgm:cxn modelId="{D95F4C21-3AA5-44EC-86F5-D18B5B5097F9}" type="presParOf" srcId="{1A4C944B-2762-4DFF-84F1-3A9AFDD2520F}" destId="{A2F80BE0-5518-47F8-868A-EC2B4EC48B15}" srcOrd="0" destOrd="0" presId="urn:microsoft.com/office/officeart/2005/8/layout/vList2"/>
    <dgm:cxn modelId="{2E02AC72-4DFA-4255-BCD9-12A18428AE4F}" type="presParOf" srcId="{1A4C944B-2762-4DFF-84F1-3A9AFDD2520F}" destId="{C33A2AE7-8767-4AC3-A43D-E619E35EF9A0}" srcOrd="1" destOrd="0" presId="urn:microsoft.com/office/officeart/2005/8/layout/vList2"/>
    <dgm:cxn modelId="{5048338E-326C-4F01-8D66-E1D516DDB73E}" type="presParOf" srcId="{1A4C944B-2762-4DFF-84F1-3A9AFDD2520F}" destId="{BCDAADC6-4C09-4177-906F-4EB8FBCA7B41}" srcOrd="2" destOrd="0" presId="urn:microsoft.com/office/officeart/2005/8/layout/vList2"/>
    <dgm:cxn modelId="{383CCD6D-B312-4908-A74F-00BD148D81E1}" type="presParOf" srcId="{1A4C944B-2762-4DFF-84F1-3A9AFDD2520F}" destId="{F81F2DD2-DED0-43E7-8C3A-85C867FE371A}" srcOrd="3" destOrd="0" presId="urn:microsoft.com/office/officeart/2005/8/layout/vList2"/>
    <dgm:cxn modelId="{717098FA-0D23-4FF6-B879-B717C2D17A12}" type="presParOf" srcId="{1A4C944B-2762-4DFF-84F1-3A9AFDD2520F}" destId="{F0BF1A03-6A47-4970-A709-DFE08A6B8613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3DE888-3FCB-4E4D-A2EC-413896D5219A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6E06F5-E3D1-4CC8-817E-A3F206F5B6AA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- Очищено </a:t>
          </a:r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6,7 км 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прибрежной полосы рек </a:t>
          </a:r>
          <a:r>
            <a:rPr lang="ru-RU" sz="16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Конда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и Колосья (приняло участие </a:t>
          </a:r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757 человек)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>
            <a:lnSpc>
              <a:spcPct val="90000"/>
            </a:lnSpc>
          </a:pP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Ликвидировано </a:t>
          </a:r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 мест 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несанкционированного размещения отходов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общей площадью -  3,451 га.</a:t>
          </a:r>
        </a:p>
        <a:p>
          <a:pPr>
            <a:lnSpc>
              <a:spcPct val="90000"/>
            </a:lnSpc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Доля населения, вовлеченного в эколого-просветительские и природоохранные мероприятия, от общей численности населения города Урай</a:t>
          </a:r>
          <a:r>
            <a:rPr lang="ru-RU" sz="1600" i="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57,4 % (исполнение 111,5%).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B261EF4-7E89-4700-B9E8-4B84C7A29F0E}" type="parTrans" cxnId="{B72D89D2-733D-496C-9A4E-0D6B71412F9E}">
      <dgm:prSet/>
      <dgm:spPr/>
      <dgm:t>
        <a:bodyPr/>
        <a:lstStyle/>
        <a:p>
          <a:endParaRPr lang="ru-RU"/>
        </a:p>
      </dgm:t>
    </dgm:pt>
    <dgm:pt modelId="{ECFC6E2F-5636-47EE-8CB1-9B3899C51A3C}" type="sibTrans" cxnId="{B72D89D2-733D-496C-9A4E-0D6B71412F9E}">
      <dgm:prSet/>
      <dgm:spPr/>
      <dgm:t>
        <a:bodyPr/>
        <a:lstStyle/>
        <a:p>
          <a:endParaRPr lang="ru-RU"/>
        </a:p>
      </dgm:t>
    </dgm:pt>
    <dgm:pt modelId="{D470C12B-B6B5-4709-BD45-FB7D38C922DD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Высажено 1711 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саженцев на набережной реки </a:t>
          </a:r>
          <a:r>
            <a:rPr lang="ru-RU" sz="16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Конда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имени А.И.Петрова в рамках Международной экологической акции «Сад Памяти» (674 участника).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F260E3FB-7C9F-4BE4-9F36-974B58D4A501}" type="parTrans" cxnId="{796651CC-6E4A-40F3-8509-0D3BB677E3A7}">
      <dgm:prSet/>
      <dgm:spPr/>
      <dgm:t>
        <a:bodyPr/>
        <a:lstStyle/>
        <a:p>
          <a:endParaRPr lang="ru-RU"/>
        </a:p>
      </dgm:t>
    </dgm:pt>
    <dgm:pt modelId="{875FD8DF-9800-4899-B0C5-DDBA25722D79}" type="sibTrans" cxnId="{796651CC-6E4A-40F3-8509-0D3BB677E3A7}">
      <dgm:prSet/>
      <dgm:spPr/>
      <dgm:t>
        <a:bodyPr/>
        <a:lstStyle/>
        <a:p>
          <a:endParaRPr lang="ru-RU"/>
        </a:p>
      </dgm:t>
    </dgm:pt>
    <dgm:pt modelId="{2A2FA46E-444D-4771-84C7-9C83004E1CF7}">
      <dgm:prSet phldrT="[Текст]" custT="1"/>
      <dgm:spPr/>
      <dgm:t>
        <a:bodyPr/>
        <a:lstStyle/>
        <a:p>
          <a:pPr>
            <a:lnSpc>
              <a:spcPct val="90000"/>
            </a:lnSpc>
          </a:pP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730DC7-B1BD-4C26-99FB-7DC4CD83FB42}" type="parTrans" cxnId="{1FCCE40C-32D5-4D3B-936A-F44FAA63C524}">
      <dgm:prSet/>
      <dgm:spPr/>
      <dgm:t>
        <a:bodyPr/>
        <a:lstStyle/>
        <a:p>
          <a:endParaRPr lang="ru-RU"/>
        </a:p>
      </dgm:t>
    </dgm:pt>
    <dgm:pt modelId="{30B958CE-D610-4187-8FEF-219243310F40}" type="sibTrans" cxnId="{1FCCE40C-32D5-4D3B-936A-F44FAA63C524}">
      <dgm:prSet/>
      <dgm:spPr/>
      <dgm:t>
        <a:bodyPr/>
        <a:lstStyle/>
        <a:p>
          <a:endParaRPr lang="ru-RU"/>
        </a:p>
      </dgm:t>
    </dgm:pt>
    <dgm:pt modelId="{260686B8-6C98-465C-8E2E-9484D3C6913E}" type="pres">
      <dgm:prSet presAssocID="{DD3DE888-3FCB-4E4D-A2EC-413896D5219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2AE7CA-2D78-41D8-959E-9F630E45F608}" type="pres">
      <dgm:prSet presAssocID="{B56E06F5-E3D1-4CC8-817E-A3F206F5B6AA}" presName="comp" presStyleCnt="0"/>
      <dgm:spPr/>
      <dgm:t>
        <a:bodyPr/>
        <a:lstStyle/>
        <a:p>
          <a:endParaRPr lang="ru-RU"/>
        </a:p>
      </dgm:t>
    </dgm:pt>
    <dgm:pt modelId="{624F07D8-15FE-4E9B-BD05-5C831E5EA5C9}" type="pres">
      <dgm:prSet presAssocID="{B56E06F5-E3D1-4CC8-817E-A3F206F5B6AA}" presName="box" presStyleLbl="node1" presStyleIdx="0" presStyleCnt="2" custScaleY="74851"/>
      <dgm:spPr/>
      <dgm:t>
        <a:bodyPr/>
        <a:lstStyle/>
        <a:p>
          <a:endParaRPr lang="ru-RU"/>
        </a:p>
      </dgm:t>
    </dgm:pt>
    <dgm:pt modelId="{2B437F37-A5BD-4B7C-8F87-940FC874A226}" type="pres">
      <dgm:prSet presAssocID="{B56E06F5-E3D1-4CC8-817E-A3F206F5B6AA}" presName="img" presStyleLbl="fgImgPlace1" presStyleIdx="0" presStyleCnt="2" custScaleX="98887" custScaleY="68544" custLinFactNeighborX="-3124" custLinFactNeighborY="99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63CEBBE-E9CE-4FA4-9D18-E98B1ACC5B98}" type="pres">
      <dgm:prSet presAssocID="{B56E06F5-E3D1-4CC8-817E-A3F206F5B6A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996AD-07B4-4214-85F1-74F367A4DC21}" type="pres">
      <dgm:prSet presAssocID="{ECFC6E2F-5636-47EE-8CB1-9B3899C51A3C}" presName="spacer" presStyleCnt="0"/>
      <dgm:spPr/>
      <dgm:t>
        <a:bodyPr/>
        <a:lstStyle/>
        <a:p>
          <a:endParaRPr lang="ru-RU"/>
        </a:p>
      </dgm:t>
    </dgm:pt>
    <dgm:pt modelId="{4EF9A383-24FC-4020-A9F0-A8C686189F6D}" type="pres">
      <dgm:prSet presAssocID="{D470C12B-B6B5-4709-BD45-FB7D38C922DD}" presName="comp" presStyleCnt="0"/>
      <dgm:spPr/>
      <dgm:t>
        <a:bodyPr/>
        <a:lstStyle/>
        <a:p>
          <a:endParaRPr lang="ru-RU"/>
        </a:p>
      </dgm:t>
    </dgm:pt>
    <dgm:pt modelId="{22DA69E2-66EF-4867-95BD-168F2DD16409}" type="pres">
      <dgm:prSet presAssocID="{D470C12B-B6B5-4709-BD45-FB7D38C922DD}" presName="box" presStyleLbl="node1" presStyleIdx="1" presStyleCnt="2" custScaleY="51207" custLinFactNeighborX="2077" custLinFactNeighborY="-4878"/>
      <dgm:spPr/>
      <dgm:t>
        <a:bodyPr/>
        <a:lstStyle/>
        <a:p>
          <a:endParaRPr lang="ru-RU"/>
        </a:p>
      </dgm:t>
    </dgm:pt>
    <dgm:pt modelId="{901A9BFD-B575-4088-A0C2-1617DC0C6582}" type="pres">
      <dgm:prSet presAssocID="{D470C12B-B6B5-4709-BD45-FB7D38C922DD}" presName="img" presStyleLbl="fgImgPlace1" presStyleIdx="1" presStyleCnt="2" custScaleX="99408" custScaleY="51701" custLinFactNeighborX="-2864" custLinFactNeighborY="-721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0B4510-7AC8-48C7-8250-BCC9ABB58E79}" type="pres">
      <dgm:prSet presAssocID="{D470C12B-B6B5-4709-BD45-FB7D38C922DD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2BD0C5-A627-4722-BEAC-B4BC85870461}" type="presOf" srcId="{B56E06F5-E3D1-4CC8-817E-A3F206F5B6AA}" destId="{563CEBBE-E9CE-4FA4-9D18-E98B1ACC5B98}" srcOrd="1" destOrd="0" presId="urn:microsoft.com/office/officeart/2005/8/layout/vList4"/>
    <dgm:cxn modelId="{88A9EE7D-0026-494E-B94D-D9A0E1E82940}" type="presOf" srcId="{B56E06F5-E3D1-4CC8-817E-A3F206F5B6AA}" destId="{624F07D8-15FE-4E9B-BD05-5C831E5EA5C9}" srcOrd="0" destOrd="0" presId="urn:microsoft.com/office/officeart/2005/8/layout/vList4"/>
    <dgm:cxn modelId="{34BBD579-359C-47CD-82EF-670EA87026A1}" type="presOf" srcId="{2A2FA46E-444D-4771-84C7-9C83004E1CF7}" destId="{563CEBBE-E9CE-4FA4-9D18-E98B1ACC5B98}" srcOrd="1" destOrd="1" presId="urn:microsoft.com/office/officeart/2005/8/layout/vList4"/>
    <dgm:cxn modelId="{AB854FD3-00F2-46E8-BD62-BC28E337AF2F}" type="presOf" srcId="{D470C12B-B6B5-4709-BD45-FB7D38C922DD}" destId="{D20B4510-7AC8-48C7-8250-BCC9ABB58E79}" srcOrd="1" destOrd="0" presId="urn:microsoft.com/office/officeart/2005/8/layout/vList4"/>
    <dgm:cxn modelId="{796651CC-6E4A-40F3-8509-0D3BB677E3A7}" srcId="{DD3DE888-3FCB-4E4D-A2EC-413896D5219A}" destId="{D470C12B-B6B5-4709-BD45-FB7D38C922DD}" srcOrd="1" destOrd="0" parTransId="{F260E3FB-7C9F-4BE4-9F36-974B58D4A501}" sibTransId="{875FD8DF-9800-4899-B0C5-DDBA25722D79}"/>
    <dgm:cxn modelId="{B72D89D2-733D-496C-9A4E-0D6B71412F9E}" srcId="{DD3DE888-3FCB-4E4D-A2EC-413896D5219A}" destId="{B56E06F5-E3D1-4CC8-817E-A3F206F5B6AA}" srcOrd="0" destOrd="0" parTransId="{1B261EF4-7E89-4700-B9E8-4B84C7A29F0E}" sibTransId="{ECFC6E2F-5636-47EE-8CB1-9B3899C51A3C}"/>
    <dgm:cxn modelId="{1FCCE40C-32D5-4D3B-936A-F44FAA63C524}" srcId="{B56E06F5-E3D1-4CC8-817E-A3F206F5B6AA}" destId="{2A2FA46E-444D-4771-84C7-9C83004E1CF7}" srcOrd="0" destOrd="0" parTransId="{DC730DC7-B1BD-4C26-99FB-7DC4CD83FB42}" sibTransId="{30B958CE-D610-4187-8FEF-219243310F40}"/>
    <dgm:cxn modelId="{22FB87B3-179C-410A-AF7E-C18D810D0F80}" type="presOf" srcId="{2A2FA46E-444D-4771-84C7-9C83004E1CF7}" destId="{624F07D8-15FE-4E9B-BD05-5C831E5EA5C9}" srcOrd="0" destOrd="1" presId="urn:microsoft.com/office/officeart/2005/8/layout/vList4"/>
    <dgm:cxn modelId="{A4F02202-3976-4BE2-BA29-6AB74418AE36}" type="presOf" srcId="{DD3DE888-3FCB-4E4D-A2EC-413896D5219A}" destId="{260686B8-6C98-465C-8E2E-9484D3C6913E}" srcOrd="0" destOrd="0" presId="urn:microsoft.com/office/officeart/2005/8/layout/vList4"/>
    <dgm:cxn modelId="{E56091C7-EADB-47FD-BD5E-44FB8FCBDD2D}" type="presOf" srcId="{D470C12B-B6B5-4709-BD45-FB7D38C922DD}" destId="{22DA69E2-66EF-4867-95BD-168F2DD16409}" srcOrd="0" destOrd="0" presId="urn:microsoft.com/office/officeart/2005/8/layout/vList4"/>
    <dgm:cxn modelId="{281638CF-AE2D-46DB-829B-BF3394F5E091}" type="presParOf" srcId="{260686B8-6C98-465C-8E2E-9484D3C6913E}" destId="{DA2AE7CA-2D78-41D8-959E-9F630E45F608}" srcOrd="0" destOrd="0" presId="urn:microsoft.com/office/officeart/2005/8/layout/vList4"/>
    <dgm:cxn modelId="{CA0E7E3B-5901-45C7-8469-EAA2CFA6D4B1}" type="presParOf" srcId="{DA2AE7CA-2D78-41D8-959E-9F630E45F608}" destId="{624F07D8-15FE-4E9B-BD05-5C831E5EA5C9}" srcOrd="0" destOrd="0" presId="urn:microsoft.com/office/officeart/2005/8/layout/vList4"/>
    <dgm:cxn modelId="{AF44B0E8-A37E-487E-889D-9DDCFCE9FAB3}" type="presParOf" srcId="{DA2AE7CA-2D78-41D8-959E-9F630E45F608}" destId="{2B437F37-A5BD-4B7C-8F87-940FC874A226}" srcOrd="1" destOrd="0" presId="urn:microsoft.com/office/officeart/2005/8/layout/vList4"/>
    <dgm:cxn modelId="{5B389429-F077-4856-B16E-3D2AB21C1AFE}" type="presParOf" srcId="{DA2AE7CA-2D78-41D8-959E-9F630E45F608}" destId="{563CEBBE-E9CE-4FA4-9D18-E98B1ACC5B98}" srcOrd="2" destOrd="0" presId="urn:microsoft.com/office/officeart/2005/8/layout/vList4"/>
    <dgm:cxn modelId="{DF45624E-97A8-4842-A7B5-2707199165B8}" type="presParOf" srcId="{260686B8-6C98-465C-8E2E-9484D3C6913E}" destId="{0DC996AD-07B4-4214-85F1-74F367A4DC21}" srcOrd="1" destOrd="0" presId="urn:microsoft.com/office/officeart/2005/8/layout/vList4"/>
    <dgm:cxn modelId="{78EABD2C-F3AE-415C-85EC-78C9E991130F}" type="presParOf" srcId="{260686B8-6C98-465C-8E2E-9484D3C6913E}" destId="{4EF9A383-24FC-4020-A9F0-A8C686189F6D}" srcOrd="2" destOrd="0" presId="urn:microsoft.com/office/officeart/2005/8/layout/vList4"/>
    <dgm:cxn modelId="{9554A42D-88AA-47D1-88A7-A2A1C16744C2}" type="presParOf" srcId="{4EF9A383-24FC-4020-A9F0-A8C686189F6D}" destId="{22DA69E2-66EF-4867-95BD-168F2DD16409}" srcOrd="0" destOrd="0" presId="urn:microsoft.com/office/officeart/2005/8/layout/vList4"/>
    <dgm:cxn modelId="{7ACE807D-AF7F-4D5E-A17D-68C882F83843}" type="presParOf" srcId="{4EF9A383-24FC-4020-A9F0-A8C686189F6D}" destId="{901A9BFD-B575-4088-A0C2-1617DC0C6582}" srcOrd="1" destOrd="0" presId="urn:microsoft.com/office/officeart/2005/8/layout/vList4"/>
    <dgm:cxn modelId="{AF0F72CF-0401-4154-84E5-E66FF44BC137}" type="presParOf" srcId="{4EF9A383-24FC-4020-A9F0-A8C686189F6D}" destId="{D20B4510-7AC8-48C7-8250-BCC9ABB58E7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AD409C-671C-4C80-A7F0-C6B91032BC40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16A7F5-F4EB-41D5-94B9-940F5DC14467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Национальный проект «Экология»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7D565E8-DE35-4E98-A50F-F88D5CBEDAAF}" type="parTrans" cxnId="{0D43108D-B41D-4266-A357-A9B803556A45}">
      <dgm:prSet/>
      <dgm:spPr/>
      <dgm:t>
        <a:bodyPr/>
        <a:lstStyle/>
        <a:p>
          <a:endParaRPr lang="ru-RU"/>
        </a:p>
      </dgm:t>
    </dgm:pt>
    <dgm:pt modelId="{F52FA6DF-B988-46ED-92C5-36D735BD976C}" type="sibTrans" cxnId="{0D43108D-B41D-4266-A357-A9B803556A45}">
      <dgm:prSet/>
      <dgm:spPr/>
      <dgm:t>
        <a:bodyPr/>
        <a:lstStyle/>
        <a:p>
          <a:endParaRPr lang="ru-RU"/>
        </a:p>
      </dgm:t>
    </dgm:pt>
    <dgm:pt modelId="{6200A666-6847-49D1-8672-1BF3EC0F8CF7}" type="pres">
      <dgm:prSet presAssocID="{C3AD409C-671C-4C80-A7F0-C6B91032BC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B08839-E5DD-4042-A2C2-63091679C9EC}" type="pres">
      <dgm:prSet presAssocID="{0B16A7F5-F4EB-41D5-94B9-940F5DC14467}" presName="parentText" presStyleLbl="node1" presStyleIdx="0" presStyleCnt="1" custLinFactNeighborX="833" custLinFactNeighborY="-6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B021ED-3A49-4FDD-815B-0D33010EDE6E}" type="presOf" srcId="{0B16A7F5-F4EB-41D5-94B9-940F5DC14467}" destId="{B7B08839-E5DD-4042-A2C2-63091679C9EC}" srcOrd="0" destOrd="0" presId="urn:microsoft.com/office/officeart/2005/8/layout/vList2"/>
    <dgm:cxn modelId="{0D43108D-B41D-4266-A357-A9B803556A45}" srcId="{C3AD409C-671C-4C80-A7F0-C6B91032BC40}" destId="{0B16A7F5-F4EB-41D5-94B9-940F5DC14467}" srcOrd="0" destOrd="0" parTransId="{77D565E8-DE35-4E98-A50F-F88D5CBEDAAF}" sibTransId="{F52FA6DF-B988-46ED-92C5-36D735BD976C}"/>
    <dgm:cxn modelId="{44CFB3B2-4034-4C8E-8183-0CE23FEFCD6A}" type="presOf" srcId="{C3AD409C-671C-4C80-A7F0-C6B91032BC40}" destId="{6200A666-6847-49D1-8672-1BF3EC0F8CF7}" srcOrd="0" destOrd="0" presId="urn:microsoft.com/office/officeart/2005/8/layout/vList2"/>
    <dgm:cxn modelId="{8622AE3D-B856-4CDB-88DF-643A33BFD970}" type="presParOf" srcId="{6200A666-6847-49D1-8672-1BF3EC0F8CF7}" destId="{B7B08839-E5DD-4042-A2C2-63091679C9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19681B2-7988-443B-AFF5-9E953CA1DDC0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17FE93-D500-4358-83E9-8477E6C3B1FE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Заключено Соглашение с ООО «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Урайречфлот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» о предоставлении субсидии на частичное возмещение затрат по транспортному обслуживанию населения при переправлении через грузовую и пассажирскую переправу (за  2022 год предоставлена субсидия в размере 8 000,0 тыс.рублей). 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B942A08-53FC-4807-94B2-47C86A383F71}" type="parTrans" cxnId="{49E42A2A-D7A1-4F46-817D-9249B03D6037}">
      <dgm:prSet/>
      <dgm:spPr/>
      <dgm:t>
        <a:bodyPr/>
        <a:lstStyle/>
        <a:p>
          <a:endParaRPr lang="ru-RU"/>
        </a:p>
      </dgm:t>
    </dgm:pt>
    <dgm:pt modelId="{5E155374-57B4-4135-B23F-4F5A33491099}" type="sibTrans" cxnId="{49E42A2A-D7A1-4F46-817D-9249B03D6037}">
      <dgm:prSet/>
      <dgm:spPr/>
      <dgm:t>
        <a:bodyPr/>
        <a:lstStyle/>
        <a:p>
          <a:endParaRPr lang="ru-RU"/>
        </a:p>
      </dgm:t>
    </dgm:pt>
    <dgm:pt modelId="{334DB623-CF70-476D-9C9C-DFD27A61EF38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 городе  для населения предусмотрено 8 автобусных маршрутов круглогодичного действия. 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Выполнено 34816 рейсов и перевезено 58019 человек.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23AD91B-8C2B-4D16-8CA2-6582034C0756}" type="parTrans" cxnId="{077F3373-DF01-48A3-AC6D-013886466170}">
      <dgm:prSet/>
      <dgm:spPr/>
      <dgm:t>
        <a:bodyPr/>
        <a:lstStyle/>
        <a:p>
          <a:endParaRPr lang="ru-RU"/>
        </a:p>
      </dgm:t>
    </dgm:pt>
    <dgm:pt modelId="{C3FCD12B-58D9-4716-BECC-DA9BB3657B0F}" type="sibTrans" cxnId="{077F3373-DF01-48A3-AC6D-013886466170}">
      <dgm:prSet/>
      <dgm:spPr/>
      <dgm:t>
        <a:bodyPr/>
        <a:lstStyle/>
        <a:p>
          <a:endParaRPr lang="ru-RU"/>
        </a:p>
      </dgm:t>
    </dgm:pt>
    <dgm:pt modelId="{2E92C085-81D6-4C29-AFC3-A11661A7F293}">
      <dgm:prSet custT="1"/>
      <dgm:spPr/>
      <dgm:t>
        <a:bodyPr/>
        <a:lstStyle/>
        <a:p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Протяженность муниципальных автодорог улично-дорожной сети города Урай  с твердым покрытием  увеличена с 62,3 </a:t>
          </a:r>
          <a:r>
            <a:rPr lang="ru-RU" sz="1400" i="0" dirty="0" smtClean="0">
              <a:latin typeface="Times New Roman" pitchFamily="18" charset="0"/>
              <a:cs typeface="Times New Roman" pitchFamily="18" charset="0"/>
            </a:rPr>
            <a:t>до 66,5 км.(отсыпка щебнем </a:t>
          </a:r>
          <a:r>
            <a:rPr lang="ru-RU" sz="1400" i="0" dirty="0" smtClean="0">
              <a:latin typeface="Times New Roman" pitchFamily="18" charset="0"/>
              <a:cs typeface="Times New Roman" pitchFamily="18" charset="0"/>
            </a:rPr>
            <a:t>грунтовых </a:t>
          </a:r>
          <a:r>
            <a:rPr lang="ru-RU" sz="1400" i="0" dirty="0" smtClean="0">
              <a:latin typeface="Times New Roman" pitchFamily="18" charset="0"/>
              <a:cs typeface="Times New Roman" pitchFamily="18" charset="0"/>
            </a:rPr>
            <a:t>дорог).</a:t>
          </a:r>
          <a:endParaRPr lang="ru-RU" sz="1400" i="0" dirty="0">
            <a:latin typeface="Times New Roman" pitchFamily="18" charset="0"/>
            <a:cs typeface="Times New Roman" pitchFamily="18" charset="0"/>
          </a:endParaRPr>
        </a:p>
      </dgm:t>
    </dgm:pt>
    <dgm:pt modelId="{DE22DA91-B6FB-4ED9-B24F-F6C25203A988}" type="parTrans" cxnId="{8F255B04-1DA5-4045-AFE7-F187ED8D6F0A}">
      <dgm:prSet/>
      <dgm:spPr/>
      <dgm:t>
        <a:bodyPr/>
        <a:lstStyle/>
        <a:p>
          <a:endParaRPr lang="ru-RU"/>
        </a:p>
      </dgm:t>
    </dgm:pt>
    <dgm:pt modelId="{18656DD1-6950-489C-8899-D0C195843B46}" type="sibTrans" cxnId="{8F255B04-1DA5-4045-AFE7-F187ED8D6F0A}">
      <dgm:prSet/>
      <dgm:spPr/>
      <dgm:t>
        <a:bodyPr/>
        <a:lstStyle/>
        <a:p>
          <a:endParaRPr lang="ru-RU"/>
        </a:p>
      </dgm:t>
    </dgm:pt>
    <dgm:pt modelId="{BF4786C8-3243-440E-B91B-B77FBA891CE0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Аэропорт города Урай в отчетном периоде обслуживал движение самолетов в направлениях: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«Тюмень – Урай»;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«Ханты-Мансийск – Урай – Екатеринбург – Урай – Ханты-Мансийск».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F46C705-5DF4-46E5-A441-9DA960C8C8F7}" type="parTrans" cxnId="{81BE0E69-5F36-4D34-870E-C67201DF71A6}">
      <dgm:prSet/>
      <dgm:spPr/>
      <dgm:t>
        <a:bodyPr/>
        <a:lstStyle/>
        <a:p>
          <a:endParaRPr lang="ru-RU"/>
        </a:p>
      </dgm:t>
    </dgm:pt>
    <dgm:pt modelId="{DDB78065-D619-46AD-A21E-A5DAAB20FE9E}" type="sibTrans" cxnId="{81BE0E69-5F36-4D34-870E-C67201DF71A6}">
      <dgm:prSet/>
      <dgm:spPr/>
      <dgm:t>
        <a:bodyPr/>
        <a:lstStyle/>
        <a:p>
          <a:endParaRPr lang="ru-RU"/>
        </a:p>
      </dgm:t>
    </dgm:pt>
    <dgm:pt modelId="{63E5AFD1-FEDD-4C99-BD9B-0147AB009B6E}" type="pres">
      <dgm:prSet presAssocID="{319681B2-7988-443B-AFF5-9E953CA1DD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F64B27-8A5C-42C7-AC4D-7F96B37CC6A7}" type="pres">
      <dgm:prSet presAssocID="{2E92C085-81D6-4C29-AFC3-A11661A7F29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820DF-EF21-4156-813F-597BE39084E0}" type="pres">
      <dgm:prSet presAssocID="{18656DD1-6950-489C-8899-D0C195843B46}" presName="spacer" presStyleCnt="0"/>
      <dgm:spPr/>
    </dgm:pt>
    <dgm:pt modelId="{3C171A92-FA30-4218-A50B-6EAB9F9FD76E}" type="pres">
      <dgm:prSet presAssocID="{334DB623-CF70-476D-9C9C-DFD27A61EF3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B101B-0C82-43B9-947F-BFC1221C3641}" type="pres">
      <dgm:prSet presAssocID="{C3FCD12B-58D9-4716-BECC-DA9BB3657B0F}" presName="spacer" presStyleCnt="0"/>
      <dgm:spPr/>
    </dgm:pt>
    <dgm:pt modelId="{3830187A-7F99-4E20-A2F8-5BD0527ECBCB}" type="pres">
      <dgm:prSet presAssocID="{B017FE93-D500-4358-83E9-8477E6C3B1F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FC88A-E4E5-478A-8B86-F52F1624266C}" type="pres">
      <dgm:prSet presAssocID="{5E155374-57B4-4135-B23F-4F5A33491099}" presName="spacer" presStyleCnt="0"/>
      <dgm:spPr/>
    </dgm:pt>
    <dgm:pt modelId="{F4A0D587-54EF-4F1E-82D5-0D5736867E77}" type="pres">
      <dgm:prSet presAssocID="{BF4786C8-3243-440E-B91B-B77FBA891CE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BE0E69-5F36-4D34-870E-C67201DF71A6}" srcId="{319681B2-7988-443B-AFF5-9E953CA1DDC0}" destId="{BF4786C8-3243-440E-B91B-B77FBA891CE0}" srcOrd="3" destOrd="0" parTransId="{2F46C705-5DF4-46E5-A441-9DA960C8C8F7}" sibTransId="{DDB78065-D619-46AD-A21E-A5DAAB20FE9E}"/>
    <dgm:cxn modelId="{181B353A-11F1-4FB7-A220-6F086B9F7E97}" type="presOf" srcId="{B017FE93-D500-4358-83E9-8477E6C3B1FE}" destId="{3830187A-7F99-4E20-A2F8-5BD0527ECBCB}" srcOrd="0" destOrd="0" presId="urn:microsoft.com/office/officeart/2005/8/layout/vList2"/>
    <dgm:cxn modelId="{A7D90217-75BA-47C4-850F-CA7BAD7EF5FE}" type="presOf" srcId="{319681B2-7988-443B-AFF5-9E953CA1DDC0}" destId="{63E5AFD1-FEDD-4C99-BD9B-0147AB009B6E}" srcOrd="0" destOrd="0" presId="urn:microsoft.com/office/officeart/2005/8/layout/vList2"/>
    <dgm:cxn modelId="{49E42A2A-D7A1-4F46-817D-9249B03D6037}" srcId="{319681B2-7988-443B-AFF5-9E953CA1DDC0}" destId="{B017FE93-D500-4358-83E9-8477E6C3B1FE}" srcOrd="2" destOrd="0" parTransId="{5B942A08-53FC-4807-94B2-47C86A383F71}" sibTransId="{5E155374-57B4-4135-B23F-4F5A33491099}"/>
    <dgm:cxn modelId="{8F255B04-1DA5-4045-AFE7-F187ED8D6F0A}" srcId="{319681B2-7988-443B-AFF5-9E953CA1DDC0}" destId="{2E92C085-81D6-4C29-AFC3-A11661A7F293}" srcOrd="0" destOrd="0" parTransId="{DE22DA91-B6FB-4ED9-B24F-F6C25203A988}" sibTransId="{18656DD1-6950-489C-8899-D0C195843B46}"/>
    <dgm:cxn modelId="{ABBDDD2D-4910-473A-A049-6D0B407D1F2C}" type="presOf" srcId="{BF4786C8-3243-440E-B91B-B77FBA891CE0}" destId="{F4A0D587-54EF-4F1E-82D5-0D5736867E77}" srcOrd="0" destOrd="0" presId="urn:microsoft.com/office/officeart/2005/8/layout/vList2"/>
    <dgm:cxn modelId="{5F1DEF0B-422F-4673-BD6F-8CA4EE731EDD}" type="presOf" srcId="{2E92C085-81D6-4C29-AFC3-A11661A7F293}" destId="{51F64B27-8A5C-42C7-AC4D-7F96B37CC6A7}" srcOrd="0" destOrd="0" presId="urn:microsoft.com/office/officeart/2005/8/layout/vList2"/>
    <dgm:cxn modelId="{077F3373-DF01-48A3-AC6D-013886466170}" srcId="{319681B2-7988-443B-AFF5-9E953CA1DDC0}" destId="{334DB623-CF70-476D-9C9C-DFD27A61EF38}" srcOrd="1" destOrd="0" parTransId="{A23AD91B-8C2B-4D16-8CA2-6582034C0756}" sibTransId="{C3FCD12B-58D9-4716-BECC-DA9BB3657B0F}"/>
    <dgm:cxn modelId="{9F03587A-65F6-4061-9B03-77EFE6F27C2C}" type="presOf" srcId="{334DB623-CF70-476D-9C9C-DFD27A61EF38}" destId="{3C171A92-FA30-4218-A50B-6EAB9F9FD76E}" srcOrd="0" destOrd="0" presId="urn:microsoft.com/office/officeart/2005/8/layout/vList2"/>
    <dgm:cxn modelId="{AB5FE3F5-D1A5-4A4A-A439-14438A19A027}" type="presParOf" srcId="{63E5AFD1-FEDD-4C99-BD9B-0147AB009B6E}" destId="{51F64B27-8A5C-42C7-AC4D-7F96B37CC6A7}" srcOrd="0" destOrd="0" presId="urn:microsoft.com/office/officeart/2005/8/layout/vList2"/>
    <dgm:cxn modelId="{07D03D58-65BD-4C60-B972-37CC37CAC1D8}" type="presParOf" srcId="{63E5AFD1-FEDD-4C99-BD9B-0147AB009B6E}" destId="{DC8820DF-EF21-4156-813F-597BE39084E0}" srcOrd="1" destOrd="0" presId="urn:microsoft.com/office/officeart/2005/8/layout/vList2"/>
    <dgm:cxn modelId="{83448959-5E4C-4194-A8E7-FFB36C58FA22}" type="presParOf" srcId="{63E5AFD1-FEDD-4C99-BD9B-0147AB009B6E}" destId="{3C171A92-FA30-4218-A50B-6EAB9F9FD76E}" srcOrd="2" destOrd="0" presId="urn:microsoft.com/office/officeart/2005/8/layout/vList2"/>
    <dgm:cxn modelId="{5A43C6C7-720C-4909-99D0-79FCF076D5FC}" type="presParOf" srcId="{63E5AFD1-FEDD-4C99-BD9B-0147AB009B6E}" destId="{48BB101B-0C82-43B9-947F-BFC1221C3641}" srcOrd="3" destOrd="0" presId="urn:microsoft.com/office/officeart/2005/8/layout/vList2"/>
    <dgm:cxn modelId="{F714B921-E542-47FE-8E5D-CE234F532462}" type="presParOf" srcId="{63E5AFD1-FEDD-4C99-BD9B-0147AB009B6E}" destId="{3830187A-7F99-4E20-A2F8-5BD0527ECBCB}" srcOrd="4" destOrd="0" presId="urn:microsoft.com/office/officeart/2005/8/layout/vList2"/>
    <dgm:cxn modelId="{8BD6BEDB-1A78-450E-B3C3-B68FFE091D6D}" type="presParOf" srcId="{63E5AFD1-FEDD-4C99-BD9B-0147AB009B6E}" destId="{FFAFC88A-E4E5-478A-8B86-F52F1624266C}" srcOrd="5" destOrd="0" presId="urn:microsoft.com/office/officeart/2005/8/layout/vList2"/>
    <dgm:cxn modelId="{133997BF-2499-4683-8928-6D793465F75B}" type="presParOf" srcId="{63E5AFD1-FEDD-4C99-BD9B-0147AB009B6E}" destId="{F4A0D587-54EF-4F1E-82D5-0D5736867E77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D2D400-0472-4C41-8AA2-421C62BAF00C}">
      <dsp:nvSpPr>
        <dsp:cNvPr id="0" name=""/>
        <dsp:cNvSpPr/>
      </dsp:nvSpPr>
      <dsp:spPr>
        <a:xfrm>
          <a:off x="0" y="3469070"/>
          <a:ext cx="8280919" cy="11386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30 укрупненных мероприятий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469070"/>
        <a:ext cx="8280919" cy="614858"/>
      </dsp:txXfrm>
    </dsp:sp>
    <dsp:sp modelId="{A2394B1A-5238-4DA6-8368-9D6F9D2A6AE6}">
      <dsp:nvSpPr>
        <dsp:cNvPr id="0" name=""/>
        <dsp:cNvSpPr/>
      </dsp:nvSpPr>
      <dsp:spPr>
        <a:xfrm>
          <a:off x="0" y="4061156"/>
          <a:ext cx="4140459" cy="5237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18 показателей результативности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061156"/>
        <a:ext cx="4140459" cy="523768"/>
      </dsp:txXfrm>
    </dsp:sp>
    <dsp:sp modelId="{563C1727-53B6-43BB-B85B-A6C4FAC59DF4}">
      <dsp:nvSpPr>
        <dsp:cNvPr id="0" name=""/>
        <dsp:cNvSpPr/>
      </dsp:nvSpPr>
      <dsp:spPr>
        <a:xfrm>
          <a:off x="4140459" y="4061156"/>
          <a:ext cx="4140459" cy="5237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25 показателей результативности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40459" y="4061156"/>
        <a:ext cx="4140459" cy="523768"/>
      </dsp:txXfrm>
    </dsp:sp>
    <dsp:sp modelId="{7A8EB2E7-74B8-45D3-ACD0-AA527ED7F9B7}">
      <dsp:nvSpPr>
        <dsp:cNvPr id="0" name=""/>
        <dsp:cNvSpPr/>
      </dsp:nvSpPr>
      <dsp:spPr>
        <a:xfrm rot="10800000">
          <a:off x="0" y="1755624"/>
          <a:ext cx="8280919" cy="175120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17 целей</a:t>
          </a:r>
        </a:p>
      </dsp:txBody>
      <dsp:txXfrm>
        <a:off x="0" y="1755624"/>
        <a:ext cx="8280919" cy="614673"/>
      </dsp:txXfrm>
    </dsp:sp>
    <dsp:sp modelId="{F9010272-BB18-42C3-81C6-CF2758763A04}">
      <dsp:nvSpPr>
        <dsp:cNvPr id="0" name=""/>
        <dsp:cNvSpPr/>
      </dsp:nvSpPr>
      <dsp:spPr>
        <a:xfrm>
          <a:off x="0" y="2340830"/>
          <a:ext cx="4140459" cy="5236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15 задач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340830"/>
        <a:ext cx="4140459" cy="523611"/>
      </dsp:txXfrm>
    </dsp:sp>
    <dsp:sp modelId="{7DCC6E7B-0228-445F-BB91-FCA676CB6D8F}">
      <dsp:nvSpPr>
        <dsp:cNvPr id="0" name=""/>
        <dsp:cNvSpPr/>
      </dsp:nvSpPr>
      <dsp:spPr>
        <a:xfrm>
          <a:off x="4140459" y="2349616"/>
          <a:ext cx="4140459" cy="5236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17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задач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40459" y="2349616"/>
        <a:ext cx="4140459" cy="523611"/>
      </dsp:txXfrm>
    </dsp:sp>
    <dsp:sp modelId="{9D0E1AD7-7A43-41BA-8E80-EE92C5AE7DE8}">
      <dsp:nvSpPr>
        <dsp:cNvPr id="0" name=""/>
        <dsp:cNvSpPr/>
      </dsp:nvSpPr>
      <dsp:spPr>
        <a:xfrm rot="10800000">
          <a:off x="0" y="814"/>
          <a:ext cx="8280919" cy="175120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2 основных целевых блока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814"/>
        <a:ext cx="8280919" cy="614673"/>
      </dsp:txXfrm>
    </dsp:sp>
    <dsp:sp modelId="{D8E4B994-0E99-422C-8D8B-DA56DF496BB8}">
      <dsp:nvSpPr>
        <dsp:cNvPr id="0" name=""/>
        <dsp:cNvSpPr/>
      </dsp:nvSpPr>
      <dsp:spPr>
        <a:xfrm>
          <a:off x="0" y="592554"/>
          <a:ext cx="4140459" cy="5694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Целевой блок 1 «Диверсификация экономики, инвестиционное развитие»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92554"/>
        <a:ext cx="4140459" cy="569479"/>
      </dsp:txXfrm>
    </dsp:sp>
    <dsp:sp modelId="{4FB1A7E9-1F6C-4F94-B015-BD3EF357D2AE}">
      <dsp:nvSpPr>
        <dsp:cNvPr id="0" name=""/>
        <dsp:cNvSpPr/>
      </dsp:nvSpPr>
      <dsp:spPr>
        <a:xfrm>
          <a:off x="4140459" y="592554"/>
          <a:ext cx="4140459" cy="5694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Целевой блок 2 «Повышение качества жизни населения, инновационное развитие  социальной сферы»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40459" y="592554"/>
        <a:ext cx="4140459" cy="56947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8E2D7F-C342-4E80-AB14-CDBFEBB9C943}">
      <dsp:nvSpPr>
        <dsp:cNvPr id="0" name=""/>
        <dsp:cNvSpPr/>
      </dsp:nvSpPr>
      <dsp:spPr>
        <a:xfrm>
          <a:off x="0" y="0"/>
          <a:ext cx="3607755" cy="1108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Выполнены мероприятия 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3607755" cy="1108719"/>
      </dsp:txXfrm>
    </dsp:sp>
    <dsp:sp modelId="{3F1FE404-8D0E-4BC9-97CA-F4159DC653D0}">
      <dsp:nvSpPr>
        <dsp:cNvPr id="0" name=""/>
        <dsp:cNvSpPr/>
      </dsp:nvSpPr>
      <dsp:spPr>
        <a:xfrm>
          <a:off x="3941714" y="140717"/>
          <a:ext cx="707993" cy="8272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>
            <a:latin typeface="Times New Roman" pitchFamily="18" charset="0"/>
            <a:cs typeface="Times New Roman" pitchFamily="18" charset="0"/>
          </a:endParaRPr>
        </a:p>
      </dsp:txBody>
      <dsp:txXfrm>
        <a:off x="3941714" y="140717"/>
        <a:ext cx="707993" cy="827283"/>
      </dsp:txXfrm>
    </dsp:sp>
    <dsp:sp modelId="{D9D89B72-0175-4E8B-BE6F-E87EAEB53432}">
      <dsp:nvSpPr>
        <dsp:cNvPr id="0" name=""/>
        <dsp:cNvSpPr/>
      </dsp:nvSpPr>
      <dsp:spPr>
        <a:xfrm>
          <a:off x="4943591" y="0"/>
          <a:ext cx="3335819" cy="1108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10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муниципальных программ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43591" y="0"/>
        <a:ext cx="3335819" cy="110871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1EA83E-B52A-45F6-8E05-35BBB6689F84}">
      <dsp:nvSpPr>
        <dsp:cNvPr id="0" name=""/>
        <dsp:cNvSpPr/>
      </dsp:nvSpPr>
      <dsp:spPr>
        <a:xfrm>
          <a:off x="0" y="0"/>
          <a:ext cx="5112567" cy="651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Национальный проект </a:t>
          </a:r>
          <a:endParaRPr lang="en-US" sz="1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«Жильё и городская среда»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5112567" cy="651982"/>
      </dsp:txXfrm>
    </dsp:sp>
    <dsp:sp modelId="{20C6ABF6-376F-44F8-9516-86319321DC70}">
      <dsp:nvSpPr>
        <dsp:cNvPr id="0" name=""/>
        <dsp:cNvSpPr/>
      </dsp:nvSpPr>
      <dsp:spPr>
        <a:xfrm>
          <a:off x="72010" y="1553710"/>
          <a:ext cx="4968546" cy="2697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- Завершено расселение 17 многоквартирных жилых домов общей площадью 8,6 тыс.кв.м.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- Снесено 18 многоквартирных домов  (8,8 тыс.кв.м)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- Введено 20 100,49 кв.м. жилых помещений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- Жилищные условия улучшили 204 семьи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- Доля населения, получившего жилые помещения и улучшившего жилищные условия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– 49,2%</a:t>
          </a:r>
        </a:p>
      </dsp:txBody>
      <dsp:txXfrm>
        <a:off x="72010" y="1553710"/>
        <a:ext cx="4968546" cy="2697434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9BA4C9-3AB5-4105-BEE6-4728FD686906}">
      <dsp:nvSpPr>
        <dsp:cNvPr id="0" name=""/>
        <dsp:cNvSpPr/>
      </dsp:nvSpPr>
      <dsp:spPr>
        <a:xfrm>
          <a:off x="0" y="0"/>
          <a:ext cx="8496944" cy="4608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Times New Roman" pitchFamily="18" charset="0"/>
              <a:cs typeface="Times New Roman" pitchFamily="18" charset="0"/>
            </a:rPr>
            <a:t>По территории – победителю рейтингового голосования «Рекреационная </a:t>
          </a:r>
          <a:r>
            <a:rPr lang="ru-RU" sz="1800" b="1" kern="1200" dirty="0">
              <a:effectLst/>
              <a:latin typeface="Times New Roman" pitchFamily="18" charset="0"/>
              <a:cs typeface="Times New Roman" pitchFamily="18" charset="0"/>
            </a:rPr>
            <a:t>зона в районе ДС </a:t>
          </a:r>
          <a:r>
            <a:rPr lang="ru-RU" sz="1800" b="1" kern="1200" dirty="0" smtClean="0">
              <a:effectLst/>
              <a:latin typeface="Times New Roman" pitchFamily="18" charset="0"/>
              <a:cs typeface="Times New Roman" pitchFamily="18" charset="0"/>
            </a:rPr>
            <a:t>«Звезды </a:t>
          </a:r>
          <a:r>
            <a:rPr lang="ru-RU" sz="1800" b="1" kern="1200" dirty="0" err="1" smtClean="0">
              <a:effectLst/>
              <a:latin typeface="Times New Roman" pitchFamily="18" charset="0"/>
              <a:cs typeface="Times New Roman" pitchFamily="18" charset="0"/>
            </a:rPr>
            <a:t>Югры</a:t>
          </a:r>
          <a:r>
            <a:rPr lang="ru-RU" sz="1800" b="1" kern="1200" dirty="0" smtClean="0">
              <a:effectLst/>
              <a:latin typeface="Times New Roman" pitchFamily="18" charset="0"/>
              <a:cs typeface="Times New Roman" pitchFamily="18" charset="0"/>
            </a:rPr>
            <a:t>»  выполнены работы: </a:t>
          </a:r>
        </a:p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Times New Roman" pitchFamily="18" charset="0"/>
              <a:cs typeface="Times New Roman" pitchFamily="18" charset="0"/>
            </a:rPr>
            <a:t>- устройство тротуара - 3,740 кв.м.</a:t>
          </a:r>
        </a:p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Times New Roman" pitchFamily="18" charset="0"/>
              <a:cs typeface="Times New Roman" pitchFamily="18" charset="0"/>
            </a:rPr>
            <a:t>- устройство освещения - 30 опор</a:t>
          </a:r>
        </a:p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Times New Roman" pitchFamily="18" charset="0"/>
              <a:cs typeface="Times New Roman" pitchFamily="18" charset="0"/>
            </a:rPr>
            <a:t>- устройство  системы видеонаблюдения - 20 видеокамер</a:t>
          </a:r>
        </a:p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Times New Roman" pitchFamily="18" charset="0"/>
              <a:cs typeface="Times New Roman" pitchFamily="18" charset="0"/>
            </a:rPr>
            <a:t>- озеленение - 3406 кв.м. </a:t>
          </a:r>
        </a:p>
      </dsp:txBody>
      <dsp:txXfrm>
        <a:off x="2160240" y="0"/>
        <a:ext cx="6336704" cy="4608512"/>
      </dsp:txXfrm>
    </dsp:sp>
    <dsp:sp modelId="{9C00477C-1770-47E7-A479-32656E8F1C14}">
      <dsp:nvSpPr>
        <dsp:cNvPr id="0" name=""/>
        <dsp:cNvSpPr/>
      </dsp:nvSpPr>
      <dsp:spPr>
        <a:xfrm>
          <a:off x="216020" y="1440160"/>
          <a:ext cx="1901004" cy="17281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D24D08-7127-4293-8A07-6FAC75C7570B}">
      <dsp:nvSpPr>
        <dsp:cNvPr id="0" name=""/>
        <dsp:cNvSpPr/>
      </dsp:nvSpPr>
      <dsp:spPr>
        <a:xfrm>
          <a:off x="0" y="0"/>
          <a:ext cx="8496944" cy="1485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itchFamily="18" charset="0"/>
              <a:cs typeface="Times New Roman" pitchFamily="18" charset="0"/>
            </a:rPr>
            <a:t>Федеральный проект «Успех каждого ребенка»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Организовано участие во Всероссийских открытых уроках портала «ПроеКТОриЯ»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Реализуются дополнительные общеразвивающие образовательные программы в рамках мобильного технопарка «Кванториум»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47905" y="0"/>
        <a:ext cx="6649038" cy="1485165"/>
      </dsp:txXfrm>
    </dsp:sp>
    <dsp:sp modelId="{FD20D043-DF1F-4A04-80E7-664613225789}">
      <dsp:nvSpPr>
        <dsp:cNvPr id="0" name=""/>
        <dsp:cNvSpPr/>
      </dsp:nvSpPr>
      <dsp:spPr>
        <a:xfrm>
          <a:off x="196218" y="189019"/>
          <a:ext cx="1603985" cy="11071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4C1578-E392-4749-BA1E-A83B5102025C}">
      <dsp:nvSpPr>
        <dsp:cNvPr id="0" name=""/>
        <dsp:cNvSpPr/>
      </dsp:nvSpPr>
      <dsp:spPr>
        <a:xfrm>
          <a:off x="0" y="1633681"/>
          <a:ext cx="8496944" cy="1485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Федеральный проект «Современная школа»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На базе МБОУ </a:t>
          </a: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СОШ №</a:t>
          </a: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12 работает центр «Точка роста» (подготовка детей по цифровому, естественно-научному, техническому и гуманитарному профилям).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47905" y="1633681"/>
        <a:ext cx="6649038" cy="1485165"/>
      </dsp:txXfrm>
    </dsp:sp>
    <dsp:sp modelId="{69BF3017-D8C7-4056-9B03-337A7AF1127A}">
      <dsp:nvSpPr>
        <dsp:cNvPr id="0" name=""/>
        <dsp:cNvSpPr/>
      </dsp:nvSpPr>
      <dsp:spPr>
        <a:xfrm>
          <a:off x="196218" y="1872210"/>
          <a:ext cx="1603985" cy="1008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CBE1F8-A8CF-4904-87CF-5A6453717409}">
      <dsp:nvSpPr>
        <dsp:cNvPr id="0" name=""/>
        <dsp:cNvSpPr/>
      </dsp:nvSpPr>
      <dsp:spPr>
        <a:xfrm>
          <a:off x="0" y="3267363"/>
          <a:ext cx="8496944" cy="1485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Федеральный проект «Социальная активность»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Работает Муниципальный ресурсный Центр развития и поддержки добровольчества (волонтёрства) города Урай «Доброволец Урая»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Создан современный сайт, работает единая информационная площадка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47905" y="3267363"/>
        <a:ext cx="6649038" cy="1485165"/>
      </dsp:txXfrm>
    </dsp:sp>
    <dsp:sp modelId="{E37C41FE-CD0E-4514-BD1E-4080BB3A5750}">
      <dsp:nvSpPr>
        <dsp:cNvPr id="0" name=""/>
        <dsp:cNvSpPr/>
      </dsp:nvSpPr>
      <dsp:spPr>
        <a:xfrm>
          <a:off x="196218" y="3483389"/>
          <a:ext cx="1603985" cy="10531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A08250-54F8-4504-B3AA-497F7EE925EB}">
      <dsp:nvSpPr>
        <dsp:cNvPr id="0" name=""/>
        <dsp:cNvSpPr/>
      </dsp:nvSpPr>
      <dsp:spPr>
        <a:xfrm>
          <a:off x="0" y="0"/>
          <a:ext cx="8352928" cy="1748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  Доступность дошкольного образования для детей в возрасте от 1,5 до 3-х лет -  100%. </a:t>
          </a:r>
        </a:p>
        <a:p>
          <a:pPr lvl="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  Открыты группы для детей от 1 до 3 </a:t>
          </a: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лет (481 воспитанник).</a:t>
          </a:r>
          <a:endParaRPr kumimoji="0" lang="ru-RU" sz="1600" b="1" i="0" u="none" strike="noStrike" kern="1200" cap="none" normalizeH="0" baseline="0" dirty="0" smtClean="0">
            <a:ln/>
            <a:effectLst/>
            <a:latin typeface="Times New Roman" pitchFamily="18" charset="0"/>
            <a:ea typeface="Times New Roman" pitchFamily="18" charset="0"/>
            <a:cs typeface="Times New Roman" pitchFamily="18" charset="0"/>
          </a:endParaRPr>
        </a:p>
        <a:p>
          <a:pPr lvl="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  Все желающие пойти в детский сад от 1 года до 7 лет обеспечены местами.</a:t>
          </a:r>
        </a:p>
        <a:p>
          <a:pPr lvl="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kumimoji="0" lang="ru-RU" sz="1600" b="1" i="0" u="none" strike="noStrike" kern="1200" cap="none" normalizeH="0" baseline="0" dirty="0" smtClean="0">
            <a:ln/>
            <a:effectLst/>
            <a:latin typeface="Times New Roman" pitchFamily="18" charset="0"/>
            <a:ea typeface="Times New Roman" pitchFamily="18" charset="0"/>
            <a:cs typeface="Times New Roman" pitchFamily="18" charset="0"/>
          </a:endParaRPr>
        </a:p>
      </dsp:txBody>
      <dsp:txXfrm>
        <a:off x="1845419" y="0"/>
        <a:ext cx="6507508" cy="1748338"/>
      </dsp:txXfrm>
    </dsp:sp>
    <dsp:sp modelId="{C18519C9-C8AE-40C8-BCDA-5BF2B7BA7DEE}">
      <dsp:nvSpPr>
        <dsp:cNvPr id="0" name=""/>
        <dsp:cNvSpPr/>
      </dsp:nvSpPr>
      <dsp:spPr>
        <a:xfrm>
          <a:off x="174833" y="174833"/>
          <a:ext cx="1670585" cy="13986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822F1E-BEAB-4A75-B99D-62126093158D}">
      <dsp:nvSpPr>
        <dsp:cNvPr id="0" name=""/>
        <dsp:cNvSpPr/>
      </dsp:nvSpPr>
      <dsp:spPr>
        <a:xfrm>
          <a:off x="0" y="1924069"/>
          <a:ext cx="8352928" cy="1748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 Д</a:t>
          </a: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оля обучающихся во вторую смену составляет 25,7% (1378 человек).</a:t>
          </a:r>
        </a:p>
        <a:p>
          <a:pPr lvl="0" algn="l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13 выпускников закончили школу с медалью.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45419" y="1924069"/>
        <a:ext cx="6507508" cy="1748338"/>
      </dsp:txXfrm>
    </dsp:sp>
    <dsp:sp modelId="{3E4B3B49-F866-4920-909B-6403759903DF}">
      <dsp:nvSpPr>
        <dsp:cNvPr id="0" name=""/>
        <dsp:cNvSpPr/>
      </dsp:nvSpPr>
      <dsp:spPr>
        <a:xfrm>
          <a:off x="174833" y="2098006"/>
          <a:ext cx="1670585" cy="13986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6ED000-3AB9-439F-A034-F5417E8FDD19}">
      <dsp:nvSpPr>
        <dsp:cNvPr id="0" name=""/>
        <dsp:cNvSpPr/>
      </dsp:nvSpPr>
      <dsp:spPr>
        <a:xfrm>
          <a:off x="0" y="0"/>
          <a:ext cx="8208911" cy="44644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Федеральный проект «Творческие люди»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13 специалистов МАУ «Культура» и МБУ ДО «Детская школа искусств» п</a:t>
          </a:r>
          <a:r>
            <a:rPr lang="ru-RU" sz="1400" b="1" kern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рошли  повышение квалификации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на  базе Центров непрерывного образования и повышения квалификации творческих и управленческих кадров в сфере культуры.                                                                                   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 Проведено 553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мероприятия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16 537 человек посетили киносеансы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33 594  человека  посетили  парк аттракционов  (из них 4 224 – льготное посещение (многодетные семьи))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62 выставки проведены на базе Музея.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88231" y="0"/>
        <a:ext cx="6120679" cy="4464495"/>
      </dsp:txXfrm>
    </dsp:sp>
    <dsp:sp modelId="{F2B7AA60-44A9-4DF8-9677-16E83B462A46}">
      <dsp:nvSpPr>
        <dsp:cNvPr id="0" name=""/>
        <dsp:cNvSpPr/>
      </dsp:nvSpPr>
      <dsp:spPr>
        <a:xfrm>
          <a:off x="489661" y="1483373"/>
          <a:ext cx="1526562" cy="14689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7109E5-33C0-46DA-B54A-FFECCD49D375}">
      <dsp:nvSpPr>
        <dsp:cNvPr id="0" name=""/>
        <dsp:cNvSpPr/>
      </dsp:nvSpPr>
      <dsp:spPr>
        <a:xfrm>
          <a:off x="0" y="0"/>
          <a:ext cx="8496944" cy="10202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Проведено 324 спортивных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мероприятия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(10 537 участников).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Отделение по адаптивной физической культуре и объединение социально-педагогической направленности «Легионеры» </a:t>
          </a:r>
          <a:r>
            <a:rPr lang="ru-RU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посещают 92 человека.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3265" y="0"/>
        <a:ext cx="6603678" cy="1020295"/>
      </dsp:txXfrm>
    </dsp:sp>
    <dsp:sp modelId="{3AD1803B-C440-4F6A-8C8D-DAA8A3B135B9}">
      <dsp:nvSpPr>
        <dsp:cNvPr id="0" name=""/>
        <dsp:cNvSpPr/>
      </dsp:nvSpPr>
      <dsp:spPr>
        <a:xfrm>
          <a:off x="216028" y="74491"/>
          <a:ext cx="1655085" cy="8713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7E4220-172C-494B-9E2F-53B8D96A1703}">
      <dsp:nvSpPr>
        <dsp:cNvPr id="0" name=""/>
        <dsp:cNvSpPr/>
      </dsp:nvSpPr>
      <dsp:spPr>
        <a:xfrm>
          <a:off x="0" y="1190538"/>
          <a:ext cx="8496944" cy="1220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Укрепление материально - технической базы: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приобретено оргтехники для обустройства 7 рабочих мест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сотрудников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МАУ «СШ «Старт»;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приобретено резиновых плит для обустройства городской спортивной площадки (мкр.2, 92), а также ворот для игры в гандбол и мини - футбол.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3265" y="1190538"/>
        <a:ext cx="6603678" cy="1220918"/>
      </dsp:txXfrm>
    </dsp:sp>
    <dsp:sp modelId="{FFB3E03A-A13F-4A54-AD71-B1ADD9179F9C}">
      <dsp:nvSpPr>
        <dsp:cNvPr id="0" name=""/>
        <dsp:cNvSpPr/>
      </dsp:nvSpPr>
      <dsp:spPr>
        <a:xfrm>
          <a:off x="216028" y="1342599"/>
          <a:ext cx="1715651" cy="9497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EB430E-423C-4DE4-93E1-F7F53DBA238D}">
      <dsp:nvSpPr>
        <dsp:cNvPr id="0" name=""/>
        <dsp:cNvSpPr/>
      </dsp:nvSpPr>
      <dsp:spPr>
        <a:xfrm>
          <a:off x="0" y="2586217"/>
          <a:ext cx="8496944" cy="21933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Выполнены следующие показатели: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-  «Доля населения, систематически занимающегося физической культурой и спортом, в общей численности населения,» - 64% (план – 64%);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- «Уровень обеспеченности населения спортивными сооружениями исходя из единовременной пропускной способности объектов спорта» -59,8%. (план – 59,0%).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893265" y="2586217"/>
        <a:ext cx="6603678" cy="2193306"/>
      </dsp:txXfrm>
    </dsp:sp>
    <dsp:sp modelId="{5B983886-1766-42F6-9613-115923D8E2E7}">
      <dsp:nvSpPr>
        <dsp:cNvPr id="0" name=""/>
        <dsp:cNvSpPr/>
      </dsp:nvSpPr>
      <dsp:spPr>
        <a:xfrm>
          <a:off x="187724" y="2832283"/>
          <a:ext cx="1555382" cy="14961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175" cmpd="dbl">
          <a:noFill/>
          <a:prstDash val="sysDot"/>
        </a:ln>
        <a:effectLst>
          <a:outerShdw blurRad="40000" dist="20000" dir="5400000" rotWithShape="0">
            <a:schemeClr val="bg1"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09BD84-BA35-4E41-8C97-2475BD5FAE9E}">
      <dsp:nvSpPr>
        <dsp:cNvPr id="0" name=""/>
        <dsp:cNvSpPr/>
      </dsp:nvSpPr>
      <dsp:spPr>
        <a:xfrm>
          <a:off x="0" y="0"/>
          <a:ext cx="8472263" cy="10705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Комитетом </a:t>
          </a: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по управлению муниципальным имуществом администрации города Урай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в 2022 году </a:t>
          </a: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зарегистрировано 23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объекта.  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472263" cy="1070570"/>
      </dsp:txXfrm>
    </dsp:sp>
    <dsp:sp modelId="{B9F281CC-17B7-4849-9734-F1578CD0818E}">
      <dsp:nvSpPr>
        <dsp:cNvPr id="0" name=""/>
        <dsp:cNvSpPr/>
      </dsp:nvSpPr>
      <dsp:spPr>
        <a:xfrm>
          <a:off x="0" y="1161937"/>
          <a:ext cx="8472263" cy="541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Оказано </a:t>
          </a: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32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350  услуг, из них в электронном виде  23 014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161937"/>
        <a:ext cx="8472263" cy="541850"/>
      </dsp:txXfrm>
    </dsp:sp>
    <dsp:sp modelId="{F779433D-DB4D-4E4B-8477-523537B5A227}">
      <dsp:nvSpPr>
        <dsp:cNvPr id="0" name=""/>
        <dsp:cNvSpPr/>
      </dsp:nvSpPr>
      <dsp:spPr>
        <a:xfrm>
          <a:off x="0" y="1786409"/>
          <a:ext cx="8472263" cy="1220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По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итогам конкурсных отборов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сформирован </a:t>
          </a: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кадровый резерв для замещения вакантных должностей муниципальной службы  высшей, главной и ведущей групп, учрежденных для выполнения функции «руководитель» на 16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должностей </a:t>
          </a: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муниципальной службы. </a:t>
          </a:r>
          <a:endParaRPr lang="ru-RU" sz="1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В </a:t>
          </a: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кадровый резерв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включен </a:t>
          </a: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21 человек.  </a:t>
          </a:r>
        </a:p>
      </dsp:txBody>
      <dsp:txXfrm>
        <a:off x="0" y="1786409"/>
        <a:ext cx="8472263" cy="1220044"/>
      </dsp:txXfrm>
    </dsp:sp>
    <dsp:sp modelId="{751C9B56-B3DA-4603-9AF9-81703C8031D8}">
      <dsp:nvSpPr>
        <dsp:cNvPr id="0" name=""/>
        <dsp:cNvSpPr/>
      </dsp:nvSpPr>
      <dsp:spPr>
        <a:xfrm>
          <a:off x="0" y="3147279"/>
          <a:ext cx="8472263" cy="2137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Трудоустроено </a:t>
          </a: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717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человек, из них: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-126  на </a:t>
          </a: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оплачиваемые общественные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работы;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-507  на </a:t>
          </a: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временные работы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подростков;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-14 на </a:t>
          </a: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временные работы выпускников (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стажировка);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-22  безработных </a:t>
          </a: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граждан, испытывающих трудности в поиске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работы;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- 48  </a:t>
          </a: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на оплачиваемые общественные работы в рамках дополнительных мероприятий по снижению напряженности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рынке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труда.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147279"/>
        <a:ext cx="8472263" cy="2137205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ED8A09-6E28-4EE5-9451-2462F13210C4}">
      <dsp:nvSpPr>
        <dsp:cNvPr id="0" name=""/>
        <dsp:cNvSpPr/>
      </dsp:nvSpPr>
      <dsp:spPr>
        <a:xfrm>
          <a:off x="0" y="0"/>
          <a:ext cx="8424936" cy="5102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Проведено выполнение </a:t>
          </a: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кадастровых работ по формированию межевых планов под строительство объекта "Амбулаторно-поликлинического обслуживания в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мкр.2«А».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-Заключено 16 договоров на выполнение кадастровых работ по земельным участкам.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Оказано муниципальных услуг: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11 - выдача разрешения на строительство объекта капитального строительства;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6 - выдача разрешения на ввод объекта в эксплуатацию;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 - выдача градостроительного плана земельного участка;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43 - согласование проведения переустройства и (или) перепланировки помещения в многоквартирном доме;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6 - выдача разрешения на установку и эксплуатацию рекламных конструкций на соответствующей территории, аннулирование такого разрешения;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117 - присвоение адреса объекту адресации, изменение и аннулирование такого адреса;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8 - оформление договора социального найма жилого помещения муниципального жилищного фонда.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 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424936" cy="5102595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44FE30-DE30-49E9-B1EC-0070E1611939}">
      <dsp:nvSpPr>
        <dsp:cNvPr id="0" name=""/>
        <dsp:cNvSpPr/>
      </dsp:nvSpPr>
      <dsp:spPr>
        <a:xfrm>
          <a:off x="0" y="4260944"/>
          <a:ext cx="8424936" cy="7796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Вывоз снега - 91 172,5 куб.м.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260944"/>
        <a:ext cx="8424936" cy="779615"/>
      </dsp:txXfrm>
    </dsp:sp>
    <dsp:sp modelId="{FD5E32A9-FFBD-468A-BF5B-152BD296504B}">
      <dsp:nvSpPr>
        <dsp:cNvPr id="0" name=""/>
        <dsp:cNvSpPr/>
      </dsp:nvSpPr>
      <dsp:spPr>
        <a:xfrm>
          <a:off x="0" y="144022"/>
          <a:ext cx="8424936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 образовательных учреждениях города Урай организованы занятия в рамках курса «Основы безопасности жизнедеятельности» и дисциплины «Безопасность жизнедеятельности».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44022"/>
        <a:ext cx="8424936" cy="1216800"/>
      </dsp:txXfrm>
    </dsp:sp>
    <dsp:sp modelId="{37D1C582-8530-4060-BC54-26C50DA5F3DF}">
      <dsp:nvSpPr>
        <dsp:cNvPr id="0" name=""/>
        <dsp:cNvSpPr/>
      </dsp:nvSpPr>
      <dsp:spPr>
        <a:xfrm>
          <a:off x="0" y="1512163"/>
          <a:ext cx="8424936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 СМИ размещено 18 статей по соблюдению правил пожарной безопасности в быту и в лесах города Урай</a:t>
          </a:r>
          <a:r>
            <a:rPr lang="ru-RU" sz="1100" kern="1200" dirty="0" smtClean="0"/>
            <a:t>.</a:t>
          </a:r>
          <a:endParaRPr lang="ru-RU" sz="1100" kern="1200" dirty="0"/>
        </a:p>
      </dsp:txBody>
      <dsp:txXfrm>
        <a:off x="0" y="1512163"/>
        <a:ext cx="8424936" cy="1216800"/>
      </dsp:txXfrm>
    </dsp:sp>
    <dsp:sp modelId="{6523B138-F47A-4B27-B339-0051B47722BD}">
      <dsp:nvSpPr>
        <dsp:cNvPr id="0" name=""/>
        <dsp:cNvSpPr/>
      </dsp:nvSpPr>
      <dsp:spPr>
        <a:xfrm>
          <a:off x="0" y="2880316"/>
          <a:ext cx="8424936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Проведено 75 профилактических рейдов по соблюдению мер пожарной безопасности. 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880316"/>
        <a:ext cx="8424936" cy="1216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8E2D7F-C342-4E80-AB14-CDBFEBB9C943}">
      <dsp:nvSpPr>
        <dsp:cNvPr id="0" name=""/>
        <dsp:cNvSpPr/>
      </dsp:nvSpPr>
      <dsp:spPr>
        <a:xfrm>
          <a:off x="0" y="0"/>
          <a:ext cx="3607755" cy="1108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Выполнены мероприятия 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3607755" cy="1108719"/>
      </dsp:txXfrm>
    </dsp:sp>
    <dsp:sp modelId="{3F1FE404-8D0E-4BC9-97CA-F4159DC653D0}">
      <dsp:nvSpPr>
        <dsp:cNvPr id="0" name=""/>
        <dsp:cNvSpPr/>
      </dsp:nvSpPr>
      <dsp:spPr>
        <a:xfrm>
          <a:off x="3941714" y="140717"/>
          <a:ext cx="707993" cy="8272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>
            <a:latin typeface="Times New Roman" pitchFamily="18" charset="0"/>
            <a:cs typeface="Times New Roman" pitchFamily="18" charset="0"/>
          </a:endParaRPr>
        </a:p>
      </dsp:txBody>
      <dsp:txXfrm>
        <a:off x="3941714" y="140717"/>
        <a:ext cx="707993" cy="827283"/>
      </dsp:txXfrm>
    </dsp:sp>
    <dsp:sp modelId="{D9D89B72-0175-4E8B-BE6F-E87EAEB53432}">
      <dsp:nvSpPr>
        <dsp:cNvPr id="0" name=""/>
        <dsp:cNvSpPr/>
      </dsp:nvSpPr>
      <dsp:spPr>
        <a:xfrm>
          <a:off x="4943591" y="0"/>
          <a:ext cx="3335819" cy="1108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6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муниципальных программ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43591" y="0"/>
        <a:ext cx="3335819" cy="1108719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A4578C-8046-42CE-B966-E80D282789C2}">
      <dsp:nvSpPr>
        <dsp:cNvPr id="0" name=""/>
        <dsp:cNvSpPr/>
      </dsp:nvSpPr>
      <dsp:spPr>
        <a:xfrm>
          <a:off x="0" y="0"/>
          <a:ext cx="8424936" cy="8857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Выявлено (пресечено) 122 административных правонарушения. </a:t>
          </a:r>
        </a:p>
      </dsp:txBody>
      <dsp:txXfrm>
        <a:off x="0" y="0"/>
        <a:ext cx="8424936" cy="885769"/>
      </dsp:txXfrm>
    </dsp:sp>
    <dsp:sp modelId="{343A9476-90A1-4E11-B128-B260C51D6AEF}">
      <dsp:nvSpPr>
        <dsp:cNvPr id="0" name=""/>
        <dsp:cNvSpPr/>
      </dsp:nvSpPr>
      <dsp:spPr>
        <a:xfrm>
          <a:off x="0" y="2880322"/>
          <a:ext cx="8424936" cy="8793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Раскрыто 8 преступлений с использованием системы видеонаблюдения АПК "Безопасный город".</a:t>
          </a:r>
        </a:p>
      </dsp:txBody>
      <dsp:txXfrm>
        <a:off x="0" y="2880322"/>
        <a:ext cx="8424936" cy="879381"/>
      </dsp:txXfrm>
    </dsp:sp>
    <dsp:sp modelId="{B76E345D-F104-4984-94D8-3ACFE206070B}">
      <dsp:nvSpPr>
        <dsp:cNvPr id="0" name=""/>
        <dsp:cNvSpPr/>
      </dsp:nvSpPr>
      <dsp:spPr>
        <a:xfrm>
          <a:off x="0" y="3960434"/>
          <a:ext cx="8424936" cy="11026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Проведено: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4 заседания комиссии по профилактике правонарушений города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Урай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- 4 заседания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антинаркотической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комиссии города Урай.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960434"/>
        <a:ext cx="8424936" cy="1102688"/>
      </dsp:txXfrm>
    </dsp:sp>
    <dsp:sp modelId="{56787DD4-B6E8-4AEC-8816-CD77EE1F8196}">
      <dsp:nvSpPr>
        <dsp:cNvPr id="0" name=""/>
        <dsp:cNvSpPr/>
      </dsp:nvSpPr>
      <dsp:spPr>
        <a:xfrm>
          <a:off x="0" y="1008114"/>
          <a:ext cx="8424936" cy="1708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Во всех общеобразовательных организациях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проведены 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- профилактические мероприятия и беседы  с участием представителями ОМВД России по городу Урай и инспекторов по делам несовершеннолетних;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спортивно-оздоровительные мероприятия, направленные на пропаганду здорового образа жизни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008114"/>
        <a:ext cx="8424936" cy="1708521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7FC0FC-CA07-4C0B-99C2-2F5BF3946C46}">
      <dsp:nvSpPr>
        <dsp:cNvPr id="0" name=""/>
        <dsp:cNvSpPr/>
      </dsp:nvSpPr>
      <dsp:spPr>
        <a:xfrm>
          <a:off x="0" y="248654"/>
          <a:ext cx="8472263" cy="1002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Оказана финансовая  поддержка 13 социально ориентированным некоммерческим организациям на общую сумму 15499,0 тыс.рублей. 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48654"/>
        <a:ext cx="8472263" cy="1002326"/>
      </dsp:txXfrm>
    </dsp:sp>
    <dsp:sp modelId="{441EC9D9-1515-4AB1-B494-EBA59BE0D071}">
      <dsp:nvSpPr>
        <dsp:cNvPr id="0" name=""/>
        <dsp:cNvSpPr/>
      </dsp:nvSpPr>
      <dsp:spPr>
        <a:xfrm>
          <a:off x="0" y="1576425"/>
          <a:ext cx="8472263" cy="11935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Предоставлена имущественная поддержка 23 СОНКО.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576425"/>
        <a:ext cx="8472263" cy="1193571"/>
      </dsp:txXfrm>
    </dsp:sp>
    <dsp:sp modelId="{0FA8D914-9AA2-412E-9EAC-D334CB02FD06}">
      <dsp:nvSpPr>
        <dsp:cNvPr id="0" name=""/>
        <dsp:cNvSpPr/>
      </dsp:nvSpPr>
      <dsp:spPr>
        <a:xfrm>
          <a:off x="0" y="3171851"/>
          <a:ext cx="8472263" cy="19348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 целях финансового обеспечения затрат по организации благоустройства в границах территории территориального общественного самоуправления получили субсидии на общую сумму 2 929 668,00 руб.: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-Местная общественная организация территориального общественного самоуправления «</a:t>
          </a:r>
          <a:r>
            <a:rPr lang="ru-RU" sz="1400" b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Шаимский</a:t>
          </a:r>
          <a:r>
            <a:rPr lang="ru-RU" sz="14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»;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Местная общественная организация территориального общественного самоуправления «Уютный Дом» .</a:t>
          </a:r>
        </a:p>
      </dsp:txBody>
      <dsp:txXfrm>
        <a:off x="0" y="3171851"/>
        <a:ext cx="8472263" cy="193485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7A7E9B-1E1E-4B7C-8501-65777383E113}">
      <dsp:nvSpPr>
        <dsp:cNvPr id="0" name=""/>
        <dsp:cNvSpPr/>
      </dsp:nvSpPr>
      <dsp:spPr>
        <a:xfrm>
          <a:off x="139763" y="12494"/>
          <a:ext cx="5625129" cy="9544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Национальный проект «Малое и среднее предпринимательство и поддержка индивидуальной предпринимательской инициативы»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9763" y="12494"/>
        <a:ext cx="5625129" cy="954475"/>
      </dsp:txXfrm>
    </dsp:sp>
    <dsp:sp modelId="{41BC588B-CD91-4158-84A3-4E1B7B90D4AB}">
      <dsp:nvSpPr>
        <dsp:cNvPr id="0" name=""/>
        <dsp:cNvSpPr/>
      </dsp:nvSpPr>
      <dsp:spPr>
        <a:xfrm>
          <a:off x="174216" y="1093689"/>
          <a:ext cx="5556222" cy="1152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- Зарегистрировано </a:t>
          </a:r>
          <a:r>
            <a:rPr kumimoji="0" lang="ru-RU" sz="20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1 225 субъектов </a:t>
          </a:r>
          <a:r>
            <a:rPr kumimoji="0" lang="ru-RU" sz="16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малого среднего предпринимательства и </a:t>
          </a:r>
          <a:r>
            <a:rPr kumimoji="0" lang="ru-RU" sz="20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1815 «самозанятых» </a:t>
          </a: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гражданина.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4216" y="1093689"/>
        <a:ext cx="5556222" cy="1152356"/>
      </dsp:txXfrm>
    </dsp:sp>
    <dsp:sp modelId="{F9190D4D-E0A8-44F8-B598-8A7C0B4F3931}">
      <dsp:nvSpPr>
        <dsp:cNvPr id="0" name=""/>
        <dsp:cNvSpPr/>
      </dsp:nvSpPr>
      <dsp:spPr>
        <a:xfrm>
          <a:off x="174216" y="2372766"/>
          <a:ext cx="5556222" cy="1012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- Оказана финансовая </a:t>
          </a:r>
          <a:r>
            <a:rPr kumimoji="0" lang="ru-RU" sz="16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поддержка </a:t>
          </a:r>
          <a:r>
            <a:rPr kumimoji="0" lang="ru-RU" sz="20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25 </a:t>
          </a:r>
          <a:r>
            <a:rPr kumimoji="0" lang="ru-RU" sz="16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предпринимателям на общую сумму </a:t>
          </a:r>
          <a:r>
            <a:rPr kumimoji="0" lang="ru-RU" sz="20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3,693 млн. рублей.</a:t>
          </a:r>
          <a:endParaRPr lang="ru-RU" sz="20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4216" y="2372766"/>
        <a:ext cx="5556222" cy="1012790"/>
      </dsp:txXfrm>
    </dsp:sp>
    <dsp:sp modelId="{F89B2C2C-40D8-47E9-9101-FA4687CAAF1D}">
      <dsp:nvSpPr>
        <dsp:cNvPr id="0" name=""/>
        <dsp:cNvSpPr/>
      </dsp:nvSpPr>
      <dsp:spPr>
        <a:xfrm>
          <a:off x="0" y="3385557"/>
          <a:ext cx="5904656" cy="72864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473" tIns="20320" rIns="113792" bIns="20320" numCol="1" spcCol="1270" anchor="t" anchorCtr="0">
          <a:noAutofit/>
        </a:bodyPr>
        <a:lstStyle/>
        <a:p>
          <a:pPr marL="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385557"/>
        <a:ext cx="5904656" cy="728640"/>
      </dsp:txXfrm>
    </dsp:sp>
    <dsp:sp modelId="{E6ADCD79-4685-4155-8B56-F90F9901A49A}">
      <dsp:nvSpPr>
        <dsp:cNvPr id="0" name=""/>
        <dsp:cNvSpPr/>
      </dsp:nvSpPr>
      <dsp:spPr>
        <a:xfrm>
          <a:off x="139763" y="3490911"/>
          <a:ext cx="5625129" cy="11298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-Численность занятых в сфере малого и среднего предпринимательства составила </a:t>
          </a:r>
          <a:r>
            <a:rPr kumimoji="0" lang="ru-RU" sz="20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3,9 тыс. человек.</a:t>
          </a:r>
          <a:endParaRPr lang="ru-RU" sz="20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9763" y="3490911"/>
        <a:ext cx="5625129" cy="112989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066991-6A89-4E76-9EC5-04C7F1D9816C}">
      <dsp:nvSpPr>
        <dsp:cNvPr id="0" name=""/>
        <dsp:cNvSpPr/>
      </dsp:nvSpPr>
      <dsp:spPr>
        <a:xfrm>
          <a:off x="42" y="3240356"/>
          <a:ext cx="8568866" cy="11028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 МБОУ СОШ №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6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завершился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капитальный ремонт с заменой внутренних инженерных сетей теплоснабжения, водоснабжения и электроснабжения. Все  светильники заменены на светодиодные. 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" y="3240356"/>
        <a:ext cx="8568866" cy="1102815"/>
      </dsp:txXfrm>
    </dsp:sp>
    <dsp:sp modelId="{8532ADDE-CE08-417C-898B-E8A0D340C2B9}">
      <dsp:nvSpPr>
        <dsp:cNvPr id="0" name=""/>
        <dsp:cNvSpPr/>
      </dsp:nvSpPr>
      <dsp:spPr>
        <a:xfrm>
          <a:off x="0" y="0"/>
          <a:ext cx="8568952" cy="14941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 состоянию на 01.01.2023 в городе действует 5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энергосервисных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контрактов.</a:t>
          </a:r>
        </a:p>
        <a:p>
          <a:pPr lvl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На 12 объектах бюджетной сферы установлены индивидуальные тепловые пункты (ИТП),  автоматически регулирующие подачу тепловой энергии согласно температурного графика. 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  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568952" cy="1494170"/>
      </dsp:txXfrm>
    </dsp:sp>
    <dsp:sp modelId="{EE40D849-C7C4-4518-B3DB-5278A6C92CFC}">
      <dsp:nvSpPr>
        <dsp:cNvPr id="0" name=""/>
        <dsp:cNvSpPr/>
      </dsp:nvSpPr>
      <dsp:spPr>
        <a:xfrm>
          <a:off x="72022" y="1820085"/>
          <a:ext cx="8424907" cy="1097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За отчетный период по действующим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энергосервисным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контрактам экономия в натуральном выражении составила: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 тепловой энергии  - 266,77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Гккал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 электрической  энергии - 1 569 кВт*ч.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022" y="1820085"/>
        <a:ext cx="8424907" cy="109713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A57BF0-FEC9-4D0A-8D84-29DE280BCDF9}">
      <dsp:nvSpPr>
        <dsp:cNvPr id="0" name=""/>
        <dsp:cNvSpPr/>
      </dsp:nvSpPr>
      <dsp:spPr>
        <a:xfrm>
          <a:off x="0" y="144010"/>
          <a:ext cx="8472263" cy="13308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   Национальный проект  «Цифровая экономика»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44010"/>
        <a:ext cx="8472263" cy="1330875"/>
      </dsp:txXfrm>
    </dsp:sp>
    <dsp:sp modelId="{9DF5FB14-7BA1-46E8-930F-A21587279B40}">
      <dsp:nvSpPr>
        <dsp:cNvPr id="0" name=""/>
        <dsp:cNvSpPr/>
      </dsp:nvSpPr>
      <dsp:spPr>
        <a:xfrm>
          <a:off x="0" y="1944216"/>
          <a:ext cx="8472263" cy="13308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К высокоскоростному доступу в Интернет с  использованием оптоволоконных линий связи со скоростью передачи данных до 100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мбит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/сек подключены социально-значимые объекты (территориальные подразделения МВД, МЧС России, органы местного самоуправления, образовательные учреждения).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 2022 года все общеобразовательные учреждения города подключены к Единой сети передачи данных (ЕСПД). </a:t>
          </a:r>
          <a:endParaRPr lang="ru-RU" sz="1400" b="1" kern="1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944216"/>
        <a:ext cx="8472263" cy="1330875"/>
      </dsp:txXfrm>
    </dsp:sp>
    <dsp:sp modelId="{C40B56F2-874D-4690-9276-F1B62B2630F9}">
      <dsp:nvSpPr>
        <dsp:cNvPr id="0" name=""/>
        <dsp:cNvSpPr/>
      </dsp:nvSpPr>
      <dsp:spPr>
        <a:xfrm>
          <a:off x="0" y="3552937"/>
          <a:ext cx="8472263" cy="13308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 целях реализации проекта «Система мониторинга датчиков задымления» функционируют 95 датчиков задымления для особых категорий граждан, проживающих в муниципальном жилом фонде</a:t>
          </a:r>
          <a:r>
            <a:rPr lang="ru-RU" sz="2000" kern="1200" dirty="0" smtClean="0"/>
            <a:t>.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552937"/>
        <a:ext cx="8472263" cy="133087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F80BE0-5518-47F8-868A-EC2B4EC48B15}">
      <dsp:nvSpPr>
        <dsp:cNvPr id="0" name=""/>
        <dsp:cNvSpPr/>
      </dsp:nvSpPr>
      <dsp:spPr>
        <a:xfrm>
          <a:off x="0" y="0"/>
          <a:ext cx="8616279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Налоговые и неналоговые доходы бюджета города исполнены в сумме 1 138,6 млн.руб. (103,1% к уточненному годовому плану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). В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бюджет города дополнительно поступило налоговых и неналоговых доходов в сумме 56,2 млн.руб. </a:t>
          </a:r>
        </a:p>
      </dsp:txBody>
      <dsp:txXfrm>
        <a:off x="0" y="0"/>
        <a:ext cx="8616279" cy="1559025"/>
      </dsp:txXfrm>
    </dsp:sp>
    <dsp:sp modelId="{BCDAADC6-4C09-4177-906F-4EB8FBCA7B41}">
      <dsp:nvSpPr>
        <dsp:cNvPr id="0" name=""/>
        <dsp:cNvSpPr/>
      </dsp:nvSpPr>
      <dsp:spPr>
        <a:xfrm>
          <a:off x="0" y="1728193"/>
          <a:ext cx="8616279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Дополнительно привлечено из бюджета автономного округа в виде «грантовой» поддержки 7,1 млн.руб. (за достижение высоких показателей качества управления муниципальными финансами, стимулирование роста налогового потенциала и качества планирования доходов). </a:t>
          </a:r>
        </a:p>
        <a:p>
          <a:pPr lvl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Средства направлены на уменьшение дефицита бюджета городского округа.</a:t>
          </a:r>
        </a:p>
      </dsp:txBody>
      <dsp:txXfrm>
        <a:off x="0" y="1728193"/>
        <a:ext cx="8616279" cy="1559025"/>
      </dsp:txXfrm>
    </dsp:sp>
    <dsp:sp modelId="{F0BF1A03-6A47-4970-A709-DFE08A6B8613}">
      <dsp:nvSpPr>
        <dsp:cNvPr id="0" name=""/>
        <dsp:cNvSpPr/>
      </dsp:nvSpPr>
      <dsp:spPr>
        <a:xfrm>
          <a:off x="0" y="3528392"/>
          <a:ext cx="8616279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Город принял  </a:t>
          </a: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участие в XV Всероссийском конкурсе «Лучшее муниципальное образование России в сфере управления общественными финансами», по результатам которого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награжден почётной </a:t>
          </a: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грамотой за активное участие в конкурсе и в реформировании общественных финансов. </a:t>
          </a:r>
        </a:p>
      </dsp:txBody>
      <dsp:txXfrm>
        <a:off x="0" y="3528392"/>
        <a:ext cx="8616279" cy="155902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4F07D8-15FE-4E9B-BD05-5C831E5EA5C9}">
      <dsp:nvSpPr>
        <dsp:cNvPr id="0" name=""/>
        <dsp:cNvSpPr/>
      </dsp:nvSpPr>
      <dsp:spPr>
        <a:xfrm>
          <a:off x="0" y="0"/>
          <a:ext cx="8784975" cy="2493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- Очищено </a:t>
          </a: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6,7 км 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прибрежной полосы рек </a:t>
          </a:r>
          <a:r>
            <a:rPr lang="ru-RU" sz="16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Конда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и Колосья (приняло участие </a:t>
          </a: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757 человек)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Ликвидировано </a:t>
          </a: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 мест 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несанкционированного размещения отходов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общей площадью -  3,451 га.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Доля населения, вовлеченного в эколого-просветительские и природоохранные мероприятия, от общей численности населения города Урай</a:t>
          </a:r>
          <a:r>
            <a:rPr lang="ru-RU" sz="1600" i="0" kern="12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57,4 % (исполнение 111,5%).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90144" y="0"/>
        <a:ext cx="6694831" cy="2493657"/>
      </dsp:txXfrm>
    </dsp:sp>
    <dsp:sp modelId="{2B437F37-A5BD-4B7C-8F87-940FC874A226}">
      <dsp:nvSpPr>
        <dsp:cNvPr id="0" name=""/>
        <dsp:cNvSpPr/>
      </dsp:nvSpPr>
      <dsp:spPr>
        <a:xfrm>
          <a:off x="288038" y="360038"/>
          <a:ext cx="1737439" cy="18268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DA69E2-66EF-4867-95BD-168F2DD16409}">
      <dsp:nvSpPr>
        <dsp:cNvPr id="0" name=""/>
        <dsp:cNvSpPr/>
      </dsp:nvSpPr>
      <dsp:spPr>
        <a:xfrm>
          <a:off x="0" y="2664296"/>
          <a:ext cx="8784975" cy="17059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Высажено 1711 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саженцев на набережной реки </a:t>
          </a:r>
          <a:r>
            <a:rPr lang="ru-RU" sz="16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Конда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имени А.И.Петрова в рамках Международной экологической акции «Сад Памяти» (674 участника).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90144" y="2664296"/>
        <a:ext cx="6694831" cy="1705958"/>
      </dsp:txXfrm>
    </dsp:sp>
    <dsp:sp modelId="{901A9BFD-B575-4088-A0C2-1617DC0C6582}">
      <dsp:nvSpPr>
        <dsp:cNvPr id="0" name=""/>
        <dsp:cNvSpPr/>
      </dsp:nvSpPr>
      <dsp:spPr>
        <a:xfrm>
          <a:off x="288029" y="2798525"/>
          <a:ext cx="1746593" cy="13779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B08839-E5DD-4042-A2C2-63091679C9EC}">
      <dsp:nvSpPr>
        <dsp:cNvPr id="0" name=""/>
        <dsp:cNvSpPr/>
      </dsp:nvSpPr>
      <dsp:spPr>
        <a:xfrm>
          <a:off x="0" y="0"/>
          <a:ext cx="8784975" cy="71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Национальный проект «Экология»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784975" cy="71136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64B27-8A5C-42C7-AC4D-7F96B37CC6A7}">
      <dsp:nvSpPr>
        <dsp:cNvPr id="0" name=""/>
        <dsp:cNvSpPr/>
      </dsp:nvSpPr>
      <dsp:spPr>
        <a:xfrm>
          <a:off x="0" y="27659"/>
          <a:ext cx="8616279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Times New Roman" pitchFamily="18" charset="0"/>
              <a:cs typeface="Times New Roman" pitchFamily="18" charset="0"/>
            </a:rPr>
            <a:t>Протяженность муниципальных автодорог улично-дорожной сети города Урай  с твердым покрытием  увеличена с 62,3 </a:t>
          </a:r>
          <a:r>
            <a:rPr lang="ru-RU" sz="1400" i="0" kern="1200" dirty="0" smtClean="0">
              <a:latin typeface="Times New Roman" pitchFamily="18" charset="0"/>
              <a:cs typeface="Times New Roman" pitchFamily="18" charset="0"/>
            </a:rPr>
            <a:t>до 66,5 км.(отсыпка щебнем </a:t>
          </a:r>
          <a:r>
            <a:rPr lang="ru-RU" sz="1400" i="0" kern="1200" dirty="0" smtClean="0">
              <a:latin typeface="Times New Roman" pitchFamily="18" charset="0"/>
              <a:cs typeface="Times New Roman" pitchFamily="18" charset="0"/>
            </a:rPr>
            <a:t>грунтовых </a:t>
          </a:r>
          <a:r>
            <a:rPr lang="ru-RU" sz="1400" i="0" kern="1200" dirty="0" smtClean="0">
              <a:latin typeface="Times New Roman" pitchFamily="18" charset="0"/>
              <a:cs typeface="Times New Roman" pitchFamily="18" charset="0"/>
            </a:rPr>
            <a:t>дорог).</a:t>
          </a:r>
          <a:endParaRPr lang="ru-RU" sz="14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7659"/>
        <a:ext cx="8616279" cy="1198080"/>
      </dsp:txXfrm>
    </dsp:sp>
    <dsp:sp modelId="{3C171A92-FA30-4218-A50B-6EAB9F9FD76E}">
      <dsp:nvSpPr>
        <dsp:cNvPr id="0" name=""/>
        <dsp:cNvSpPr/>
      </dsp:nvSpPr>
      <dsp:spPr>
        <a:xfrm>
          <a:off x="0" y="1410060"/>
          <a:ext cx="8616279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 городе  для населения предусмотрено 8 автобусных маршрутов круглогодичного действия.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Выполнено 34816 рейсов и перевезено 58019 человек.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410060"/>
        <a:ext cx="8616279" cy="1198080"/>
      </dsp:txXfrm>
    </dsp:sp>
    <dsp:sp modelId="{3830187A-7F99-4E20-A2F8-5BD0527ECBCB}">
      <dsp:nvSpPr>
        <dsp:cNvPr id="0" name=""/>
        <dsp:cNvSpPr/>
      </dsp:nvSpPr>
      <dsp:spPr>
        <a:xfrm>
          <a:off x="0" y="2792460"/>
          <a:ext cx="8616279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Заключено Соглашение с ООО «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Урайречфлот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» о предоставлении субсидии на частичное возмещение затрат по транспортному обслуживанию населения при переправлении через грузовую и пассажирскую переправу (за  2022 год предоставлена субсидия в размере 8 000,0 тыс.рублей). 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792460"/>
        <a:ext cx="8616279" cy="1198080"/>
      </dsp:txXfrm>
    </dsp:sp>
    <dsp:sp modelId="{F4A0D587-54EF-4F1E-82D5-0D5736867E77}">
      <dsp:nvSpPr>
        <dsp:cNvPr id="0" name=""/>
        <dsp:cNvSpPr/>
      </dsp:nvSpPr>
      <dsp:spPr>
        <a:xfrm>
          <a:off x="0" y="4174860"/>
          <a:ext cx="8616279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Аэропорт города Урай в отчетном периоде обслуживал движение самолетов в направлениях: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 «Тюмень – Урай»;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 «Ханты-Мансийск – Урай – Екатеринбург – Урай – Ханты-Мансийск».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174860"/>
        <a:ext cx="8616279" cy="1198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0.28841</cdr:x>
      <cdr:y>0.85139</cdr:y>
    </cdr:from>
    <cdr:to>
      <cdr:x>0.77358</cdr:x>
      <cdr:y>0.97214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19175" y="2619374"/>
          <a:ext cx="1714500" cy="3714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0" i="0"/>
            <a:t>млн. рублей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0.50943</cdr:x>
      <cdr:y>0.19505</cdr:y>
    </cdr:from>
    <cdr:to>
      <cdr:x>0.61456</cdr:x>
      <cdr:y>0.28483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0225" y="600075"/>
          <a:ext cx="37147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chemeClr val="bg1"/>
              </a:solidFill>
            </a:rPr>
            <a:t>м2</a:t>
          </a:r>
        </a:p>
      </cdr:txBody>
    </cdr:sp>
  </cdr:relSizeAnchor>
  <cdr:relSizeAnchor xmlns:cdr="http://schemas.openxmlformats.org/drawingml/2006/chartDrawing">
    <cdr:from>
      <cdr:x>0.52291</cdr:x>
      <cdr:y>0.50464</cdr:y>
    </cdr:from>
    <cdr:to>
      <cdr:x>0.62803</cdr:x>
      <cdr:y>0.59443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47850" y="1552575"/>
          <a:ext cx="37147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>
              <a:solidFill>
                <a:schemeClr val="bg1"/>
              </a:solidFill>
            </a:rPr>
            <a:t>м2</a:t>
          </a:r>
        </a:p>
      </cdr:txBody>
    </cdr:sp>
  </cdr:relSizeAnchor>
  <cdr:relSizeAnchor xmlns:cdr="http://schemas.openxmlformats.org/drawingml/2006/chartDrawing">
    <cdr:from>
      <cdr:x>0.50674</cdr:x>
      <cdr:y>0.82663</cdr:y>
    </cdr:from>
    <cdr:to>
      <cdr:x>0.61186</cdr:x>
      <cdr:y>0.91022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90700" y="2543174"/>
          <a:ext cx="371475" cy="257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>
              <a:solidFill>
                <a:schemeClr val="bg1"/>
              </a:solidFill>
            </a:rPr>
            <a:t>м2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52DCAF-89A5-4A73-BE24-1CCEC9578FA5}" type="datetimeFigureOut">
              <a:rPr lang="ru-RU" smtClean="0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29D5E-E552-44FF-8639-00F41361FA8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CD8F47-4CE5-4FFA-B5B4-9D8CA387BCAB}" type="datetimeFigureOut">
              <a:rPr lang="ru-RU" smtClean="0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F331C-C4C7-492F-B35D-45B014F0D4C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E04033-E990-41EE-A33F-9917354A7EA9}" type="datetimeFigureOut">
              <a:rPr lang="ru-RU" smtClean="0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0FBEA-8C39-4002-891E-3BF51FBA563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065AFE-3030-452A-9793-2A38484831A7}" type="datetimeFigureOut">
              <a:rPr lang="ru-RU" smtClean="0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21A20-AC21-4A66-B4B3-DEA48A70041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E20C06-72CF-4565-A663-F3BB875C4AB9}" type="datetimeFigureOut">
              <a:rPr lang="ru-RU" smtClean="0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A7C34-5AEB-44B9-934C-55721058608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FDAFF9-6C1B-4F9D-BDD9-9818E774143A}" type="datetimeFigureOut">
              <a:rPr lang="ru-RU" smtClean="0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26A88-669D-455D-B3AF-E819796D32D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1ABEE-FC09-45FD-9048-0F6C7187D67D}" type="datetimeFigureOut">
              <a:rPr lang="ru-RU" smtClean="0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CC497-902D-4A36-B274-78CF6A8DD8B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5A9037-C047-45A1-998C-1447D24FBBD6}" type="datetimeFigureOut">
              <a:rPr lang="ru-RU" smtClean="0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6A8CC-A4E9-4227-8143-9879AE65668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947172-0AB7-4B66-9242-96472B92CFE3}" type="datetimeFigureOut">
              <a:rPr lang="ru-RU" smtClean="0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4158D-5FEB-4746-9E9C-44A6FA724E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6C93F0-99E4-4DB1-8F7C-A13AED83DE73}" type="datetimeFigureOut">
              <a:rPr lang="ru-RU" smtClean="0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E353E-F7B7-44F3-AF03-AB94D23A80F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1EBDC1-73EA-4934-9AF3-F2A39D928FC7}" type="datetimeFigureOut">
              <a:rPr lang="ru-RU" smtClean="0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EA069-EA4E-4970-8897-C8131A3FB23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AA416B-E81B-46BF-9A5D-3EEA12FA8A1E}" type="datetimeFigureOut">
              <a:rPr lang="ru-RU" smtClean="0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58A395-FBFF-4537-95BB-B9C3C0E9180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Layout" Target="../diagrams/layout11.xml"/><Relationship Id="rId7" Type="http://schemas.openxmlformats.org/officeDocument/2006/relationships/image" Target="../media/image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Y:\Влад\2019\эскизы\заставка копия 7-восстановлено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2060848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ОТЧЕТ О ХОДЕ ИСПОЛНЕНИЯ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за 20</a:t>
            </a:r>
            <a:r>
              <a:rPr lang="en-US" sz="1600" b="1" cap="all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ПЛАНА МЕРОПРИЯТИЙ По Реализации  стратегии социально–экономического развития муниципального образования городской округ город </a:t>
            </a:r>
            <a:r>
              <a:rPr lang="ru-RU" sz="1600" b="1" cap="all" dirty="0" err="1" smtClean="0">
                <a:latin typeface="Times New Roman" pitchFamily="18" charset="0"/>
                <a:cs typeface="Times New Roman" pitchFamily="18" charset="0"/>
              </a:rPr>
              <a:t>урай</a:t>
            </a: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  на период до 2030 года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5517232"/>
            <a:ext cx="3059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Oswald" pitchFamily="2" charset="-52"/>
              </a:rPr>
              <a:t>Администрация города Урай</a:t>
            </a:r>
          </a:p>
          <a:p>
            <a:pPr algn="r"/>
            <a:r>
              <a:rPr lang="ru-RU" sz="1400" dirty="0" smtClean="0">
                <a:latin typeface="Oswald" pitchFamily="2" charset="-52"/>
              </a:rPr>
              <a:t>Управление экономического развития</a:t>
            </a:r>
            <a:endParaRPr lang="ru-RU" sz="1400" dirty="0">
              <a:latin typeface="Oswald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600201"/>
          <a:ext cx="8280920" cy="1108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1309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Целевой блок 2 «Повышение качества жизни населения, инновационное развитие  социальной сферы»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/>
          </a:p>
        </p:txBody>
      </p:sp>
      <p:grpSp>
        <p:nvGrpSpPr>
          <p:cNvPr id="2" name="Группа 9"/>
          <p:cNvGrpSpPr/>
          <p:nvPr/>
        </p:nvGrpSpPr>
        <p:grpSpPr>
          <a:xfrm>
            <a:off x="5292080" y="3284984"/>
            <a:ext cx="3419043" cy="1108719"/>
            <a:chOff x="4788264" y="0"/>
            <a:chExt cx="3419043" cy="110871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788264" y="0"/>
              <a:ext cx="3419043" cy="1108719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820737" y="32473"/>
              <a:ext cx="3354097" cy="10437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 в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 национальных проектах </a:t>
              </a:r>
              <a:endParaRPr lang="ru-RU" sz="2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12"/>
          <p:cNvGrpSpPr/>
          <p:nvPr/>
        </p:nvGrpSpPr>
        <p:grpSpPr>
          <a:xfrm>
            <a:off x="395536" y="2957417"/>
            <a:ext cx="3600400" cy="1436286"/>
            <a:chOff x="3" y="32473"/>
            <a:chExt cx="3419043" cy="143628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" y="360040"/>
              <a:ext cx="3419043" cy="1108719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32476" y="32473"/>
              <a:ext cx="3354097" cy="10437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Принято участие</a:t>
              </a:r>
              <a:endParaRPr lang="ru-RU" sz="2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15"/>
          <p:cNvGrpSpPr/>
          <p:nvPr/>
        </p:nvGrpSpPr>
        <p:grpSpPr>
          <a:xfrm>
            <a:off x="4355976" y="3284984"/>
            <a:ext cx="725685" cy="847922"/>
            <a:chOff x="3761351" y="130398"/>
            <a:chExt cx="725685" cy="84792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Стрелка вправо 16"/>
            <p:cNvSpPr/>
            <p:nvPr/>
          </p:nvSpPr>
          <p:spPr>
            <a:xfrm>
              <a:off x="3761351" y="130398"/>
              <a:ext cx="725685" cy="847922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трелка вправо 4"/>
            <p:cNvSpPr/>
            <p:nvPr/>
          </p:nvSpPr>
          <p:spPr>
            <a:xfrm>
              <a:off x="3761351" y="299982"/>
              <a:ext cx="507980" cy="508754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800" kern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8"/>
          <p:cNvGrpSpPr/>
          <p:nvPr/>
        </p:nvGrpSpPr>
        <p:grpSpPr>
          <a:xfrm>
            <a:off x="395536" y="4725144"/>
            <a:ext cx="3672408" cy="1252735"/>
            <a:chOff x="3" y="-144016"/>
            <a:chExt cx="3419043" cy="125273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" y="0"/>
              <a:ext cx="3419043" cy="1108719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32476" y="-144016"/>
              <a:ext cx="3354097" cy="12202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Средняя степень достижения показателей</a:t>
              </a:r>
              <a:endParaRPr lang="ru-RU" sz="2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21"/>
          <p:cNvGrpSpPr/>
          <p:nvPr/>
        </p:nvGrpSpPr>
        <p:grpSpPr>
          <a:xfrm>
            <a:off x="4355976" y="4869160"/>
            <a:ext cx="725685" cy="847922"/>
            <a:chOff x="3761351" y="130398"/>
            <a:chExt cx="725685" cy="84792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3" name="Стрелка вправо 22"/>
            <p:cNvSpPr/>
            <p:nvPr/>
          </p:nvSpPr>
          <p:spPr>
            <a:xfrm>
              <a:off x="3761351" y="130398"/>
              <a:ext cx="725685" cy="847922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трелка вправо 4"/>
            <p:cNvSpPr/>
            <p:nvPr/>
          </p:nvSpPr>
          <p:spPr>
            <a:xfrm>
              <a:off x="3761351" y="299982"/>
              <a:ext cx="507980" cy="508754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800" kern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5292080" y="4869160"/>
            <a:ext cx="3384376" cy="1108719"/>
          </a:xfrm>
          <a:prstGeom prst="roundRect">
            <a:avLst>
              <a:gd name="adj" fmla="val 100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103,6%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Y:\Влад\2019\эскизы\герб.png"/>
          <p:cNvPicPr>
            <a:picLocks noChangeAspect="1" noChangeArrowheads="1"/>
          </p:cNvPicPr>
          <p:nvPr/>
        </p:nvPicPr>
        <p:blipFill>
          <a:blip r:embed="rId7" cstate="print"/>
          <a:srcRect l="89185" b="81873"/>
          <a:stretch>
            <a:fillRect/>
          </a:stretch>
        </p:blipFill>
        <p:spPr bwMode="auto">
          <a:xfrm>
            <a:off x="8460432" y="-100013"/>
            <a:ext cx="683568" cy="89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3635896" y="1412776"/>
          <a:ext cx="511256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9" name="Picture 2" descr="Y:\Влад\2019\эскизы\герб.png"/>
          <p:cNvPicPr>
            <a:picLocks noChangeAspect="1" noChangeArrowheads="1"/>
          </p:cNvPicPr>
          <p:nvPr/>
        </p:nvPicPr>
        <p:blipFill>
          <a:blip r:embed="rId7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9512" y="260648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«Улучшение жилищных условий жителей, проживающих на территории муниципального образования город Урай» на 2019-2030 годы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79512" y="4149080"/>
          <a:ext cx="338437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107504" y="1484784"/>
          <a:ext cx="338437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/>
        </p:nvGraphicFramePr>
        <p:xfrm>
          <a:off x="251520" y="1916832"/>
          <a:ext cx="849694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116632"/>
            <a:ext cx="8532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«Формирование современной городской среды города Урай»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79512" y="1124744"/>
            <a:ext cx="8640960" cy="711360"/>
            <a:chOff x="0" y="0"/>
            <a:chExt cx="8640960" cy="7113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0"/>
              <a:ext cx="8640960" cy="7113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34726" y="34726"/>
              <a:ext cx="8571508" cy="6419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Федеральный</a:t>
              </a: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 проект «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Формирование комфортной городской среды</a:t>
              </a: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Схема 12"/>
          <p:cNvGraphicFramePr/>
          <p:nvPr/>
        </p:nvGraphicFramePr>
        <p:xfrm>
          <a:off x="251520" y="1988840"/>
          <a:ext cx="84969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116632"/>
            <a:ext cx="8532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«Развитие образования и молодёжной политики в городе Урай» на 2019-2030 годы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79512" y="1052736"/>
            <a:ext cx="8640960" cy="711360"/>
            <a:chOff x="0" y="-1080120"/>
            <a:chExt cx="8640960" cy="7113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-1080120"/>
              <a:ext cx="8640960" cy="7113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0" y="-1080120"/>
              <a:ext cx="8571508" cy="6419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Национальный</a:t>
              </a: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 проект «Образование»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/>
        </p:nvGraphicFramePr>
        <p:xfrm>
          <a:off x="323528" y="2132856"/>
          <a:ext cx="835292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179512" y="1196752"/>
            <a:ext cx="8640960" cy="711360"/>
            <a:chOff x="0" y="-1080120"/>
            <a:chExt cx="8640960" cy="7113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-1080120"/>
              <a:ext cx="8640960" cy="7113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0" y="-1080120"/>
              <a:ext cx="8571508" cy="6419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Национальный</a:t>
              </a: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 проект «Образование»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0" y="116632"/>
            <a:ext cx="8532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«Развитие образования и молодёжной политики в городе Урай»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2019-2030 годы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хема 11"/>
          <p:cNvGraphicFramePr/>
          <p:nvPr/>
        </p:nvGraphicFramePr>
        <p:xfrm>
          <a:off x="395536" y="1988840"/>
          <a:ext cx="820891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116632"/>
            <a:ext cx="8532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«Культура города Урай»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79512" y="1124744"/>
            <a:ext cx="8640960" cy="711360"/>
            <a:chOff x="0" y="-1080120"/>
            <a:chExt cx="8640960" cy="7113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-1080120"/>
              <a:ext cx="8640960" cy="7113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0" y="-1080120"/>
              <a:ext cx="8571508" cy="6419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Национальный</a:t>
              </a: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 проект «Культура»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8208963" y="-99392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323528" y="1916832"/>
          <a:ext cx="84969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251520" y="980728"/>
            <a:ext cx="8640960" cy="783368"/>
            <a:chOff x="72008" y="-1872208"/>
            <a:chExt cx="8640960" cy="78336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72008" y="-1800200"/>
              <a:ext cx="8640960" cy="7113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72008" y="-1872208"/>
              <a:ext cx="8571508" cy="6419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Национальный</a:t>
              </a: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 проект «Демография»</a:t>
              </a:r>
            </a:p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Региональный проект «Спорт-норма жизни»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0" y="116632"/>
            <a:ext cx="8532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«Развитие физической культуры, спорта и туризма в городе Урай и укрепление здоровья граждан города Урай»  на 2019-2030 годы»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07504" y="116632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«Совершенствование и развитие муниципального управления в городе Урай» на 2018-2030 годы</a:t>
            </a:r>
          </a:p>
          <a:p>
            <a:pPr lvl="0">
              <a:spcAft>
                <a:spcPts val="0"/>
              </a:spcAft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539552" y="1124744"/>
          <a:ext cx="847226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07504" y="188640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«Обеспечение градостроительной деятельности на территории города Урай» на 2018-2030 годы</a:t>
            </a:r>
          </a:p>
          <a:p>
            <a:pPr lvl="0">
              <a:spcAft>
                <a:spcPts val="0"/>
              </a:spcAft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467544" y="1412776"/>
          <a:ext cx="84249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1520" y="188640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«Защита населения и территории от чрезвычайных ситуаций, совершенствование гражданской обороны и обеспечения первичных мер пожарной безопасности» на 2019-2030 годы</a:t>
            </a:r>
          </a:p>
          <a:p>
            <a:pPr lvl="0" algn="ctr">
              <a:spcAft>
                <a:spcPts val="0"/>
              </a:spcAft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539552" y="1484784"/>
          <a:ext cx="842493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8208963" y="-171400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539552" y="1484784"/>
          <a:ext cx="828092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84168" y="6334780"/>
            <a:ext cx="3059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Oswald" pitchFamily="2" charset="-52"/>
              </a:rPr>
              <a:t>Администрация города Урай</a:t>
            </a:r>
          </a:p>
          <a:p>
            <a:pPr algn="r"/>
            <a:r>
              <a:rPr lang="ru-RU" sz="1400" dirty="0" smtClean="0">
                <a:latin typeface="Oswald" pitchFamily="2" charset="-52"/>
              </a:rPr>
              <a:t>Управление экономического развития</a:t>
            </a:r>
            <a:endParaRPr lang="ru-RU" sz="1400" dirty="0">
              <a:latin typeface="Oswald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0"/>
            <a:ext cx="81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целепологания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плана мероприятий по реализации Стратегии социально-экономического развития города Урай на период до 2030 года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07504" y="116632"/>
            <a:ext cx="79928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«Профилактика правонарушений на    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территории   города Урай» на 2018-2030 годы</a:t>
            </a:r>
          </a:p>
          <a:p>
            <a:pPr lvl="0">
              <a:spcAft>
                <a:spcPts val="0"/>
              </a:spcAft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539552" y="1052736"/>
          <a:ext cx="842493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07504" y="116632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«Развитие гражданского общества на территории города Урай» </a:t>
            </a:r>
          </a:p>
          <a:p>
            <a:pPr lvl="0">
              <a:spcAft>
                <a:spcPts val="0"/>
              </a:spcAft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539552" y="908720"/>
          <a:ext cx="847226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252599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/>
                </a:solidFill>
              </a:rPr>
              <a:t>СПАСИБО ЗА ВНИМАНИЕ!</a:t>
            </a:r>
            <a:endParaRPr lang="ru-RU" sz="4800" b="1" dirty="0">
              <a:solidFill>
                <a:schemeClr val="accent1"/>
              </a:solidFill>
            </a:endParaRPr>
          </a:p>
        </p:txBody>
      </p:sp>
      <p:pic>
        <p:nvPicPr>
          <p:cNvPr id="8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2" cstate="print"/>
          <a:srcRect l="1936" t="2420" r="1543" b="81699"/>
          <a:stretch>
            <a:fillRect/>
          </a:stretch>
        </p:blipFill>
        <p:spPr bwMode="auto">
          <a:xfrm>
            <a:off x="0" y="0"/>
            <a:ext cx="89995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Y:\Влад\2019\эскизы\герб.png"/>
          <p:cNvPicPr>
            <a:picLocks noChangeAspect="1" noChangeArrowheads="1"/>
          </p:cNvPicPr>
          <p:nvPr/>
        </p:nvPicPr>
        <p:blipFill>
          <a:blip r:embed="rId3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712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68144" y="5589240"/>
            <a:ext cx="3059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Oswald" pitchFamily="2" charset="-52"/>
              </a:rPr>
              <a:t>Администрация города Урай</a:t>
            </a:r>
          </a:p>
          <a:p>
            <a:pPr algn="r"/>
            <a:r>
              <a:rPr lang="ru-RU" sz="1400" dirty="0" smtClean="0">
                <a:latin typeface="Oswald" pitchFamily="2" charset="-52"/>
              </a:rPr>
              <a:t>Управление экономического развития</a:t>
            </a:r>
            <a:endParaRPr lang="ru-RU" sz="1400" dirty="0">
              <a:latin typeface="Oswald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600201"/>
          <a:ext cx="8280920" cy="1108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1309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Целевой блок 1 «Диверсификация экономики, инвестиционное развитие»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/>
          </a:p>
        </p:txBody>
      </p:sp>
      <p:grpSp>
        <p:nvGrpSpPr>
          <p:cNvPr id="2" name="Группа 9"/>
          <p:cNvGrpSpPr/>
          <p:nvPr/>
        </p:nvGrpSpPr>
        <p:grpSpPr>
          <a:xfrm>
            <a:off x="5292080" y="3284984"/>
            <a:ext cx="3419043" cy="1108719"/>
            <a:chOff x="4788264" y="0"/>
            <a:chExt cx="3419043" cy="110871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788264" y="0"/>
              <a:ext cx="3419043" cy="1108719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820737" y="32473"/>
              <a:ext cx="3354097" cy="10437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 в 3 национальных проектах </a:t>
              </a:r>
              <a:endParaRPr lang="ru-RU" sz="2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12"/>
          <p:cNvGrpSpPr/>
          <p:nvPr/>
        </p:nvGrpSpPr>
        <p:grpSpPr>
          <a:xfrm>
            <a:off x="395536" y="2957417"/>
            <a:ext cx="3600400" cy="1436286"/>
            <a:chOff x="3" y="32473"/>
            <a:chExt cx="3419043" cy="143628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" y="360040"/>
              <a:ext cx="3419043" cy="1108719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32476" y="32473"/>
              <a:ext cx="3354097" cy="10437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Принято участие</a:t>
              </a:r>
              <a:endParaRPr lang="ru-RU" sz="2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15"/>
          <p:cNvGrpSpPr/>
          <p:nvPr/>
        </p:nvGrpSpPr>
        <p:grpSpPr>
          <a:xfrm>
            <a:off x="4355976" y="3284984"/>
            <a:ext cx="725685" cy="847922"/>
            <a:chOff x="3761351" y="130398"/>
            <a:chExt cx="725685" cy="84792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Стрелка вправо 16"/>
            <p:cNvSpPr/>
            <p:nvPr/>
          </p:nvSpPr>
          <p:spPr>
            <a:xfrm>
              <a:off x="3761351" y="130398"/>
              <a:ext cx="725685" cy="847922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трелка вправо 4"/>
            <p:cNvSpPr/>
            <p:nvPr/>
          </p:nvSpPr>
          <p:spPr>
            <a:xfrm>
              <a:off x="3761351" y="299982"/>
              <a:ext cx="507980" cy="508754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800" kern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8"/>
          <p:cNvGrpSpPr/>
          <p:nvPr/>
        </p:nvGrpSpPr>
        <p:grpSpPr>
          <a:xfrm>
            <a:off x="395536" y="4725144"/>
            <a:ext cx="3672408" cy="1252735"/>
            <a:chOff x="3" y="-144016"/>
            <a:chExt cx="3419043" cy="125273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" y="0"/>
              <a:ext cx="3419043" cy="1108719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32476" y="-144016"/>
              <a:ext cx="3354097" cy="12202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Средняя степень достижения показателей</a:t>
              </a:r>
              <a:endParaRPr lang="ru-RU" sz="2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21"/>
          <p:cNvGrpSpPr/>
          <p:nvPr/>
        </p:nvGrpSpPr>
        <p:grpSpPr>
          <a:xfrm>
            <a:off x="4355976" y="4869160"/>
            <a:ext cx="725685" cy="847922"/>
            <a:chOff x="3761351" y="130398"/>
            <a:chExt cx="725685" cy="84792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3" name="Стрелка вправо 22"/>
            <p:cNvSpPr/>
            <p:nvPr/>
          </p:nvSpPr>
          <p:spPr>
            <a:xfrm>
              <a:off x="3761351" y="130398"/>
              <a:ext cx="725685" cy="847922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трелка вправо 4"/>
            <p:cNvSpPr/>
            <p:nvPr/>
          </p:nvSpPr>
          <p:spPr>
            <a:xfrm>
              <a:off x="3761351" y="299982"/>
              <a:ext cx="507980" cy="508754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800" kern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5292080" y="4869160"/>
            <a:ext cx="3384376" cy="1108719"/>
          </a:xfrm>
          <a:prstGeom prst="roundRect">
            <a:avLst>
              <a:gd name="adj" fmla="val 100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102,0%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Y:\Влад\2019\эскизы\герб.png"/>
          <p:cNvPicPr>
            <a:picLocks noChangeAspect="1" noChangeArrowheads="1"/>
          </p:cNvPicPr>
          <p:nvPr/>
        </p:nvPicPr>
        <p:blipFill>
          <a:blip r:embed="rId7" cstate="print"/>
          <a:srcRect l="89185" b="81873"/>
          <a:stretch>
            <a:fillRect/>
          </a:stretch>
        </p:blipFill>
        <p:spPr bwMode="auto">
          <a:xfrm>
            <a:off x="8460432" y="-100013"/>
            <a:ext cx="683568" cy="89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23528" y="2924944"/>
            <a:ext cx="2843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Налоги от осуществления предпринимательской деятельности в городской бюджет за 2022 год, млн. рублей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3131840" y="1340768"/>
          <a:ext cx="590465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116632"/>
            <a:ext cx="81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«Развитие малого и среднего предпринимательства, потребительского рынка  и сельскохозяйственных товаропроизводителей города Урай»</a:t>
            </a:r>
            <a:endParaRPr lang="ru-RU" dirty="0"/>
          </a:p>
        </p:txBody>
      </p:sp>
      <p:pic>
        <p:nvPicPr>
          <p:cNvPr id="14338" name="Picture 2" descr="https://uray.ru/wp-content/uploads/2022/05/yarmarka-300x2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1268760"/>
            <a:ext cx="2304256" cy="1651384"/>
          </a:xfrm>
          <a:prstGeom prst="rect">
            <a:avLst/>
          </a:prstGeom>
          <a:noFill/>
        </p:spPr>
      </p:pic>
      <p:graphicFrame>
        <p:nvGraphicFramePr>
          <p:cNvPr id="11" name="Диаграмма 10"/>
          <p:cNvGraphicFramePr/>
          <p:nvPr/>
        </p:nvGraphicFramePr>
        <p:xfrm>
          <a:off x="251520" y="4221088"/>
          <a:ext cx="2880320" cy="242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Схема 17"/>
          <p:cNvGraphicFramePr/>
          <p:nvPr/>
        </p:nvGraphicFramePr>
        <p:xfrm>
          <a:off x="395536" y="1412776"/>
          <a:ext cx="85689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116632"/>
            <a:ext cx="81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«Развитие жилищно-коммунального комплекса и повышение энергетической эффективности в городе Урай» на 2019-2030 годы»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lvl="0" algn="ctr"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«Информационное общество - Урай» на 2019-2030 годы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539552" y="1052736"/>
          <a:ext cx="847226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«Управление муниципальными финансами в городе Урай» на 2021-2030 года</a:t>
            </a:r>
          </a:p>
          <a:p>
            <a:pPr lvl="0" algn="ctr">
              <a:spcAft>
                <a:spcPts val="0"/>
              </a:spcAft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323528" y="1340768"/>
          <a:ext cx="86162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7504" y="116632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«Охрана окружающей среды в границах города Урай»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2019-2030 годы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179512" y="1988840"/>
          <a:ext cx="878497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179512" y="1196752"/>
          <a:ext cx="878497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«Развитие транспортной системы города Урай»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2021-2030 года</a:t>
            </a:r>
          </a:p>
          <a:p>
            <a:pPr lvl="0" algn="ctr">
              <a:spcAft>
                <a:spcPts val="0"/>
              </a:spcAft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323528" y="1340768"/>
          <a:ext cx="86162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19979</TotalTime>
  <Words>1877</Words>
  <Application>Microsoft Office PowerPoint</Application>
  <PresentationFormat>Экран (4:3)</PresentationFormat>
  <Paragraphs>212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Oswald</vt:lpstr>
      <vt:lpstr>Тема Office</vt:lpstr>
      <vt:lpstr>Слайд 1</vt:lpstr>
      <vt:lpstr>Слайд 2</vt:lpstr>
      <vt:lpstr> Целевой блок 1 «Диверсификация экономики, инвестиционное развитие» </vt:lpstr>
      <vt:lpstr>Слайд 4</vt:lpstr>
      <vt:lpstr>Слайд 5</vt:lpstr>
      <vt:lpstr>Слайд 6</vt:lpstr>
      <vt:lpstr>Слайд 7</vt:lpstr>
      <vt:lpstr>Слайд 8</vt:lpstr>
      <vt:lpstr>Слайд 9</vt:lpstr>
      <vt:lpstr> Целевой блок 2 «Повышение качества жизни населения, инновационное развитие  социальной сферы»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Кузьменко Владислав Сергеевич</dc:creator>
  <cp:lastModifiedBy>Мальцева Елена Владимировна</cp:lastModifiedBy>
  <cp:revision>1809</cp:revision>
  <dcterms:created xsi:type="dcterms:W3CDTF">2014-11-24T09:39:13Z</dcterms:created>
  <dcterms:modified xsi:type="dcterms:W3CDTF">2023-05-26T04:24:47Z</dcterms:modified>
</cp:coreProperties>
</file>