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  <p:sldId id="258" r:id="rId5"/>
    <p:sldId id="271" r:id="rId6"/>
    <p:sldId id="272" r:id="rId7"/>
    <p:sldId id="274" r:id="rId8"/>
    <p:sldId id="275" r:id="rId9"/>
    <p:sldId id="276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839680-D9A8-42E9-84F3-D579DC992431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6117AE-747C-4295-B536-BC90E2E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08" y="1844824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sz="8800" b="1" dirty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dirty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sz="8800" b="1" i="0" dirty="0" smtClean="0">
                <a:solidFill>
                  <a:srgbClr val="00B0F0"/>
                </a:solidFill>
                <a:effectLst/>
                <a:latin typeface="Corbel-Bold"/>
              </a:rPr>
              <a:t>Презентация</a:t>
            </a:r>
            <a: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b="0" i="0" dirty="0" smtClean="0">
                <a:solidFill>
                  <a:srgbClr val="FFFF00"/>
                </a:solidFill>
                <a:effectLst/>
                <a:latin typeface="Corbel"/>
              </a:rPr>
              <a:t>(</a:t>
            </a:r>
            <a:r>
              <a:rPr lang="ru-RU" dirty="0" err="1">
                <a:solidFill>
                  <a:srgbClr val="FFFF00"/>
                </a:solidFill>
                <a:effectLst/>
                <a:latin typeface="Corbel"/>
              </a:rPr>
              <a:t>Р</a:t>
            </a:r>
            <a:r>
              <a:rPr lang="ru-RU" b="0" i="0" dirty="0" err="1" smtClean="0">
                <a:solidFill>
                  <a:srgbClr val="FFFF00"/>
                </a:solidFill>
                <a:effectLst/>
                <a:latin typeface="Corbel"/>
              </a:rPr>
              <a:t>оуд-шоу</a:t>
            </a:r>
            <a:r>
              <a:rPr lang="ru-RU" b="0" i="0" dirty="0" smtClean="0">
                <a:solidFill>
                  <a:srgbClr val="FFFF00"/>
                </a:solidFill>
                <a:effectLst/>
                <a:latin typeface="Corbel"/>
              </a:rPr>
              <a:t>) объектов</a:t>
            </a:r>
            <a:r>
              <a:rPr lang="ru-RU" dirty="0" smtClean="0"/>
              <a:t> </a:t>
            </a:r>
            <a:r>
              <a:rPr lang="ru-RU" sz="3100" dirty="0" smtClean="0"/>
              <a:t>включённых в муниципальный перечень для поддержки субъектов малого и среднего предпринимательства и </a:t>
            </a:r>
            <a:r>
              <a:rPr lang="ru-RU" sz="3100" dirty="0" err="1" smtClean="0"/>
              <a:t>самозанятых</a:t>
            </a:r>
            <a:r>
              <a:rPr lang="ru-RU" sz="3100" dirty="0" smtClean="0"/>
              <a:t> граждан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005064"/>
            <a:ext cx="3528392" cy="2376264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FFFF00"/>
              </a:solidFill>
              <a:effectLst/>
              <a:latin typeface="Calibri-Light"/>
            </a:endParaRPr>
          </a:p>
          <a:p>
            <a:endParaRPr lang="ru-RU" dirty="0" smtClean="0">
              <a:solidFill>
                <a:srgbClr val="FFFF00"/>
              </a:solidFill>
              <a:effectLst/>
              <a:latin typeface="Calibri-Light"/>
            </a:endParaRPr>
          </a:p>
          <a:p>
            <a:endParaRPr lang="ru-RU" dirty="0" smtClean="0">
              <a:solidFill>
                <a:srgbClr val="FFFF00"/>
              </a:solidFill>
              <a:effectLst/>
              <a:latin typeface="Calibri-Light"/>
            </a:endParaRPr>
          </a:p>
          <a:p>
            <a:endParaRPr lang="ru-RU" dirty="0" smtClean="0">
              <a:solidFill>
                <a:srgbClr val="FFFF00"/>
              </a:solidFill>
              <a:effectLst/>
              <a:latin typeface="Calibri-Light"/>
            </a:endParaRPr>
          </a:p>
          <a:p>
            <a:pPr algn="r"/>
            <a:r>
              <a:rPr lang="ru-RU" dirty="0" smtClean="0">
                <a:solidFill>
                  <a:srgbClr val="FFFF00"/>
                </a:solidFill>
                <a:effectLst/>
                <a:latin typeface="Calibri-Light"/>
              </a:rPr>
              <a:t>2023 год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450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49595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Нормативная (правовая) база для оказания имущественной поддержки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1916832"/>
            <a:ext cx="7734747" cy="4176464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endParaRPr lang="ru-RU" sz="1400" b="1" dirty="0" smtClean="0"/>
          </a:p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24.07.2007 года № 209-ФЗ </a:t>
            </a:r>
            <a:r>
              <a:rPr lang="ru-RU" sz="1400" dirty="0" smtClean="0"/>
              <a:t>«О развитии малого и среднего предпринимательства в Российской Федерации»</a:t>
            </a:r>
          </a:p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22.07.2008 года № 159-ФЗ </a:t>
            </a:r>
            <a:r>
              <a:rPr lang="ru-RU" sz="1400" dirty="0" smtClean="0"/>
              <a:t>«Об особенностях отчуждения недвижимого имущества, находящегося  в государственной или в муниципальной собственности и арендуемого  субъектами мало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pPr marL="457200" indent="-457200" algn="just">
              <a:buAutoNum type="arabicPeriod"/>
            </a:pPr>
            <a:endParaRPr lang="ru-RU" sz="1400" dirty="0" smtClean="0"/>
          </a:p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26.07.2006 № 135-ФЗ</a:t>
            </a:r>
            <a:r>
              <a:rPr lang="ru-RU" sz="1400" dirty="0" smtClean="0"/>
              <a:t> «О защите конкуренции»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ru-RU" sz="1400" b="1" dirty="0" smtClean="0"/>
              <a:t>Постановление администрации города Урай от 10.12.2018 №3233 </a:t>
            </a:r>
            <a:r>
              <a:rPr lang="ru-RU" sz="1400" dirty="0" smtClean="0"/>
              <a:t>«Об утверждении Перечня муниципального имущества муниципального образования город Урай, свободного от прав третьих лиц (за исключением права хозяйственного ведения,  права оперативного управления, а также имущественных прав субъектов малого и среднего предпринимательства), предусмотренного частью 4 статьи 18 Федерального закона «О развитии малого и среднего предпринимательства в Российской Федерации»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ru-RU" sz="1400" b="1" dirty="0" smtClean="0"/>
              <a:t>Постановление администрации города Урай от 23.06.2021 №1605 </a:t>
            </a:r>
            <a:r>
              <a:rPr lang="ru-RU" sz="1400" dirty="0" smtClean="0"/>
              <a:t>«Об утверждении Порядка предоставления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доход», муниципального имущества в аренду»</a:t>
            </a:r>
            <a:endParaRPr lang="ru-RU" sz="1400" dirty="0"/>
          </a:p>
        </p:txBody>
      </p:sp>
      <p:pic>
        <p:nvPicPr>
          <p:cNvPr id="5" name="Рисунок 4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882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54713" cy="1910716"/>
          </a:xfrm>
        </p:spPr>
        <p:txBody>
          <a:bodyPr/>
          <a:lstStyle/>
          <a:p>
            <a:r>
              <a:rPr lang="ru-RU" sz="3600" dirty="0" smtClean="0"/>
              <a:t>Алгоритм получения имущественной поддержки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717032"/>
            <a:ext cx="7734747" cy="2664296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ШАГ 1. Подбор муниципального имущества для осуществления предпринимательской деятельности</a:t>
            </a:r>
          </a:p>
          <a:p>
            <a:pPr algn="just"/>
            <a:r>
              <a:rPr lang="ru-RU" sz="1400" dirty="0" smtClean="0"/>
              <a:t>ШАГ 2. Обращение в орган местного самоуправления, осуществляющий функции по управлению и распоряжению имуществом: комитет по управлению муниципальным имуществом администрации города Урай.</a:t>
            </a:r>
          </a:p>
          <a:p>
            <a:pPr algn="just"/>
            <a:r>
              <a:rPr lang="ru-RU" sz="1400" dirty="0" smtClean="0"/>
              <a:t>ШАГ 3. Участие в торгах, в случае если заключение договора аренды без проведения торгов не предусмотрено действующими нормативными правовыми актами, в случае признания победителем в торгах – заключение договора аренды. Предоставление муниципальной преференции (передача имущества без проведения аукциона), в случаях, предусмотренных действующими нормативно-правовыми актами городского округа Урай.</a:t>
            </a:r>
          </a:p>
          <a:p>
            <a:pPr algn="just"/>
            <a:r>
              <a:rPr lang="ru-RU" sz="1400" dirty="0" smtClean="0"/>
              <a:t>ШАГ 4. Преимущественное право приобретения арендуемого субъектами МСП имущества.</a:t>
            </a:r>
            <a:endParaRPr lang="ru-RU" sz="1400" dirty="0"/>
          </a:p>
        </p:txBody>
      </p:sp>
      <p:pic>
        <p:nvPicPr>
          <p:cNvPr id="5" name="Рисунок 4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857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40" y="324207"/>
            <a:ext cx="7754713" cy="1910716"/>
          </a:xfrm>
        </p:spPr>
        <p:txBody>
          <a:bodyPr/>
          <a:lstStyle/>
          <a:p>
            <a:r>
              <a:rPr lang="ru-RU" sz="3600" dirty="0" smtClean="0"/>
              <a:t>Обращение в орган местного самоуправления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420888"/>
            <a:ext cx="7734747" cy="3744416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1600" b="1" dirty="0" smtClean="0"/>
              <a:t>Ознакомьтесь </a:t>
            </a:r>
            <a:r>
              <a:rPr lang="ru-RU" sz="1600" dirty="0" smtClean="0"/>
              <a:t>с нормативными правовыми актами, предусматривающими оказание имущественной поддержки.</a:t>
            </a:r>
          </a:p>
          <a:p>
            <a:pPr marL="457200" indent="-457200" algn="just">
              <a:buAutoNum type="arabicPeriod"/>
            </a:pPr>
            <a:r>
              <a:rPr lang="ru-RU" sz="1600" b="1" dirty="0" smtClean="0"/>
              <a:t>Позвоните </a:t>
            </a:r>
            <a:r>
              <a:rPr lang="ru-RU" sz="1600" dirty="0" smtClean="0"/>
              <a:t>представителю органа местного самоуправления, осуществляющего управление и распоряжение имуществом, уточните характеристики объекта, местоположение, условия предоставления.</a:t>
            </a:r>
          </a:p>
          <a:p>
            <a:pPr marL="457200" indent="-457200" algn="just">
              <a:buAutoNum type="arabicPeriod"/>
            </a:pPr>
            <a:r>
              <a:rPr lang="ru-RU" sz="1600" b="1" dirty="0" smtClean="0"/>
              <a:t>Напишите </a:t>
            </a:r>
            <a:r>
              <a:rPr lang="ru-RU" sz="1600" dirty="0" smtClean="0"/>
              <a:t>заявление о предоставлении имущества или заявление об объявлении процедуры торгов на право заключения договора аренды имущества. В случае предоставления имущества без проведения торгов – напишите заявление по установленной форме на предоставление муниципальной преференции.</a:t>
            </a:r>
          </a:p>
          <a:p>
            <a:pPr marL="457200" indent="-457200" algn="just">
              <a:buAutoNum type="arabicPeriod"/>
            </a:pPr>
            <a:r>
              <a:rPr lang="ru-RU" sz="1600" b="1" dirty="0" smtClean="0"/>
              <a:t>Примите участие </a:t>
            </a:r>
            <a:r>
              <a:rPr lang="ru-RU" sz="1600" dirty="0" smtClean="0"/>
              <a:t>в процедуре торгов. </a:t>
            </a:r>
          </a:p>
          <a:p>
            <a:pPr marL="457200" indent="-457200" algn="just">
              <a:buAutoNum type="arabicPeriod"/>
            </a:pPr>
            <a:r>
              <a:rPr lang="ru-RU" sz="1600" b="1" dirty="0" smtClean="0"/>
              <a:t>Заключите договор </a:t>
            </a:r>
            <a:r>
              <a:rPr lang="ru-RU" sz="1600" dirty="0" smtClean="0"/>
              <a:t>аренды имущества. </a:t>
            </a:r>
          </a:p>
          <a:p>
            <a:pPr marL="457200" indent="-457200" algn="just">
              <a:buAutoNum type="arabicPeriod"/>
            </a:pPr>
            <a:r>
              <a:rPr lang="ru-RU" sz="1600" b="1" dirty="0" smtClean="0"/>
              <a:t>Получите преимущественное право на приобретение</a:t>
            </a:r>
            <a:r>
              <a:rPr lang="ru-RU" sz="1600" dirty="0" smtClean="0"/>
              <a:t> арендуемого недвижимого имущества в собственность. </a:t>
            </a:r>
            <a:endParaRPr lang="ru-RU" sz="1600" b="1" dirty="0"/>
          </a:p>
        </p:txBody>
      </p:sp>
      <p:pic>
        <p:nvPicPr>
          <p:cNvPr id="5" name="Рисунок 4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0197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4713" cy="1910716"/>
          </a:xfrm>
        </p:spPr>
        <p:txBody>
          <a:bodyPr/>
          <a:lstStyle/>
          <a:p>
            <a:r>
              <a:rPr lang="ru-RU" sz="2800" dirty="0" smtClean="0"/>
              <a:t>Вовлечение объектов муниципальной собственности в имущественную поддержку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4699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Если у Вас возникли проблемы при получении имущественной поддержки или остались вопросы в части ее оказания – обратитесь в Комитет по управлению муниципальным имуществом администрации города Урай:</a:t>
            </a:r>
          </a:p>
          <a:p>
            <a:r>
              <a:rPr lang="ru-RU" dirty="0" smtClean="0"/>
              <a:t>Почтовый адрес: 628285, Ханты-Мансийский автономный округ – </a:t>
            </a:r>
            <a:r>
              <a:rPr lang="ru-RU" dirty="0" err="1" smtClean="0"/>
              <a:t>Югра</a:t>
            </a:r>
            <a:r>
              <a:rPr lang="ru-RU" dirty="0" smtClean="0"/>
              <a:t>, город Урай, микрорайон Западный, дом 19</a:t>
            </a:r>
          </a:p>
          <a:p>
            <a:r>
              <a:rPr lang="ru-RU" dirty="0" smtClean="0"/>
              <a:t>Телефон 8 (34676) 9-10-15</a:t>
            </a:r>
          </a:p>
          <a:p>
            <a:r>
              <a:rPr lang="ru-RU" dirty="0" smtClean="0"/>
              <a:t>Электронная почта</a:t>
            </a:r>
            <a:r>
              <a:rPr lang="ru-RU" sz="2100" dirty="0" smtClean="0"/>
              <a:t>: </a:t>
            </a:r>
            <a:r>
              <a:rPr lang="en-US" sz="2100" dirty="0" smtClean="0"/>
              <a:t>HanapovaYF@uray.ru</a:t>
            </a:r>
          </a:p>
          <a:p>
            <a:r>
              <a:rPr lang="ru-RU" dirty="0" smtClean="0"/>
              <a:t>Время работы: по будням с 8:</a:t>
            </a:r>
            <a:r>
              <a:rPr lang="en-US" dirty="0" smtClean="0"/>
              <a:t>3</a:t>
            </a:r>
            <a:r>
              <a:rPr lang="ru-RU" dirty="0" smtClean="0"/>
              <a:t>0 до 1</a:t>
            </a:r>
            <a:r>
              <a:rPr lang="en-US" dirty="0" smtClean="0"/>
              <a:t>7</a:t>
            </a:r>
            <a:r>
              <a:rPr lang="ru-RU" dirty="0" smtClean="0"/>
              <a:t>:12</a:t>
            </a:r>
            <a:endParaRPr lang="ru-RU" dirty="0"/>
          </a:p>
        </p:txBody>
      </p:sp>
      <p:pic>
        <p:nvPicPr>
          <p:cNvPr id="5" name="Рисунок 4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778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Муниципальное имущество городского округа Урай, свободное от прав третьих лиц, предназначенное для передачи во владение и (или) в пользование на долгосрочной основе субъектам малого и среднего предпринимательства, организациям образующим инфраструктуру поддержки субъектов малого и среднего предпринимательства, физическим лицам, применяющим специальный налоговый режим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данном </a:t>
            </a:r>
            <a:r>
              <a:rPr lang="ru-RU" dirty="0" err="1" smtClean="0"/>
              <a:t>роуд-шоу</a:t>
            </a:r>
            <a:r>
              <a:rPr lang="ru-RU" dirty="0" smtClean="0"/>
              <a:t> будут представлены объекты недвижимого имущества, в том числе земельные участки, включенные в Перечень муниципального имущества для субъектов МСП и не переданных в пользование субъектам МСП и </a:t>
            </a:r>
            <a:r>
              <a:rPr lang="ru-RU" dirty="0" err="1" smtClean="0"/>
              <a:t>самозанятым</a:t>
            </a:r>
            <a:r>
              <a:rPr lang="ru-RU" dirty="0" smtClean="0"/>
              <a:t> гражданам</a:t>
            </a:r>
            <a:endParaRPr lang="ru-RU" dirty="0"/>
          </a:p>
        </p:txBody>
      </p:sp>
      <p:pic>
        <p:nvPicPr>
          <p:cNvPr id="5" name="Рисунок 4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6127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Наименование объекта: </a:t>
            </a:r>
            <a:r>
              <a:rPr lang="ru-RU" dirty="0" smtClean="0"/>
              <a:t>нежилое помещение общей площадью </a:t>
            </a:r>
            <a:r>
              <a:rPr lang="ru-RU" dirty="0" smtClean="0"/>
              <a:t>16,3</a:t>
            </a:r>
            <a:r>
              <a:rPr lang="ru-RU" dirty="0" smtClean="0"/>
              <a:t> </a:t>
            </a:r>
            <a:r>
              <a:rPr lang="ru-RU" dirty="0" smtClean="0"/>
              <a:t>кв.м, расположенное по адресу: г.Урай, мкр.1Г, дом 13</a:t>
            </a:r>
          </a:p>
          <a:p>
            <a:endParaRPr lang="ru-RU" b="1" dirty="0" smtClean="0"/>
          </a:p>
          <a:p>
            <a:pPr algn="just"/>
            <a:r>
              <a:rPr lang="ru-RU" b="1" dirty="0" smtClean="0"/>
              <a:t>Описание объекта: </a:t>
            </a:r>
            <a:r>
              <a:rPr lang="ru-RU" dirty="0" smtClean="0"/>
              <a:t>деревянный неблагоустроенный фонд, помещение требует ремонта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b="1" dirty="0" smtClean="0"/>
              <a:t>Объект удачно расположен относительно пассажирского транспорта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Объект 1 (</a:t>
            </a:r>
            <a:r>
              <a:rPr lang="ru-RU" sz="4000" dirty="0" smtClean="0"/>
              <a:t>п.1 </a:t>
            </a:r>
            <a:r>
              <a:rPr lang="ru-RU" sz="4000" dirty="0" smtClean="0"/>
              <a:t>Перечня):</a:t>
            </a:r>
            <a:endParaRPr lang="ru-RU" sz="4000" dirty="0"/>
          </a:p>
        </p:txBody>
      </p:sp>
      <p:pic>
        <p:nvPicPr>
          <p:cNvPr id="6" name="Рисунок 5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549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48" y="548680"/>
            <a:ext cx="7756263" cy="105425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Фото объекта:</a:t>
            </a:r>
            <a: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внешний вид здания, в котором расположено свободное нежилое помещение</a:t>
            </a:r>
            <a:endParaRPr lang="ru-RU" sz="1800" dirty="0"/>
          </a:p>
        </p:txBody>
      </p:sp>
      <p:pic>
        <p:nvPicPr>
          <p:cNvPr id="5" name="Рисунок 4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48880"/>
            <a:ext cx="60003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928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Наименование объекта: </a:t>
            </a:r>
            <a:r>
              <a:rPr lang="ru-RU" dirty="0" smtClean="0"/>
              <a:t>нежилое помещение общей площадью </a:t>
            </a:r>
            <a:r>
              <a:rPr lang="ru-RU" dirty="0" smtClean="0"/>
              <a:t>12,6 </a:t>
            </a:r>
            <a:r>
              <a:rPr lang="ru-RU" dirty="0" smtClean="0"/>
              <a:t>кв.м, расположенное по адресу: г.Урай, мкр.1Г, дом 13</a:t>
            </a:r>
            <a:endParaRPr lang="ru-RU" dirty="0" smtClean="0"/>
          </a:p>
          <a:p>
            <a:endParaRPr lang="ru-RU" b="1" dirty="0" smtClean="0"/>
          </a:p>
          <a:p>
            <a:pPr algn="just"/>
            <a:r>
              <a:rPr lang="ru-RU" b="1" dirty="0" smtClean="0"/>
              <a:t>Описание объекта: </a:t>
            </a:r>
            <a:r>
              <a:rPr lang="ru-RU" dirty="0" smtClean="0"/>
              <a:t>деревянный неблагоустроенный фонд, помещение требует </a:t>
            </a:r>
            <a:r>
              <a:rPr lang="ru-RU" dirty="0" smtClean="0"/>
              <a:t>ремонта.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Объект удачно расположен относительно пассажирского транспорта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Объект </a:t>
            </a:r>
            <a:r>
              <a:rPr lang="ru-RU" sz="4000" dirty="0" smtClean="0"/>
              <a:t>2 </a:t>
            </a:r>
            <a:r>
              <a:rPr lang="ru-RU" sz="4000" dirty="0" smtClean="0"/>
              <a:t>(</a:t>
            </a:r>
            <a:r>
              <a:rPr lang="ru-RU" sz="4000" dirty="0" smtClean="0"/>
              <a:t>п.46 </a:t>
            </a:r>
            <a:r>
              <a:rPr lang="ru-RU" sz="4000" dirty="0" smtClean="0"/>
              <a:t>Перечня):</a:t>
            </a:r>
            <a:endParaRPr lang="ru-RU" sz="4000" dirty="0"/>
          </a:p>
        </p:txBody>
      </p:sp>
      <p:pic>
        <p:nvPicPr>
          <p:cNvPr id="6" name="Рисунок 5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549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48" y="332656"/>
            <a:ext cx="7756263" cy="1270274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Фото объекта:</a:t>
            </a:r>
            <a: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внешний вид</a:t>
            </a:r>
            <a:endParaRPr lang="ru-RU" sz="1800" dirty="0"/>
          </a:p>
        </p:txBody>
      </p:sp>
      <p:pic>
        <p:nvPicPr>
          <p:cNvPr id="5" name="Рисунок 4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48880"/>
            <a:ext cx="60003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928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Наименование объекта: </a:t>
            </a:r>
            <a:r>
              <a:rPr lang="ru-RU" dirty="0" smtClean="0"/>
              <a:t>нежилое помещение общей площадью 16,7 кв.м, расположенное по адресу: г.Урай, мкр.1Г, дом 13</a:t>
            </a:r>
          </a:p>
          <a:p>
            <a:endParaRPr lang="ru-RU" b="1" dirty="0" smtClean="0"/>
          </a:p>
          <a:p>
            <a:pPr algn="just"/>
            <a:r>
              <a:rPr lang="ru-RU" b="1" dirty="0" smtClean="0"/>
              <a:t>Описание объекта: </a:t>
            </a:r>
            <a:r>
              <a:rPr lang="ru-RU" dirty="0" smtClean="0"/>
              <a:t>Деревянный неблагоустроенный фонд.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Объект удачно расположен относительно пассажирского транспорта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Объект </a:t>
            </a:r>
            <a:r>
              <a:rPr lang="ru-RU" sz="4000" dirty="0" smtClean="0"/>
              <a:t>3</a:t>
            </a:r>
            <a:r>
              <a:rPr lang="ru-RU" sz="4000" dirty="0" smtClean="0"/>
              <a:t> </a:t>
            </a:r>
            <a:r>
              <a:rPr lang="ru-RU" sz="4000" dirty="0" smtClean="0"/>
              <a:t>(</a:t>
            </a:r>
            <a:r>
              <a:rPr lang="ru-RU" sz="4000" dirty="0" smtClean="0"/>
              <a:t>п.23 </a:t>
            </a:r>
            <a:r>
              <a:rPr lang="ru-RU" sz="4000" dirty="0" smtClean="0"/>
              <a:t>Перечня):</a:t>
            </a:r>
            <a:endParaRPr lang="ru-RU" sz="4000" dirty="0"/>
          </a:p>
        </p:txBody>
      </p:sp>
      <p:pic>
        <p:nvPicPr>
          <p:cNvPr id="6" name="Рисунок 5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549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48" y="548680"/>
            <a:ext cx="7756263" cy="105425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Фото объекта:</a:t>
            </a:r>
            <a: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внешний вид здания, в котором расположено свободное нежилое помещение</a:t>
            </a:r>
            <a:endParaRPr lang="ru-RU" sz="1800" dirty="0"/>
          </a:p>
        </p:txBody>
      </p:sp>
      <p:pic>
        <p:nvPicPr>
          <p:cNvPr id="5" name="Рисунок 4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48880"/>
            <a:ext cx="60003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928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48" y="548680"/>
            <a:ext cx="7756263" cy="105425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18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Внутренний вид помещения</a:t>
            </a:r>
            <a:endParaRPr lang="ru-RU" sz="1800" dirty="0"/>
          </a:p>
        </p:txBody>
      </p:sp>
      <p:pic>
        <p:nvPicPr>
          <p:cNvPr id="5" name="Рисунок 4" descr="Герб%20Ур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4388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276872"/>
            <a:ext cx="32403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9282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493</TotalTime>
  <Words>684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  Презентация (Роуд-шоу) объектов включённых в муниципальный перечень для поддержки субъектов малого и среднего предпринимательства и самозанятых граждан </vt:lpstr>
      <vt:lpstr>Муниципальное имущество городского округа Урай, свободное от прав третьих лиц, предназначенное для передачи во владение и (или) в пользование на долгосрочной основе субъектам малого и среднего предпринимательства, организациям образующим инфраструктуру поддержки субъектов малого и среднего предпринимательства, физическим лицам, применяющим специальный налоговый режим</vt:lpstr>
      <vt:lpstr>Объект 1 (п.1 Перечня):</vt:lpstr>
      <vt:lpstr>Фото объекта: внешний вид здания, в котором расположено свободное нежилое помещение</vt:lpstr>
      <vt:lpstr>Объект 2 (п.46 Перечня):</vt:lpstr>
      <vt:lpstr>Фото объекта: внешний вид</vt:lpstr>
      <vt:lpstr>Объект 3 (п.23 Перечня):</vt:lpstr>
      <vt:lpstr>Фото объекта: внешний вид здания, в котором расположено свободное нежилое помещение</vt:lpstr>
      <vt:lpstr>Внутренний вид помещения</vt:lpstr>
      <vt:lpstr>Нормативная (правовая) база для оказания имущественной поддержки</vt:lpstr>
      <vt:lpstr>Алгоритм получения имущественной поддержки</vt:lpstr>
      <vt:lpstr>Обращение в орган местного самоуправления</vt:lpstr>
      <vt:lpstr>Вовлечение объектов муниципальной собственности в имущественную поддержку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(ROAD SHOW / роуд-шоу) объектов</dc:title>
  <dc:creator>User</dc:creator>
  <cp:lastModifiedBy>Ханапова</cp:lastModifiedBy>
  <cp:revision>47</cp:revision>
  <dcterms:created xsi:type="dcterms:W3CDTF">2021-06-15T08:01:21Z</dcterms:created>
  <dcterms:modified xsi:type="dcterms:W3CDTF">2023-11-09T10:53:52Z</dcterms:modified>
</cp:coreProperties>
</file>