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5"/>
              </a:lnSpc>
            </a:pPr>
            <a:r>
              <a:rPr lang="ru-RU" smtClean="0"/>
              <a:t>© Copyright:</a:t>
            </a:r>
            <a:r>
              <a:rPr lang="ru-RU" spc="-30" smtClean="0"/>
              <a:t> </a:t>
            </a:r>
            <a:r>
              <a:rPr lang="ru-RU" smtClean="0"/>
              <a:t>отдел</a:t>
            </a:r>
            <a:r>
              <a:rPr lang="ru-RU" spc="-15" smtClean="0"/>
              <a:t> </a:t>
            </a:r>
            <a:r>
              <a:rPr lang="ru-RU" spc="-5" smtClean="0"/>
              <a:t>охраны</a:t>
            </a:r>
            <a:r>
              <a:rPr lang="ru-RU" spc="5" smtClean="0"/>
              <a:t> </a:t>
            </a:r>
            <a:r>
              <a:rPr lang="ru-RU" smtClean="0"/>
              <a:t>труда</a:t>
            </a:r>
            <a:r>
              <a:rPr lang="ru-RU" spc="5" smtClean="0"/>
              <a:t> </a:t>
            </a:r>
            <a:r>
              <a:rPr lang="ru-RU" smtClean="0"/>
              <a:t>управления</a:t>
            </a:r>
            <a:r>
              <a:rPr lang="ru-RU" spc="-15" smtClean="0"/>
              <a:t> </a:t>
            </a:r>
            <a:r>
              <a:rPr lang="ru-RU" spc="-5" smtClean="0"/>
              <a:t>по</a:t>
            </a:r>
            <a:r>
              <a:rPr lang="ru-RU" spc="5" smtClean="0"/>
              <a:t> </a:t>
            </a:r>
            <a:r>
              <a:rPr lang="ru-RU" smtClean="0"/>
              <a:t>труду</a:t>
            </a:r>
            <a:r>
              <a:rPr lang="ru-RU" spc="5" smtClean="0"/>
              <a:t> </a:t>
            </a:r>
            <a:r>
              <a:rPr lang="ru-RU" spc="-5" smtClean="0"/>
              <a:t>Администрации</a:t>
            </a:r>
            <a:r>
              <a:rPr lang="ru-RU" smtClean="0"/>
              <a:t> </a:t>
            </a:r>
            <a:r>
              <a:rPr lang="ru-RU" spc="-5" smtClean="0"/>
              <a:t>города</a:t>
            </a:r>
            <a:r>
              <a:rPr lang="ru-RU" spc="-10" smtClean="0"/>
              <a:t> </a:t>
            </a:r>
            <a:r>
              <a:rPr lang="ru-RU" smtClean="0"/>
              <a:t>Сургута,</a:t>
            </a:r>
            <a:r>
              <a:rPr lang="ru-RU" spc="15" smtClean="0"/>
              <a:t> </a:t>
            </a:r>
            <a:r>
              <a:rPr lang="ru-RU" smtClean="0"/>
              <a:t>2021</a:t>
            </a:r>
            <a:r>
              <a:rPr lang="ru-RU" spc="-10" smtClean="0"/>
              <a:t> </a:t>
            </a:r>
            <a:r>
              <a:rPr lang="ru-RU" spc="-5" smtClean="0"/>
              <a:t>год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lang="ru-RU" smtClean="0"/>
              <a:pPr marL="12700">
                <a:lnSpc>
                  <a:spcPts val="141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5"/>
              </a:lnSpc>
            </a:pPr>
            <a:r>
              <a:rPr lang="ru-RU" smtClean="0"/>
              <a:t>© Copyright:</a:t>
            </a:r>
            <a:r>
              <a:rPr lang="ru-RU" spc="-30" smtClean="0"/>
              <a:t> </a:t>
            </a:r>
            <a:r>
              <a:rPr lang="ru-RU" smtClean="0"/>
              <a:t>отдел</a:t>
            </a:r>
            <a:r>
              <a:rPr lang="ru-RU" spc="-15" smtClean="0"/>
              <a:t> </a:t>
            </a:r>
            <a:r>
              <a:rPr lang="ru-RU" spc="-5" smtClean="0"/>
              <a:t>охраны</a:t>
            </a:r>
            <a:r>
              <a:rPr lang="ru-RU" spc="5" smtClean="0"/>
              <a:t> </a:t>
            </a:r>
            <a:r>
              <a:rPr lang="ru-RU" smtClean="0"/>
              <a:t>труда</a:t>
            </a:r>
            <a:r>
              <a:rPr lang="ru-RU" spc="5" smtClean="0"/>
              <a:t> </a:t>
            </a:r>
            <a:r>
              <a:rPr lang="ru-RU" smtClean="0"/>
              <a:t>управления</a:t>
            </a:r>
            <a:r>
              <a:rPr lang="ru-RU" spc="-15" smtClean="0"/>
              <a:t> </a:t>
            </a:r>
            <a:r>
              <a:rPr lang="ru-RU" spc="-5" smtClean="0"/>
              <a:t>по</a:t>
            </a:r>
            <a:r>
              <a:rPr lang="ru-RU" spc="5" smtClean="0"/>
              <a:t> </a:t>
            </a:r>
            <a:r>
              <a:rPr lang="ru-RU" smtClean="0"/>
              <a:t>труду</a:t>
            </a:r>
            <a:r>
              <a:rPr lang="ru-RU" spc="5" smtClean="0"/>
              <a:t> </a:t>
            </a:r>
            <a:r>
              <a:rPr lang="ru-RU" spc="-5" smtClean="0"/>
              <a:t>Администрации</a:t>
            </a:r>
            <a:r>
              <a:rPr lang="ru-RU" smtClean="0"/>
              <a:t> </a:t>
            </a:r>
            <a:r>
              <a:rPr lang="ru-RU" spc="-5" smtClean="0"/>
              <a:t>города</a:t>
            </a:r>
            <a:r>
              <a:rPr lang="ru-RU" spc="-10" smtClean="0"/>
              <a:t> </a:t>
            </a:r>
            <a:r>
              <a:rPr lang="ru-RU" smtClean="0"/>
              <a:t>Сургута,</a:t>
            </a:r>
            <a:r>
              <a:rPr lang="ru-RU" spc="15" smtClean="0"/>
              <a:t> </a:t>
            </a:r>
            <a:r>
              <a:rPr lang="ru-RU" smtClean="0"/>
              <a:t>2021</a:t>
            </a:r>
            <a:r>
              <a:rPr lang="ru-RU" spc="-10" smtClean="0"/>
              <a:t> </a:t>
            </a:r>
            <a:r>
              <a:rPr lang="ru-RU" spc="-5" smtClean="0"/>
              <a:t>год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lang="ru-RU" smtClean="0"/>
              <a:pPr marL="12700">
                <a:lnSpc>
                  <a:spcPts val="141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5"/>
              </a:lnSpc>
            </a:pPr>
            <a:r>
              <a:rPr lang="ru-RU" smtClean="0"/>
              <a:t>© Copyright:</a:t>
            </a:r>
            <a:r>
              <a:rPr lang="ru-RU" spc="-30" smtClean="0"/>
              <a:t> </a:t>
            </a:r>
            <a:r>
              <a:rPr lang="ru-RU" smtClean="0"/>
              <a:t>отдел</a:t>
            </a:r>
            <a:r>
              <a:rPr lang="ru-RU" spc="-15" smtClean="0"/>
              <a:t> </a:t>
            </a:r>
            <a:r>
              <a:rPr lang="ru-RU" spc="-5" smtClean="0"/>
              <a:t>охраны</a:t>
            </a:r>
            <a:r>
              <a:rPr lang="ru-RU" spc="5" smtClean="0"/>
              <a:t> </a:t>
            </a:r>
            <a:r>
              <a:rPr lang="ru-RU" smtClean="0"/>
              <a:t>труда</a:t>
            </a:r>
            <a:r>
              <a:rPr lang="ru-RU" spc="5" smtClean="0"/>
              <a:t> </a:t>
            </a:r>
            <a:r>
              <a:rPr lang="ru-RU" smtClean="0"/>
              <a:t>управления</a:t>
            </a:r>
            <a:r>
              <a:rPr lang="ru-RU" spc="-15" smtClean="0"/>
              <a:t> </a:t>
            </a:r>
            <a:r>
              <a:rPr lang="ru-RU" spc="-5" smtClean="0"/>
              <a:t>по</a:t>
            </a:r>
            <a:r>
              <a:rPr lang="ru-RU" spc="5" smtClean="0"/>
              <a:t> </a:t>
            </a:r>
            <a:r>
              <a:rPr lang="ru-RU" smtClean="0"/>
              <a:t>труду</a:t>
            </a:r>
            <a:r>
              <a:rPr lang="ru-RU" spc="5" smtClean="0"/>
              <a:t> </a:t>
            </a:r>
            <a:r>
              <a:rPr lang="ru-RU" spc="-5" smtClean="0"/>
              <a:t>Администрации</a:t>
            </a:r>
            <a:r>
              <a:rPr lang="ru-RU" smtClean="0"/>
              <a:t> </a:t>
            </a:r>
            <a:r>
              <a:rPr lang="ru-RU" spc="-5" smtClean="0"/>
              <a:t>города</a:t>
            </a:r>
            <a:r>
              <a:rPr lang="ru-RU" spc="-10" smtClean="0"/>
              <a:t> </a:t>
            </a:r>
            <a:r>
              <a:rPr lang="ru-RU" smtClean="0"/>
              <a:t>Сургута,</a:t>
            </a:r>
            <a:r>
              <a:rPr lang="ru-RU" spc="15" smtClean="0"/>
              <a:t> </a:t>
            </a:r>
            <a:r>
              <a:rPr lang="ru-RU" smtClean="0"/>
              <a:t>2021</a:t>
            </a:r>
            <a:r>
              <a:rPr lang="ru-RU" spc="-10" smtClean="0"/>
              <a:t> </a:t>
            </a:r>
            <a:r>
              <a:rPr lang="ru-RU" spc="-5" smtClean="0"/>
              <a:t>год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lang="ru-RU" smtClean="0"/>
              <a:pPr marL="12700">
                <a:lnSpc>
                  <a:spcPts val="141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Copyright:</a:t>
            </a:r>
            <a:r>
              <a:rPr spc="-30" dirty="0"/>
              <a:t> </a:t>
            </a:r>
            <a:r>
              <a:rPr dirty="0"/>
              <a:t>отдел</a:t>
            </a:r>
            <a:r>
              <a:rPr spc="-15" dirty="0"/>
              <a:t> </a:t>
            </a:r>
            <a:r>
              <a:rPr spc="-5" dirty="0"/>
              <a:t>охраны</a:t>
            </a:r>
            <a:r>
              <a:rPr spc="5" dirty="0"/>
              <a:t> </a:t>
            </a:r>
            <a:r>
              <a:rPr dirty="0"/>
              <a:t>труда</a:t>
            </a:r>
            <a:r>
              <a:rPr spc="5" dirty="0"/>
              <a:t> </a:t>
            </a:r>
            <a:r>
              <a:rPr dirty="0"/>
              <a:t>управления</a:t>
            </a:r>
            <a:r>
              <a:rPr spc="-15" dirty="0"/>
              <a:t> </a:t>
            </a:r>
            <a:r>
              <a:rPr spc="-5" dirty="0"/>
              <a:t>по</a:t>
            </a:r>
            <a:r>
              <a:rPr spc="5" dirty="0"/>
              <a:t> </a:t>
            </a:r>
            <a:r>
              <a:rPr dirty="0"/>
              <a:t>труду</a:t>
            </a:r>
            <a:r>
              <a:rPr spc="5" dirty="0"/>
              <a:t> </a:t>
            </a:r>
            <a:r>
              <a:rPr spc="-5" dirty="0"/>
              <a:t>Администрации</a:t>
            </a:r>
            <a:r>
              <a:rPr dirty="0"/>
              <a:t> </a:t>
            </a:r>
            <a:r>
              <a:rPr spc="-5" dirty="0"/>
              <a:t>города</a:t>
            </a:r>
            <a:r>
              <a:rPr spc="-10" dirty="0"/>
              <a:t> </a:t>
            </a:r>
            <a:r>
              <a:rPr dirty="0"/>
              <a:t>Сургута,</a:t>
            </a:r>
            <a:r>
              <a:rPr spc="15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spc="-5" dirty="0"/>
              <a:t>год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76A54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5"/>
              </a:lnSpc>
            </a:pPr>
            <a:r>
              <a:rPr lang="ru-RU" smtClean="0"/>
              <a:t>© Copyright:</a:t>
            </a:r>
            <a:r>
              <a:rPr lang="ru-RU" spc="-30" smtClean="0"/>
              <a:t> </a:t>
            </a:r>
            <a:r>
              <a:rPr lang="ru-RU" smtClean="0"/>
              <a:t>отдел</a:t>
            </a:r>
            <a:r>
              <a:rPr lang="ru-RU" spc="-15" smtClean="0"/>
              <a:t> </a:t>
            </a:r>
            <a:r>
              <a:rPr lang="ru-RU" spc="-5" smtClean="0"/>
              <a:t>охраны</a:t>
            </a:r>
            <a:r>
              <a:rPr lang="ru-RU" spc="5" smtClean="0"/>
              <a:t> </a:t>
            </a:r>
            <a:r>
              <a:rPr lang="ru-RU" smtClean="0"/>
              <a:t>труда</a:t>
            </a:r>
            <a:r>
              <a:rPr lang="ru-RU" spc="5" smtClean="0"/>
              <a:t> </a:t>
            </a:r>
            <a:r>
              <a:rPr lang="ru-RU" smtClean="0"/>
              <a:t>управления</a:t>
            </a:r>
            <a:r>
              <a:rPr lang="ru-RU" spc="-15" smtClean="0"/>
              <a:t> </a:t>
            </a:r>
            <a:r>
              <a:rPr lang="ru-RU" spc="-5" smtClean="0"/>
              <a:t>по</a:t>
            </a:r>
            <a:r>
              <a:rPr lang="ru-RU" spc="5" smtClean="0"/>
              <a:t> </a:t>
            </a:r>
            <a:r>
              <a:rPr lang="ru-RU" smtClean="0"/>
              <a:t>труду</a:t>
            </a:r>
            <a:r>
              <a:rPr lang="ru-RU" spc="5" smtClean="0"/>
              <a:t> </a:t>
            </a:r>
            <a:r>
              <a:rPr lang="ru-RU" spc="-5" smtClean="0"/>
              <a:t>Администрации</a:t>
            </a:r>
            <a:r>
              <a:rPr lang="ru-RU" smtClean="0"/>
              <a:t> </a:t>
            </a:r>
            <a:r>
              <a:rPr lang="ru-RU" spc="-5" smtClean="0"/>
              <a:t>города</a:t>
            </a:r>
            <a:r>
              <a:rPr lang="ru-RU" spc="-10" smtClean="0"/>
              <a:t> </a:t>
            </a:r>
            <a:r>
              <a:rPr lang="ru-RU" smtClean="0"/>
              <a:t>Сургута,</a:t>
            </a:r>
            <a:r>
              <a:rPr lang="ru-RU" spc="15" smtClean="0"/>
              <a:t> </a:t>
            </a:r>
            <a:r>
              <a:rPr lang="ru-RU" smtClean="0"/>
              <a:t>2021</a:t>
            </a:r>
            <a:r>
              <a:rPr lang="ru-RU" spc="-10" smtClean="0"/>
              <a:t> </a:t>
            </a:r>
            <a:r>
              <a:rPr lang="ru-RU" spc="-5" smtClean="0"/>
              <a:t>год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lang="ru-RU" smtClean="0"/>
              <a:pPr marL="12700">
                <a:lnSpc>
                  <a:spcPts val="141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5"/>
              </a:lnSpc>
            </a:pPr>
            <a:r>
              <a:rPr lang="ru-RU" smtClean="0"/>
              <a:t>© Copyright:</a:t>
            </a:r>
            <a:r>
              <a:rPr lang="ru-RU" spc="-30" smtClean="0"/>
              <a:t> </a:t>
            </a:r>
            <a:r>
              <a:rPr lang="ru-RU" smtClean="0"/>
              <a:t>отдел</a:t>
            </a:r>
            <a:r>
              <a:rPr lang="ru-RU" spc="-15" smtClean="0"/>
              <a:t> </a:t>
            </a:r>
            <a:r>
              <a:rPr lang="ru-RU" spc="-5" smtClean="0"/>
              <a:t>охраны</a:t>
            </a:r>
            <a:r>
              <a:rPr lang="ru-RU" spc="5" smtClean="0"/>
              <a:t> </a:t>
            </a:r>
            <a:r>
              <a:rPr lang="ru-RU" smtClean="0"/>
              <a:t>труда</a:t>
            </a:r>
            <a:r>
              <a:rPr lang="ru-RU" spc="5" smtClean="0"/>
              <a:t> </a:t>
            </a:r>
            <a:r>
              <a:rPr lang="ru-RU" smtClean="0"/>
              <a:t>управления</a:t>
            </a:r>
            <a:r>
              <a:rPr lang="ru-RU" spc="-15" smtClean="0"/>
              <a:t> </a:t>
            </a:r>
            <a:r>
              <a:rPr lang="ru-RU" spc="-5" smtClean="0"/>
              <a:t>по</a:t>
            </a:r>
            <a:r>
              <a:rPr lang="ru-RU" spc="5" smtClean="0"/>
              <a:t> </a:t>
            </a:r>
            <a:r>
              <a:rPr lang="ru-RU" smtClean="0"/>
              <a:t>труду</a:t>
            </a:r>
            <a:r>
              <a:rPr lang="ru-RU" spc="5" smtClean="0"/>
              <a:t> </a:t>
            </a:r>
            <a:r>
              <a:rPr lang="ru-RU" spc="-5" smtClean="0"/>
              <a:t>Администрации</a:t>
            </a:r>
            <a:r>
              <a:rPr lang="ru-RU" smtClean="0"/>
              <a:t> </a:t>
            </a:r>
            <a:r>
              <a:rPr lang="ru-RU" spc="-5" smtClean="0"/>
              <a:t>города</a:t>
            </a:r>
            <a:r>
              <a:rPr lang="ru-RU" spc="-10" smtClean="0"/>
              <a:t> </a:t>
            </a:r>
            <a:r>
              <a:rPr lang="ru-RU" smtClean="0"/>
              <a:t>Сургута,</a:t>
            </a:r>
            <a:r>
              <a:rPr lang="ru-RU" spc="15" smtClean="0"/>
              <a:t> </a:t>
            </a:r>
            <a:r>
              <a:rPr lang="ru-RU" smtClean="0"/>
              <a:t>2021</a:t>
            </a:r>
            <a:r>
              <a:rPr lang="ru-RU" spc="-10" smtClean="0"/>
              <a:t> </a:t>
            </a:r>
            <a:r>
              <a:rPr lang="ru-RU" spc="-5" smtClean="0"/>
              <a:t>год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lang="ru-RU" smtClean="0"/>
              <a:pPr marL="12700">
                <a:lnSpc>
                  <a:spcPts val="141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5"/>
              </a:lnSpc>
            </a:pPr>
            <a:r>
              <a:rPr lang="ru-RU" smtClean="0"/>
              <a:t>© Copyright:</a:t>
            </a:r>
            <a:r>
              <a:rPr lang="ru-RU" spc="-30" smtClean="0"/>
              <a:t> </a:t>
            </a:r>
            <a:r>
              <a:rPr lang="ru-RU" smtClean="0"/>
              <a:t>отдел</a:t>
            </a:r>
            <a:r>
              <a:rPr lang="ru-RU" spc="-15" smtClean="0"/>
              <a:t> </a:t>
            </a:r>
            <a:r>
              <a:rPr lang="ru-RU" spc="-5" smtClean="0"/>
              <a:t>охраны</a:t>
            </a:r>
            <a:r>
              <a:rPr lang="ru-RU" spc="5" smtClean="0"/>
              <a:t> </a:t>
            </a:r>
            <a:r>
              <a:rPr lang="ru-RU" smtClean="0"/>
              <a:t>труда</a:t>
            </a:r>
            <a:r>
              <a:rPr lang="ru-RU" spc="5" smtClean="0"/>
              <a:t> </a:t>
            </a:r>
            <a:r>
              <a:rPr lang="ru-RU" smtClean="0"/>
              <a:t>управления</a:t>
            </a:r>
            <a:r>
              <a:rPr lang="ru-RU" spc="-15" smtClean="0"/>
              <a:t> </a:t>
            </a:r>
            <a:r>
              <a:rPr lang="ru-RU" spc="-5" smtClean="0"/>
              <a:t>по</a:t>
            </a:r>
            <a:r>
              <a:rPr lang="ru-RU" spc="5" smtClean="0"/>
              <a:t> </a:t>
            </a:r>
            <a:r>
              <a:rPr lang="ru-RU" smtClean="0"/>
              <a:t>труду</a:t>
            </a:r>
            <a:r>
              <a:rPr lang="ru-RU" spc="5" smtClean="0"/>
              <a:t> </a:t>
            </a:r>
            <a:r>
              <a:rPr lang="ru-RU" spc="-5" smtClean="0"/>
              <a:t>Администрации</a:t>
            </a:r>
            <a:r>
              <a:rPr lang="ru-RU" smtClean="0"/>
              <a:t> </a:t>
            </a:r>
            <a:r>
              <a:rPr lang="ru-RU" spc="-5" smtClean="0"/>
              <a:t>города</a:t>
            </a:r>
            <a:r>
              <a:rPr lang="ru-RU" spc="-10" smtClean="0"/>
              <a:t> </a:t>
            </a:r>
            <a:r>
              <a:rPr lang="ru-RU" smtClean="0"/>
              <a:t>Сургута,</a:t>
            </a:r>
            <a:r>
              <a:rPr lang="ru-RU" spc="15" smtClean="0"/>
              <a:t> </a:t>
            </a:r>
            <a:r>
              <a:rPr lang="ru-RU" smtClean="0"/>
              <a:t>2021</a:t>
            </a:r>
            <a:r>
              <a:rPr lang="ru-RU" spc="-10" smtClean="0"/>
              <a:t> </a:t>
            </a:r>
            <a:r>
              <a:rPr lang="ru-RU" spc="-5" smtClean="0"/>
              <a:t>год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lang="ru-RU" smtClean="0"/>
              <a:pPr marL="12700">
                <a:lnSpc>
                  <a:spcPts val="141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5"/>
              </a:lnSpc>
            </a:pPr>
            <a:r>
              <a:rPr lang="ru-RU" smtClean="0"/>
              <a:t>© Copyright:</a:t>
            </a:r>
            <a:r>
              <a:rPr lang="ru-RU" spc="-30" smtClean="0"/>
              <a:t> </a:t>
            </a:r>
            <a:r>
              <a:rPr lang="ru-RU" smtClean="0"/>
              <a:t>отдел</a:t>
            </a:r>
            <a:r>
              <a:rPr lang="ru-RU" spc="-15" smtClean="0"/>
              <a:t> </a:t>
            </a:r>
            <a:r>
              <a:rPr lang="ru-RU" spc="-5" smtClean="0"/>
              <a:t>охраны</a:t>
            </a:r>
            <a:r>
              <a:rPr lang="ru-RU" spc="5" smtClean="0"/>
              <a:t> </a:t>
            </a:r>
            <a:r>
              <a:rPr lang="ru-RU" smtClean="0"/>
              <a:t>труда</a:t>
            </a:r>
            <a:r>
              <a:rPr lang="ru-RU" spc="5" smtClean="0"/>
              <a:t> </a:t>
            </a:r>
            <a:r>
              <a:rPr lang="ru-RU" smtClean="0"/>
              <a:t>управления</a:t>
            </a:r>
            <a:r>
              <a:rPr lang="ru-RU" spc="-15" smtClean="0"/>
              <a:t> </a:t>
            </a:r>
            <a:r>
              <a:rPr lang="ru-RU" spc="-5" smtClean="0"/>
              <a:t>по</a:t>
            </a:r>
            <a:r>
              <a:rPr lang="ru-RU" spc="5" smtClean="0"/>
              <a:t> </a:t>
            </a:r>
            <a:r>
              <a:rPr lang="ru-RU" smtClean="0"/>
              <a:t>труду</a:t>
            </a:r>
            <a:r>
              <a:rPr lang="ru-RU" spc="5" smtClean="0"/>
              <a:t> </a:t>
            </a:r>
            <a:r>
              <a:rPr lang="ru-RU" spc="-5" smtClean="0"/>
              <a:t>Администрации</a:t>
            </a:r>
            <a:r>
              <a:rPr lang="ru-RU" smtClean="0"/>
              <a:t> </a:t>
            </a:r>
            <a:r>
              <a:rPr lang="ru-RU" spc="-5" smtClean="0"/>
              <a:t>города</a:t>
            </a:r>
            <a:r>
              <a:rPr lang="ru-RU" spc="-10" smtClean="0"/>
              <a:t> </a:t>
            </a:r>
            <a:r>
              <a:rPr lang="ru-RU" smtClean="0"/>
              <a:t>Сургута,</a:t>
            </a:r>
            <a:r>
              <a:rPr lang="ru-RU" spc="15" smtClean="0"/>
              <a:t> </a:t>
            </a:r>
            <a:r>
              <a:rPr lang="ru-RU" smtClean="0"/>
              <a:t>2021</a:t>
            </a:r>
            <a:r>
              <a:rPr lang="ru-RU" spc="-10" smtClean="0"/>
              <a:t> </a:t>
            </a:r>
            <a:r>
              <a:rPr lang="ru-RU" spc="-5" smtClean="0"/>
              <a:t>год</a:t>
            </a:r>
            <a:endParaRPr lang="ru-RU" spc="-5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lang="ru-RU" smtClean="0"/>
              <a:pPr marL="12700">
                <a:lnSpc>
                  <a:spcPts val="141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5"/>
              </a:lnSpc>
            </a:pPr>
            <a:r>
              <a:rPr lang="ru-RU" smtClean="0"/>
              <a:t>© Copyright:</a:t>
            </a:r>
            <a:r>
              <a:rPr lang="ru-RU" spc="-30" smtClean="0"/>
              <a:t> </a:t>
            </a:r>
            <a:r>
              <a:rPr lang="ru-RU" smtClean="0"/>
              <a:t>отдел</a:t>
            </a:r>
            <a:r>
              <a:rPr lang="ru-RU" spc="-15" smtClean="0"/>
              <a:t> </a:t>
            </a:r>
            <a:r>
              <a:rPr lang="ru-RU" spc="-5" smtClean="0"/>
              <a:t>охраны</a:t>
            </a:r>
            <a:r>
              <a:rPr lang="ru-RU" spc="5" smtClean="0"/>
              <a:t> </a:t>
            </a:r>
            <a:r>
              <a:rPr lang="ru-RU" smtClean="0"/>
              <a:t>труда</a:t>
            </a:r>
            <a:r>
              <a:rPr lang="ru-RU" spc="5" smtClean="0"/>
              <a:t> </a:t>
            </a:r>
            <a:r>
              <a:rPr lang="ru-RU" smtClean="0"/>
              <a:t>управления</a:t>
            </a:r>
            <a:r>
              <a:rPr lang="ru-RU" spc="-15" smtClean="0"/>
              <a:t> </a:t>
            </a:r>
            <a:r>
              <a:rPr lang="ru-RU" spc="-5" smtClean="0"/>
              <a:t>по</a:t>
            </a:r>
            <a:r>
              <a:rPr lang="ru-RU" spc="5" smtClean="0"/>
              <a:t> </a:t>
            </a:r>
            <a:r>
              <a:rPr lang="ru-RU" smtClean="0"/>
              <a:t>труду</a:t>
            </a:r>
            <a:r>
              <a:rPr lang="ru-RU" spc="5" smtClean="0"/>
              <a:t> </a:t>
            </a:r>
            <a:r>
              <a:rPr lang="ru-RU" spc="-5" smtClean="0"/>
              <a:t>Администрации</a:t>
            </a:r>
            <a:r>
              <a:rPr lang="ru-RU" smtClean="0"/>
              <a:t> </a:t>
            </a:r>
            <a:r>
              <a:rPr lang="ru-RU" spc="-5" smtClean="0"/>
              <a:t>города</a:t>
            </a:r>
            <a:r>
              <a:rPr lang="ru-RU" spc="-10" smtClean="0"/>
              <a:t> </a:t>
            </a:r>
            <a:r>
              <a:rPr lang="ru-RU" smtClean="0"/>
              <a:t>Сургута,</a:t>
            </a:r>
            <a:r>
              <a:rPr lang="ru-RU" spc="15" smtClean="0"/>
              <a:t> </a:t>
            </a:r>
            <a:r>
              <a:rPr lang="ru-RU" smtClean="0"/>
              <a:t>2021</a:t>
            </a:r>
            <a:r>
              <a:rPr lang="ru-RU" spc="-10" smtClean="0"/>
              <a:t> </a:t>
            </a:r>
            <a:r>
              <a:rPr lang="ru-RU" spc="-5" smtClean="0"/>
              <a:t>год</a:t>
            </a:r>
            <a:endParaRPr lang="ru-RU" spc="-5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lang="ru-RU" smtClean="0"/>
              <a:pPr marL="12700">
                <a:lnSpc>
                  <a:spcPts val="141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5"/>
              </a:lnSpc>
            </a:pPr>
            <a:r>
              <a:rPr lang="ru-RU" smtClean="0"/>
              <a:t>© Copyright:</a:t>
            </a:r>
            <a:r>
              <a:rPr lang="ru-RU" spc="-30" smtClean="0"/>
              <a:t> </a:t>
            </a:r>
            <a:r>
              <a:rPr lang="ru-RU" smtClean="0"/>
              <a:t>отдел</a:t>
            </a:r>
            <a:r>
              <a:rPr lang="ru-RU" spc="-15" smtClean="0"/>
              <a:t> </a:t>
            </a:r>
            <a:r>
              <a:rPr lang="ru-RU" spc="-5" smtClean="0"/>
              <a:t>охраны</a:t>
            </a:r>
            <a:r>
              <a:rPr lang="ru-RU" spc="5" smtClean="0"/>
              <a:t> </a:t>
            </a:r>
            <a:r>
              <a:rPr lang="ru-RU" smtClean="0"/>
              <a:t>труда</a:t>
            </a:r>
            <a:r>
              <a:rPr lang="ru-RU" spc="5" smtClean="0"/>
              <a:t> </a:t>
            </a:r>
            <a:r>
              <a:rPr lang="ru-RU" smtClean="0"/>
              <a:t>управления</a:t>
            </a:r>
            <a:r>
              <a:rPr lang="ru-RU" spc="-15" smtClean="0"/>
              <a:t> </a:t>
            </a:r>
            <a:r>
              <a:rPr lang="ru-RU" spc="-5" smtClean="0"/>
              <a:t>по</a:t>
            </a:r>
            <a:r>
              <a:rPr lang="ru-RU" spc="5" smtClean="0"/>
              <a:t> </a:t>
            </a:r>
            <a:r>
              <a:rPr lang="ru-RU" smtClean="0"/>
              <a:t>труду</a:t>
            </a:r>
            <a:r>
              <a:rPr lang="ru-RU" spc="5" smtClean="0"/>
              <a:t> </a:t>
            </a:r>
            <a:r>
              <a:rPr lang="ru-RU" spc="-5" smtClean="0"/>
              <a:t>Администрации</a:t>
            </a:r>
            <a:r>
              <a:rPr lang="ru-RU" smtClean="0"/>
              <a:t> </a:t>
            </a:r>
            <a:r>
              <a:rPr lang="ru-RU" spc="-5" smtClean="0"/>
              <a:t>города</a:t>
            </a:r>
            <a:r>
              <a:rPr lang="ru-RU" spc="-10" smtClean="0"/>
              <a:t> </a:t>
            </a:r>
            <a:r>
              <a:rPr lang="ru-RU" smtClean="0"/>
              <a:t>Сургута,</a:t>
            </a:r>
            <a:r>
              <a:rPr lang="ru-RU" spc="15" smtClean="0"/>
              <a:t> </a:t>
            </a:r>
            <a:r>
              <a:rPr lang="ru-RU" smtClean="0"/>
              <a:t>2021</a:t>
            </a:r>
            <a:r>
              <a:rPr lang="ru-RU" spc="-10" smtClean="0"/>
              <a:t> </a:t>
            </a:r>
            <a:r>
              <a:rPr lang="ru-RU" spc="-5" smtClean="0"/>
              <a:t>год</a:t>
            </a:r>
            <a:endParaRPr lang="ru-RU" spc="-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lang="ru-RU" smtClean="0"/>
              <a:pPr marL="12700">
                <a:lnSpc>
                  <a:spcPts val="141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5"/>
              </a:lnSpc>
            </a:pPr>
            <a:r>
              <a:rPr lang="ru-RU" smtClean="0"/>
              <a:t>© Copyright:</a:t>
            </a:r>
            <a:r>
              <a:rPr lang="ru-RU" spc="-30" smtClean="0"/>
              <a:t> </a:t>
            </a:r>
            <a:r>
              <a:rPr lang="ru-RU" smtClean="0"/>
              <a:t>отдел</a:t>
            </a:r>
            <a:r>
              <a:rPr lang="ru-RU" spc="-15" smtClean="0"/>
              <a:t> </a:t>
            </a:r>
            <a:r>
              <a:rPr lang="ru-RU" spc="-5" smtClean="0"/>
              <a:t>охраны</a:t>
            </a:r>
            <a:r>
              <a:rPr lang="ru-RU" spc="5" smtClean="0"/>
              <a:t> </a:t>
            </a:r>
            <a:r>
              <a:rPr lang="ru-RU" smtClean="0"/>
              <a:t>труда</a:t>
            </a:r>
            <a:r>
              <a:rPr lang="ru-RU" spc="5" smtClean="0"/>
              <a:t> </a:t>
            </a:r>
            <a:r>
              <a:rPr lang="ru-RU" smtClean="0"/>
              <a:t>управления</a:t>
            </a:r>
            <a:r>
              <a:rPr lang="ru-RU" spc="-15" smtClean="0"/>
              <a:t> </a:t>
            </a:r>
            <a:r>
              <a:rPr lang="ru-RU" spc="-5" smtClean="0"/>
              <a:t>по</a:t>
            </a:r>
            <a:r>
              <a:rPr lang="ru-RU" spc="5" smtClean="0"/>
              <a:t> </a:t>
            </a:r>
            <a:r>
              <a:rPr lang="ru-RU" smtClean="0"/>
              <a:t>труду</a:t>
            </a:r>
            <a:r>
              <a:rPr lang="ru-RU" spc="5" smtClean="0"/>
              <a:t> </a:t>
            </a:r>
            <a:r>
              <a:rPr lang="ru-RU" spc="-5" smtClean="0"/>
              <a:t>Администрации</a:t>
            </a:r>
            <a:r>
              <a:rPr lang="ru-RU" smtClean="0"/>
              <a:t> </a:t>
            </a:r>
            <a:r>
              <a:rPr lang="ru-RU" spc="-5" smtClean="0"/>
              <a:t>города</a:t>
            </a:r>
            <a:r>
              <a:rPr lang="ru-RU" spc="-10" smtClean="0"/>
              <a:t> </a:t>
            </a:r>
            <a:r>
              <a:rPr lang="ru-RU" smtClean="0"/>
              <a:t>Сургута,</a:t>
            </a:r>
            <a:r>
              <a:rPr lang="ru-RU" spc="15" smtClean="0"/>
              <a:t> </a:t>
            </a:r>
            <a:r>
              <a:rPr lang="ru-RU" smtClean="0"/>
              <a:t>2021</a:t>
            </a:r>
            <a:r>
              <a:rPr lang="ru-RU" spc="-10" smtClean="0"/>
              <a:t> </a:t>
            </a:r>
            <a:r>
              <a:rPr lang="ru-RU" spc="-5" smtClean="0"/>
              <a:t>год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lang="ru-RU" smtClean="0"/>
              <a:pPr marL="12700">
                <a:lnSpc>
                  <a:spcPts val="141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5"/>
              </a:lnSpc>
            </a:pPr>
            <a:r>
              <a:rPr lang="ru-RU" smtClean="0"/>
              <a:t>© Copyright:</a:t>
            </a:r>
            <a:r>
              <a:rPr lang="ru-RU" spc="-30" smtClean="0"/>
              <a:t> </a:t>
            </a:r>
            <a:r>
              <a:rPr lang="ru-RU" smtClean="0"/>
              <a:t>отдел</a:t>
            </a:r>
            <a:r>
              <a:rPr lang="ru-RU" spc="-15" smtClean="0"/>
              <a:t> </a:t>
            </a:r>
            <a:r>
              <a:rPr lang="ru-RU" spc="-5" smtClean="0"/>
              <a:t>охраны</a:t>
            </a:r>
            <a:r>
              <a:rPr lang="ru-RU" spc="5" smtClean="0"/>
              <a:t> </a:t>
            </a:r>
            <a:r>
              <a:rPr lang="ru-RU" smtClean="0"/>
              <a:t>труда</a:t>
            </a:r>
            <a:r>
              <a:rPr lang="ru-RU" spc="5" smtClean="0"/>
              <a:t> </a:t>
            </a:r>
            <a:r>
              <a:rPr lang="ru-RU" smtClean="0"/>
              <a:t>управления</a:t>
            </a:r>
            <a:r>
              <a:rPr lang="ru-RU" spc="-15" smtClean="0"/>
              <a:t> </a:t>
            </a:r>
            <a:r>
              <a:rPr lang="ru-RU" spc="-5" smtClean="0"/>
              <a:t>по</a:t>
            </a:r>
            <a:r>
              <a:rPr lang="ru-RU" spc="5" smtClean="0"/>
              <a:t> </a:t>
            </a:r>
            <a:r>
              <a:rPr lang="ru-RU" smtClean="0"/>
              <a:t>труду</a:t>
            </a:r>
            <a:r>
              <a:rPr lang="ru-RU" spc="5" smtClean="0"/>
              <a:t> </a:t>
            </a:r>
            <a:r>
              <a:rPr lang="ru-RU" spc="-5" smtClean="0"/>
              <a:t>Администрации</a:t>
            </a:r>
            <a:r>
              <a:rPr lang="ru-RU" smtClean="0"/>
              <a:t> </a:t>
            </a:r>
            <a:r>
              <a:rPr lang="ru-RU" spc="-5" smtClean="0"/>
              <a:t>города</a:t>
            </a:r>
            <a:r>
              <a:rPr lang="ru-RU" spc="-10" smtClean="0"/>
              <a:t> </a:t>
            </a:r>
            <a:r>
              <a:rPr lang="ru-RU" smtClean="0"/>
              <a:t>Сургута,</a:t>
            </a:r>
            <a:r>
              <a:rPr lang="ru-RU" spc="15" smtClean="0"/>
              <a:t> </a:t>
            </a:r>
            <a:r>
              <a:rPr lang="ru-RU" smtClean="0"/>
              <a:t>2021</a:t>
            </a:r>
            <a:r>
              <a:rPr lang="ru-RU" spc="-10" smtClean="0"/>
              <a:t> </a:t>
            </a:r>
            <a:r>
              <a:rPr lang="ru-RU" spc="-5" smtClean="0"/>
              <a:t>год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lang="ru-RU" smtClean="0"/>
              <a:pPr marL="12700">
                <a:lnSpc>
                  <a:spcPts val="141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305"/>
              </a:lnSpc>
            </a:pPr>
            <a:r>
              <a:rPr lang="ru-RU" smtClean="0"/>
              <a:t>© Copyright:</a:t>
            </a:r>
            <a:r>
              <a:rPr lang="ru-RU" spc="-30" smtClean="0"/>
              <a:t> </a:t>
            </a:r>
            <a:r>
              <a:rPr lang="ru-RU" smtClean="0"/>
              <a:t>отдел</a:t>
            </a:r>
            <a:r>
              <a:rPr lang="ru-RU" spc="-15" smtClean="0"/>
              <a:t> </a:t>
            </a:r>
            <a:r>
              <a:rPr lang="ru-RU" spc="-5" smtClean="0"/>
              <a:t>охраны</a:t>
            </a:r>
            <a:r>
              <a:rPr lang="ru-RU" spc="5" smtClean="0"/>
              <a:t> </a:t>
            </a:r>
            <a:r>
              <a:rPr lang="ru-RU" smtClean="0"/>
              <a:t>труда</a:t>
            </a:r>
            <a:r>
              <a:rPr lang="ru-RU" spc="5" smtClean="0"/>
              <a:t> </a:t>
            </a:r>
            <a:r>
              <a:rPr lang="ru-RU" smtClean="0"/>
              <a:t>управления</a:t>
            </a:r>
            <a:r>
              <a:rPr lang="ru-RU" spc="-15" smtClean="0"/>
              <a:t> </a:t>
            </a:r>
            <a:r>
              <a:rPr lang="ru-RU" spc="-5" smtClean="0"/>
              <a:t>по</a:t>
            </a:r>
            <a:r>
              <a:rPr lang="ru-RU" spc="5" smtClean="0"/>
              <a:t> </a:t>
            </a:r>
            <a:r>
              <a:rPr lang="ru-RU" smtClean="0"/>
              <a:t>труду</a:t>
            </a:r>
            <a:r>
              <a:rPr lang="ru-RU" spc="5" smtClean="0"/>
              <a:t> </a:t>
            </a:r>
            <a:r>
              <a:rPr lang="ru-RU" spc="-5" smtClean="0"/>
              <a:t>Администрации</a:t>
            </a:r>
            <a:r>
              <a:rPr lang="ru-RU" smtClean="0"/>
              <a:t> </a:t>
            </a:r>
            <a:r>
              <a:rPr lang="ru-RU" spc="-5" smtClean="0"/>
              <a:t>города</a:t>
            </a:r>
            <a:r>
              <a:rPr lang="ru-RU" spc="-10" smtClean="0"/>
              <a:t> </a:t>
            </a:r>
            <a:r>
              <a:rPr lang="ru-RU" smtClean="0"/>
              <a:t>Сургута,</a:t>
            </a:r>
            <a:r>
              <a:rPr lang="ru-RU" spc="15" smtClean="0"/>
              <a:t> </a:t>
            </a:r>
            <a:r>
              <a:rPr lang="ru-RU" smtClean="0"/>
              <a:t>2021</a:t>
            </a:r>
            <a:r>
              <a:rPr lang="ru-RU" spc="-10" smtClean="0"/>
              <a:t> </a:t>
            </a:r>
            <a:r>
              <a:rPr lang="ru-RU" spc="-5" smtClean="0"/>
              <a:t>год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10"/>
              </a:lnSpc>
            </a:pPr>
            <a:fld id="{81D60167-4931-47E6-BA6A-407CBD079E47}" type="slidenum">
              <a:rPr lang="ru-RU" smtClean="0"/>
              <a:pPr marL="12700">
                <a:lnSpc>
                  <a:spcPts val="1410"/>
                </a:lnSpc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946275" y="8120583"/>
            <a:ext cx="31845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5405" marR="5080" indent="-132334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Методические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рекомендации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2021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5800" y="2807970"/>
            <a:ext cx="556260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1235075">
              <a:lnSpc>
                <a:spcPct val="100000"/>
              </a:lnSpc>
              <a:spcBef>
                <a:spcPts val="0"/>
              </a:spcBef>
            </a:pPr>
            <a:r>
              <a:rPr lang="ru-RU" sz="2800" b="1" spc="-15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sz="2800" b="1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latin typeface="Times New Roman" pitchFamily="18" charset="0"/>
                <a:cs typeface="Times New Roman" pitchFamily="18" charset="0"/>
              </a:rPr>
              <a:t>эксплуатации зданий, </a:t>
            </a:r>
            <a:r>
              <a:rPr lang="ru-RU" sz="28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latin typeface="Times New Roman" pitchFamily="18" charset="0"/>
                <a:cs typeface="Times New Roman" pitchFamily="18" charset="0"/>
              </a:rPr>
              <a:t>сооружений,</a:t>
            </a:r>
            <a:r>
              <a:rPr lang="ru-RU" sz="28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5" dirty="0" smtClean="0">
                <a:latin typeface="Times New Roman" pitchFamily="18" charset="0"/>
                <a:cs typeface="Times New Roman" pitchFamily="18" charset="0"/>
              </a:rPr>
              <a:t>оборудования</a:t>
            </a:r>
            <a:r>
              <a:rPr lang="ru-RU" sz="2800" b="1" spc="-5" dirty="0" smtClean="0">
                <a:latin typeface="Times New Roman" pitchFamily="18" charset="0"/>
                <a:cs typeface="Times New Roman" pitchFamily="18" charset="0"/>
              </a:rPr>
              <a:t>, применяемых </a:t>
            </a:r>
            <a:r>
              <a:rPr lang="ru-RU" sz="2800" b="1" spc="-5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spc="-10" dirty="0" smtClean="0">
                <a:latin typeface="Times New Roman" pitchFamily="18" charset="0"/>
                <a:cs typeface="Times New Roman" pitchFamily="18" charset="0"/>
              </a:rPr>
              <a:t>производстве инструментов, </a:t>
            </a:r>
            <a:r>
              <a:rPr lang="ru-RU" sz="2800" b="1" spc="-3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5" dirty="0" smtClean="0">
                <a:latin typeface="Times New Roman" pitchFamily="18" charset="0"/>
                <a:cs typeface="Times New Roman" pitchFamily="18" charset="0"/>
              </a:rPr>
              <a:t>сырья</a:t>
            </a:r>
            <a:r>
              <a:rPr lang="ru-RU" sz="2800" b="1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latin typeface="Times New Roman" pitchFamily="18" charset="0"/>
                <a:cs typeface="Times New Roman" pitchFamily="18" charset="0"/>
              </a:rPr>
              <a:t>материалов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61722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5080" indent="207010">
              <a:lnSpc>
                <a:spcPct val="100000"/>
              </a:lnSpc>
              <a:spcBef>
                <a:spcPts val="95"/>
              </a:spcBef>
            </a:pPr>
            <a:r>
              <a:rPr sz="2800" b="1" spc="-5" dirty="0"/>
              <a:t>ПРИ ВЫБОРЕ </a:t>
            </a:r>
            <a:r>
              <a:rPr sz="2800" b="1" spc="-15" dirty="0"/>
              <a:t>СТЕЛЛАЖА </a:t>
            </a:r>
            <a:r>
              <a:rPr sz="2800" b="1" spc="-10" dirty="0"/>
              <a:t> </a:t>
            </a:r>
            <a:r>
              <a:rPr sz="2800" b="1" spc="-35" dirty="0"/>
              <a:t>НЕОБХОДИМО </a:t>
            </a:r>
            <a:r>
              <a:rPr sz="2800" b="1" spc="-40" dirty="0"/>
              <a:t>УЧИТЫВАТЬ: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0687" y="1094232"/>
            <a:ext cx="6509384" cy="4028440"/>
            <a:chOff x="170687" y="1094232"/>
            <a:chExt cx="6509384" cy="4028440"/>
          </a:xfrm>
        </p:grpSpPr>
        <p:sp>
          <p:nvSpPr>
            <p:cNvPr id="4" name="object 4"/>
            <p:cNvSpPr/>
            <p:nvPr/>
          </p:nvSpPr>
          <p:spPr>
            <a:xfrm>
              <a:off x="185165" y="1108710"/>
              <a:ext cx="6480175" cy="3999229"/>
            </a:xfrm>
            <a:custGeom>
              <a:avLst/>
              <a:gdLst/>
              <a:ahLst/>
              <a:cxnLst/>
              <a:rect l="l" t="t" r="r" b="b"/>
              <a:pathLst>
                <a:path w="6480175" h="3999229">
                  <a:moveTo>
                    <a:pt x="5813552" y="0"/>
                  </a:moveTo>
                  <a:lnTo>
                    <a:pt x="666508" y="0"/>
                  </a:lnTo>
                  <a:lnTo>
                    <a:pt x="618910" y="1673"/>
                  </a:lnTo>
                  <a:lnTo>
                    <a:pt x="572214" y="6619"/>
                  </a:lnTo>
                  <a:lnTo>
                    <a:pt x="526535" y="14724"/>
                  </a:lnTo>
                  <a:lnTo>
                    <a:pt x="481984" y="25876"/>
                  </a:lnTo>
                  <a:lnTo>
                    <a:pt x="438675" y="39962"/>
                  </a:lnTo>
                  <a:lnTo>
                    <a:pt x="396720" y="56868"/>
                  </a:lnTo>
                  <a:lnTo>
                    <a:pt x="356232" y="76482"/>
                  </a:lnTo>
                  <a:lnTo>
                    <a:pt x="317324" y="98691"/>
                  </a:lnTo>
                  <a:lnTo>
                    <a:pt x="280109" y="123383"/>
                  </a:lnTo>
                  <a:lnTo>
                    <a:pt x="244700" y="150443"/>
                  </a:lnTo>
                  <a:lnTo>
                    <a:pt x="211209" y="179761"/>
                  </a:lnTo>
                  <a:lnTo>
                    <a:pt x="179748" y="211222"/>
                  </a:lnTo>
                  <a:lnTo>
                    <a:pt x="150432" y="244713"/>
                  </a:lnTo>
                  <a:lnTo>
                    <a:pt x="123373" y="280123"/>
                  </a:lnTo>
                  <a:lnTo>
                    <a:pt x="98683" y="317338"/>
                  </a:lnTo>
                  <a:lnTo>
                    <a:pt x="76475" y="356245"/>
                  </a:lnTo>
                  <a:lnTo>
                    <a:pt x="56862" y="396731"/>
                  </a:lnTo>
                  <a:lnTo>
                    <a:pt x="39958" y="438684"/>
                  </a:lnTo>
                  <a:lnTo>
                    <a:pt x="25873" y="481990"/>
                  </a:lnTo>
                  <a:lnTo>
                    <a:pt x="14723" y="526538"/>
                  </a:lnTo>
                  <a:lnTo>
                    <a:pt x="6618" y="572213"/>
                  </a:lnTo>
                  <a:lnTo>
                    <a:pt x="1673" y="618903"/>
                  </a:lnTo>
                  <a:lnTo>
                    <a:pt x="0" y="666496"/>
                  </a:lnTo>
                  <a:lnTo>
                    <a:pt x="0" y="3332480"/>
                  </a:lnTo>
                  <a:lnTo>
                    <a:pt x="1673" y="3380072"/>
                  </a:lnTo>
                  <a:lnTo>
                    <a:pt x="6618" y="3426762"/>
                  </a:lnTo>
                  <a:lnTo>
                    <a:pt x="14723" y="3472437"/>
                  </a:lnTo>
                  <a:lnTo>
                    <a:pt x="25873" y="3516985"/>
                  </a:lnTo>
                  <a:lnTo>
                    <a:pt x="39958" y="3560291"/>
                  </a:lnTo>
                  <a:lnTo>
                    <a:pt x="56862" y="3602244"/>
                  </a:lnTo>
                  <a:lnTo>
                    <a:pt x="76475" y="3642730"/>
                  </a:lnTo>
                  <a:lnTo>
                    <a:pt x="98683" y="3681637"/>
                  </a:lnTo>
                  <a:lnTo>
                    <a:pt x="123373" y="3718852"/>
                  </a:lnTo>
                  <a:lnTo>
                    <a:pt x="150432" y="3754262"/>
                  </a:lnTo>
                  <a:lnTo>
                    <a:pt x="179748" y="3787753"/>
                  </a:lnTo>
                  <a:lnTo>
                    <a:pt x="211209" y="3819214"/>
                  </a:lnTo>
                  <a:lnTo>
                    <a:pt x="244700" y="3848532"/>
                  </a:lnTo>
                  <a:lnTo>
                    <a:pt x="280109" y="3875592"/>
                  </a:lnTo>
                  <a:lnTo>
                    <a:pt x="317324" y="3900284"/>
                  </a:lnTo>
                  <a:lnTo>
                    <a:pt x="356232" y="3922493"/>
                  </a:lnTo>
                  <a:lnTo>
                    <a:pt x="396720" y="3942107"/>
                  </a:lnTo>
                  <a:lnTo>
                    <a:pt x="438675" y="3959013"/>
                  </a:lnTo>
                  <a:lnTo>
                    <a:pt x="481984" y="3973099"/>
                  </a:lnTo>
                  <a:lnTo>
                    <a:pt x="526535" y="3984251"/>
                  </a:lnTo>
                  <a:lnTo>
                    <a:pt x="572214" y="3992356"/>
                  </a:lnTo>
                  <a:lnTo>
                    <a:pt x="618910" y="3997302"/>
                  </a:lnTo>
                  <a:lnTo>
                    <a:pt x="666508" y="3998976"/>
                  </a:lnTo>
                  <a:lnTo>
                    <a:pt x="5813552" y="3998976"/>
                  </a:lnTo>
                  <a:lnTo>
                    <a:pt x="5861144" y="3997302"/>
                  </a:lnTo>
                  <a:lnTo>
                    <a:pt x="5907834" y="3992356"/>
                  </a:lnTo>
                  <a:lnTo>
                    <a:pt x="5953509" y="3984251"/>
                  </a:lnTo>
                  <a:lnTo>
                    <a:pt x="5998057" y="3973099"/>
                  </a:lnTo>
                  <a:lnTo>
                    <a:pt x="6041363" y="3959013"/>
                  </a:lnTo>
                  <a:lnTo>
                    <a:pt x="6083316" y="3942107"/>
                  </a:lnTo>
                  <a:lnTo>
                    <a:pt x="6123802" y="3922493"/>
                  </a:lnTo>
                  <a:lnTo>
                    <a:pt x="6162709" y="3900284"/>
                  </a:lnTo>
                  <a:lnTo>
                    <a:pt x="6199924" y="3875592"/>
                  </a:lnTo>
                  <a:lnTo>
                    <a:pt x="6235334" y="3848532"/>
                  </a:lnTo>
                  <a:lnTo>
                    <a:pt x="6268825" y="3819214"/>
                  </a:lnTo>
                  <a:lnTo>
                    <a:pt x="6300286" y="3787753"/>
                  </a:lnTo>
                  <a:lnTo>
                    <a:pt x="6329604" y="3754262"/>
                  </a:lnTo>
                  <a:lnTo>
                    <a:pt x="6356664" y="3718852"/>
                  </a:lnTo>
                  <a:lnTo>
                    <a:pt x="6381356" y="3681637"/>
                  </a:lnTo>
                  <a:lnTo>
                    <a:pt x="6403565" y="3642730"/>
                  </a:lnTo>
                  <a:lnTo>
                    <a:pt x="6423179" y="3602244"/>
                  </a:lnTo>
                  <a:lnTo>
                    <a:pt x="6440085" y="3560291"/>
                  </a:lnTo>
                  <a:lnTo>
                    <a:pt x="6454171" y="3516985"/>
                  </a:lnTo>
                  <a:lnTo>
                    <a:pt x="6465323" y="3472437"/>
                  </a:lnTo>
                  <a:lnTo>
                    <a:pt x="6473428" y="3426762"/>
                  </a:lnTo>
                  <a:lnTo>
                    <a:pt x="6478374" y="3380072"/>
                  </a:lnTo>
                  <a:lnTo>
                    <a:pt x="6480048" y="3332480"/>
                  </a:lnTo>
                  <a:lnTo>
                    <a:pt x="6480048" y="666496"/>
                  </a:lnTo>
                  <a:lnTo>
                    <a:pt x="6478374" y="618903"/>
                  </a:lnTo>
                  <a:lnTo>
                    <a:pt x="6473428" y="572213"/>
                  </a:lnTo>
                  <a:lnTo>
                    <a:pt x="6465323" y="526538"/>
                  </a:lnTo>
                  <a:lnTo>
                    <a:pt x="6454171" y="481990"/>
                  </a:lnTo>
                  <a:lnTo>
                    <a:pt x="6440085" y="438684"/>
                  </a:lnTo>
                  <a:lnTo>
                    <a:pt x="6423179" y="396731"/>
                  </a:lnTo>
                  <a:lnTo>
                    <a:pt x="6403565" y="356245"/>
                  </a:lnTo>
                  <a:lnTo>
                    <a:pt x="6381356" y="317338"/>
                  </a:lnTo>
                  <a:lnTo>
                    <a:pt x="6356664" y="280123"/>
                  </a:lnTo>
                  <a:lnTo>
                    <a:pt x="6329604" y="244713"/>
                  </a:lnTo>
                  <a:lnTo>
                    <a:pt x="6300286" y="211222"/>
                  </a:lnTo>
                  <a:lnTo>
                    <a:pt x="6268825" y="179761"/>
                  </a:lnTo>
                  <a:lnTo>
                    <a:pt x="6235334" y="150443"/>
                  </a:lnTo>
                  <a:lnTo>
                    <a:pt x="6199924" y="123383"/>
                  </a:lnTo>
                  <a:lnTo>
                    <a:pt x="6162709" y="98691"/>
                  </a:lnTo>
                  <a:lnTo>
                    <a:pt x="6123802" y="76482"/>
                  </a:lnTo>
                  <a:lnTo>
                    <a:pt x="6083316" y="56868"/>
                  </a:lnTo>
                  <a:lnTo>
                    <a:pt x="6041363" y="39962"/>
                  </a:lnTo>
                  <a:lnTo>
                    <a:pt x="5998057" y="25876"/>
                  </a:lnTo>
                  <a:lnTo>
                    <a:pt x="5953509" y="14724"/>
                  </a:lnTo>
                  <a:lnTo>
                    <a:pt x="5907834" y="6619"/>
                  </a:lnTo>
                  <a:lnTo>
                    <a:pt x="5861144" y="1673"/>
                  </a:lnTo>
                  <a:lnTo>
                    <a:pt x="5813552" y="0"/>
                  </a:lnTo>
                  <a:close/>
                </a:path>
              </a:pathLst>
            </a:custGeom>
            <a:solidFill>
              <a:srgbClr val="76A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5165" y="1108710"/>
              <a:ext cx="6480175" cy="3999229"/>
            </a:xfrm>
            <a:custGeom>
              <a:avLst/>
              <a:gdLst/>
              <a:ahLst/>
              <a:cxnLst/>
              <a:rect l="l" t="t" r="r" b="b"/>
              <a:pathLst>
                <a:path w="6480175" h="3999229">
                  <a:moveTo>
                    <a:pt x="0" y="666496"/>
                  </a:moveTo>
                  <a:lnTo>
                    <a:pt x="1673" y="618903"/>
                  </a:lnTo>
                  <a:lnTo>
                    <a:pt x="6618" y="572213"/>
                  </a:lnTo>
                  <a:lnTo>
                    <a:pt x="14723" y="526538"/>
                  </a:lnTo>
                  <a:lnTo>
                    <a:pt x="25873" y="481990"/>
                  </a:lnTo>
                  <a:lnTo>
                    <a:pt x="39958" y="438684"/>
                  </a:lnTo>
                  <a:lnTo>
                    <a:pt x="56862" y="396731"/>
                  </a:lnTo>
                  <a:lnTo>
                    <a:pt x="76475" y="356245"/>
                  </a:lnTo>
                  <a:lnTo>
                    <a:pt x="98683" y="317338"/>
                  </a:lnTo>
                  <a:lnTo>
                    <a:pt x="123373" y="280123"/>
                  </a:lnTo>
                  <a:lnTo>
                    <a:pt x="150432" y="244713"/>
                  </a:lnTo>
                  <a:lnTo>
                    <a:pt x="179748" y="211222"/>
                  </a:lnTo>
                  <a:lnTo>
                    <a:pt x="211209" y="179761"/>
                  </a:lnTo>
                  <a:lnTo>
                    <a:pt x="244700" y="150443"/>
                  </a:lnTo>
                  <a:lnTo>
                    <a:pt x="280109" y="123383"/>
                  </a:lnTo>
                  <a:lnTo>
                    <a:pt x="317324" y="98691"/>
                  </a:lnTo>
                  <a:lnTo>
                    <a:pt x="356232" y="76482"/>
                  </a:lnTo>
                  <a:lnTo>
                    <a:pt x="396720" y="56868"/>
                  </a:lnTo>
                  <a:lnTo>
                    <a:pt x="438675" y="39962"/>
                  </a:lnTo>
                  <a:lnTo>
                    <a:pt x="481984" y="25876"/>
                  </a:lnTo>
                  <a:lnTo>
                    <a:pt x="526535" y="14724"/>
                  </a:lnTo>
                  <a:lnTo>
                    <a:pt x="572214" y="6619"/>
                  </a:lnTo>
                  <a:lnTo>
                    <a:pt x="618910" y="1673"/>
                  </a:lnTo>
                  <a:lnTo>
                    <a:pt x="666508" y="0"/>
                  </a:lnTo>
                  <a:lnTo>
                    <a:pt x="5813552" y="0"/>
                  </a:lnTo>
                  <a:lnTo>
                    <a:pt x="5861144" y="1673"/>
                  </a:lnTo>
                  <a:lnTo>
                    <a:pt x="5907834" y="6619"/>
                  </a:lnTo>
                  <a:lnTo>
                    <a:pt x="5953509" y="14724"/>
                  </a:lnTo>
                  <a:lnTo>
                    <a:pt x="5998057" y="25876"/>
                  </a:lnTo>
                  <a:lnTo>
                    <a:pt x="6041363" y="39962"/>
                  </a:lnTo>
                  <a:lnTo>
                    <a:pt x="6083316" y="56868"/>
                  </a:lnTo>
                  <a:lnTo>
                    <a:pt x="6123802" y="76482"/>
                  </a:lnTo>
                  <a:lnTo>
                    <a:pt x="6162709" y="98691"/>
                  </a:lnTo>
                  <a:lnTo>
                    <a:pt x="6199924" y="123383"/>
                  </a:lnTo>
                  <a:lnTo>
                    <a:pt x="6235334" y="150443"/>
                  </a:lnTo>
                  <a:lnTo>
                    <a:pt x="6268825" y="179761"/>
                  </a:lnTo>
                  <a:lnTo>
                    <a:pt x="6300286" y="211222"/>
                  </a:lnTo>
                  <a:lnTo>
                    <a:pt x="6329604" y="244713"/>
                  </a:lnTo>
                  <a:lnTo>
                    <a:pt x="6356664" y="280123"/>
                  </a:lnTo>
                  <a:lnTo>
                    <a:pt x="6381356" y="317338"/>
                  </a:lnTo>
                  <a:lnTo>
                    <a:pt x="6403565" y="356245"/>
                  </a:lnTo>
                  <a:lnTo>
                    <a:pt x="6423179" y="396731"/>
                  </a:lnTo>
                  <a:lnTo>
                    <a:pt x="6440085" y="438684"/>
                  </a:lnTo>
                  <a:lnTo>
                    <a:pt x="6454171" y="481990"/>
                  </a:lnTo>
                  <a:lnTo>
                    <a:pt x="6465323" y="526538"/>
                  </a:lnTo>
                  <a:lnTo>
                    <a:pt x="6473428" y="572213"/>
                  </a:lnTo>
                  <a:lnTo>
                    <a:pt x="6478374" y="618903"/>
                  </a:lnTo>
                  <a:lnTo>
                    <a:pt x="6480048" y="666496"/>
                  </a:lnTo>
                  <a:lnTo>
                    <a:pt x="6480048" y="3332480"/>
                  </a:lnTo>
                  <a:lnTo>
                    <a:pt x="6478374" y="3380072"/>
                  </a:lnTo>
                  <a:lnTo>
                    <a:pt x="6473428" y="3426762"/>
                  </a:lnTo>
                  <a:lnTo>
                    <a:pt x="6465323" y="3472437"/>
                  </a:lnTo>
                  <a:lnTo>
                    <a:pt x="6454171" y="3516985"/>
                  </a:lnTo>
                  <a:lnTo>
                    <a:pt x="6440085" y="3560291"/>
                  </a:lnTo>
                  <a:lnTo>
                    <a:pt x="6423179" y="3602244"/>
                  </a:lnTo>
                  <a:lnTo>
                    <a:pt x="6403565" y="3642730"/>
                  </a:lnTo>
                  <a:lnTo>
                    <a:pt x="6381356" y="3681637"/>
                  </a:lnTo>
                  <a:lnTo>
                    <a:pt x="6356664" y="3718852"/>
                  </a:lnTo>
                  <a:lnTo>
                    <a:pt x="6329604" y="3754262"/>
                  </a:lnTo>
                  <a:lnTo>
                    <a:pt x="6300286" y="3787753"/>
                  </a:lnTo>
                  <a:lnTo>
                    <a:pt x="6268825" y="3819214"/>
                  </a:lnTo>
                  <a:lnTo>
                    <a:pt x="6235334" y="3848532"/>
                  </a:lnTo>
                  <a:lnTo>
                    <a:pt x="6199924" y="3875592"/>
                  </a:lnTo>
                  <a:lnTo>
                    <a:pt x="6162709" y="3900284"/>
                  </a:lnTo>
                  <a:lnTo>
                    <a:pt x="6123802" y="3922493"/>
                  </a:lnTo>
                  <a:lnTo>
                    <a:pt x="6083316" y="3942107"/>
                  </a:lnTo>
                  <a:lnTo>
                    <a:pt x="6041363" y="3959013"/>
                  </a:lnTo>
                  <a:lnTo>
                    <a:pt x="5998057" y="3973099"/>
                  </a:lnTo>
                  <a:lnTo>
                    <a:pt x="5953509" y="3984251"/>
                  </a:lnTo>
                  <a:lnTo>
                    <a:pt x="5907834" y="3992356"/>
                  </a:lnTo>
                  <a:lnTo>
                    <a:pt x="5861144" y="3997302"/>
                  </a:lnTo>
                  <a:lnTo>
                    <a:pt x="5813552" y="3998976"/>
                  </a:lnTo>
                  <a:lnTo>
                    <a:pt x="666508" y="3998976"/>
                  </a:lnTo>
                  <a:lnTo>
                    <a:pt x="618910" y="3997302"/>
                  </a:lnTo>
                  <a:lnTo>
                    <a:pt x="572214" y="3992356"/>
                  </a:lnTo>
                  <a:lnTo>
                    <a:pt x="526535" y="3984251"/>
                  </a:lnTo>
                  <a:lnTo>
                    <a:pt x="481984" y="3973099"/>
                  </a:lnTo>
                  <a:lnTo>
                    <a:pt x="438675" y="3959013"/>
                  </a:lnTo>
                  <a:lnTo>
                    <a:pt x="396720" y="3942107"/>
                  </a:lnTo>
                  <a:lnTo>
                    <a:pt x="356232" y="3922493"/>
                  </a:lnTo>
                  <a:lnTo>
                    <a:pt x="317324" y="3900284"/>
                  </a:lnTo>
                  <a:lnTo>
                    <a:pt x="280109" y="3875592"/>
                  </a:lnTo>
                  <a:lnTo>
                    <a:pt x="244700" y="3848532"/>
                  </a:lnTo>
                  <a:lnTo>
                    <a:pt x="211209" y="3819214"/>
                  </a:lnTo>
                  <a:lnTo>
                    <a:pt x="179748" y="3787753"/>
                  </a:lnTo>
                  <a:lnTo>
                    <a:pt x="150432" y="3754262"/>
                  </a:lnTo>
                  <a:lnTo>
                    <a:pt x="123373" y="3718852"/>
                  </a:lnTo>
                  <a:lnTo>
                    <a:pt x="98683" y="3681637"/>
                  </a:lnTo>
                  <a:lnTo>
                    <a:pt x="76475" y="3642730"/>
                  </a:lnTo>
                  <a:lnTo>
                    <a:pt x="56862" y="3602244"/>
                  </a:lnTo>
                  <a:lnTo>
                    <a:pt x="39958" y="3560291"/>
                  </a:lnTo>
                  <a:lnTo>
                    <a:pt x="25873" y="3516985"/>
                  </a:lnTo>
                  <a:lnTo>
                    <a:pt x="14723" y="3472437"/>
                  </a:lnTo>
                  <a:lnTo>
                    <a:pt x="6618" y="3426762"/>
                  </a:lnTo>
                  <a:lnTo>
                    <a:pt x="1673" y="3380072"/>
                  </a:lnTo>
                  <a:lnTo>
                    <a:pt x="0" y="3332480"/>
                  </a:lnTo>
                  <a:lnTo>
                    <a:pt x="0" y="666496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343655" y="5286755"/>
            <a:ext cx="3336290" cy="1600200"/>
            <a:chOff x="3343655" y="5286755"/>
            <a:chExt cx="3336290" cy="1600200"/>
          </a:xfrm>
        </p:grpSpPr>
        <p:sp>
          <p:nvSpPr>
            <p:cNvPr id="7" name="object 7"/>
            <p:cNvSpPr/>
            <p:nvPr/>
          </p:nvSpPr>
          <p:spPr>
            <a:xfrm>
              <a:off x="3358133" y="5301233"/>
              <a:ext cx="3307079" cy="1571625"/>
            </a:xfrm>
            <a:custGeom>
              <a:avLst/>
              <a:gdLst/>
              <a:ahLst/>
              <a:cxnLst/>
              <a:rect l="l" t="t" r="r" b="b"/>
              <a:pathLst>
                <a:path w="3307079" h="1571625">
                  <a:moveTo>
                    <a:pt x="3045205" y="0"/>
                  </a:moveTo>
                  <a:lnTo>
                    <a:pt x="261874" y="0"/>
                  </a:lnTo>
                  <a:lnTo>
                    <a:pt x="214795" y="4218"/>
                  </a:lnTo>
                  <a:lnTo>
                    <a:pt x="170488" y="16380"/>
                  </a:lnTo>
                  <a:lnTo>
                    <a:pt x="129690" y="35748"/>
                  </a:lnTo>
                  <a:lnTo>
                    <a:pt x="93142" y="61581"/>
                  </a:lnTo>
                  <a:lnTo>
                    <a:pt x="61581" y="93142"/>
                  </a:lnTo>
                  <a:lnTo>
                    <a:pt x="35748" y="129690"/>
                  </a:lnTo>
                  <a:lnTo>
                    <a:pt x="16380" y="170488"/>
                  </a:lnTo>
                  <a:lnTo>
                    <a:pt x="4218" y="214795"/>
                  </a:lnTo>
                  <a:lnTo>
                    <a:pt x="0" y="261874"/>
                  </a:lnTo>
                  <a:lnTo>
                    <a:pt x="0" y="1309370"/>
                  </a:lnTo>
                  <a:lnTo>
                    <a:pt x="4218" y="1356448"/>
                  </a:lnTo>
                  <a:lnTo>
                    <a:pt x="16380" y="1400755"/>
                  </a:lnTo>
                  <a:lnTo>
                    <a:pt x="35748" y="1441553"/>
                  </a:lnTo>
                  <a:lnTo>
                    <a:pt x="61581" y="1478101"/>
                  </a:lnTo>
                  <a:lnTo>
                    <a:pt x="93142" y="1509662"/>
                  </a:lnTo>
                  <a:lnTo>
                    <a:pt x="129690" y="1535495"/>
                  </a:lnTo>
                  <a:lnTo>
                    <a:pt x="170488" y="1554863"/>
                  </a:lnTo>
                  <a:lnTo>
                    <a:pt x="214795" y="1567025"/>
                  </a:lnTo>
                  <a:lnTo>
                    <a:pt x="261874" y="1571243"/>
                  </a:lnTo>
                  <a:lnTo>
                    <a:pt x="3045205" y="1571243"/>
                  </a:lnTo>
                  <a:lnTo>
                    <a:pt x="3092284" y="1567025"/>
                  </a:lnTo>
                  <a:lnTo>
                    <a:pt x="3136591" y="1554863"/>
                  </a:lnTo>
                  <a:lnTo>
                    <a:pt x="3177389" y="1535495"/>
                  </a:lnTo>
                  <a:lnTo>
                    <a:pt x="3213937" y="1509662"/>
                  </a:lnTo>
                  <a:lnTo>
                    <a:pt x="3245498" y="1478101"/>
                  </a:lnTo>
                  <a:lnTo>
                    <a:pt x="3271331" y="1441553"/>
                  </a:lnTo>
                  <a:lnTo>
                    <a:pt x="3290699" y="1400755"/>
                  </a:lnTo>
                  <a:lnTo>
                    <a:pt x="3302861" y="1356448"/>
                  </a:lnTo>
                  <a:lnTo>
                    <a:pt x="3307080" y="1309370"/>
                  </a:lnTo>
                  <a:lnTo>
                    <a:pt x="3307080" y="261874"/>
                  </a:lnTo>
                  <a:lnTo>
                    <a:pt x="3302861" y="214795"/>
                  </a:lnTo>
                  <a:lnTo>
                    <a:pt x="3290699" y="170488"/>
                  </a:lnTo>
                  <a:lnTo>
                    <a:pt x="3271331" y="129690"/>
                  </a:lnTo>
                  <a:lnTo>
                    <a:pt x="3245498" y="93142"/>
                  </a:lnTo>
                  <a:lnTo>
                    <a:pt x="3213937" y="61581"/>
                  </a:lnTo>
                  <a:lnTo>
                    <a:pt x="3177389" y="35748"/>
                  </a:lnTo>
                  <a:lnTo>
                    <a:pt x="3136591" y="16380"/>
                  </a:lnTo>
                  <a:lnTo>
                    <a:pt x="3092284" y="4218"/>
                  </a:lnTo>
                  <a:lnTo>
                    <a:pt x="304520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58133" y="5301233"/>
              <a:ext cx="3307079" cy="1571625"/>
            </a:xfrm>
            <a:custGeom>
              <a:avLst/>
              <a:gdLst/>
              <a:ahLst/>
              <a:cxnLst/>
              <a:rect l="l" t="t" r="r" b="b"/>
              <a:pathLst>
                <a:path w="3307079" h="1571625">
                  <a:moveTo>
                    <a:pt x="0" y="261874"/>
                  </a:moveTo>
                  <a:lnTo>
                    <a:pt x="4218" y="214795"/>
                  </a:lnTo>
                  <a:lnTo>
                    <a:pt x="16380" y="170488"/>
                  </a:lnTo>
                  <a:lnTo>
                    <a:pt x="35748" y="129690"/>
                  </a:lnTo>
                  <a:lnTo>
                    <a:pt x="61581" y="93142"/>
                  </a:lnTo>
                  <a:lnTo>
                    <a:pt x="93142" y="61581"/>
                  </a:lnTo>
                  <a:lnTo>
                    <a:pt x="129690" y="35748"/>
                  </a:lnTo>
                  <a:lnTo>
                    <a:pt x="170488" y="16380"/>
                  </a:lnTo>
                  <a:lnTo>
                    <a:pt x="214795" y="4218"/>
                  </a:lnTo>
                  <a:lnTo>
                    <a:pt x="261874" y="0"/>
                  </a:lnTo>
                  <a:lnTo>
                    <a:pt x="3045205" y="0"/>
                  </a:lnTo>
                  <a:lnTo>
                    <a:pt x="3092284" y="4218"/>
                  </a:lnTo>
                  <a:lnTo>
                    <a:pt x="3136591" y="16380"/>
                  </a:lnTo>
                  <a:lnTo>
                    <a:pt x="3177389" y="35748"/>
                  </a:lnTo>
                  <a:lnTo>
                    <a:pt x="3213937" y="61581"/>
                  </a:lnTo>
                  <a:lnTo>
                    <a:pt x="3245498" y="93142"/>
                  </a:lnTo>
                  <a:lnTo>
                    <a:pt x="3271331" y="129690"/>
                  </a:lnTo>
                  <a:lnTo>
                    <a:pt x="3290699" y="170488"/>
                  </a:lnTo>
                  <a:lnTo>
                    <a:pt x="3302861" y="214795"/>
                  </a:lnTo>
                  <a:lnTo>
                    <a:pt x="3307080" y="261874"/>
                  </a:lnTo>
                  <a:lnTo>
                    <a:pt x="3307080" y="1309370"/>
                  </a:lnTo>
                  <a:lnTo>
                    <a:pt x="3302861" y="1356448"/>
                  </a:lnTo>
                  <a:lnTo>
                    <a:pt x="3290699" y="1400755"/>
                  </a:lnTo>
                  <a:lnTo>
                    <a:pt x="3271331" y="1441553"/>
                  </a:lnTo>
                  <a:lnTo>
                    <a:pt x="3245498" y="1478101"/>
                  </a:lnTo>
                  <a:lnTo>
                    <a:pt x="3213937" y="1509662"/>
                  </a:lnTo>
                  <a:lnTo>
                    <a:pt x="3177389" y="1535495"/>
                  </a:lnTo>
                  <a:lnTo>
                    <a:pt x="3136591" y="1554863"/>
                  </a:lnTo>
                  <a:lnTo>
                    <a:pt x="3092284" y="1567025"/>
                  </a:lnTo>
                  <a:lnTo>
                    <a:pt x="3045205" y="1571243"/>
                  </a:lnTo>
                  <a:lnTo>
                    <a:pt x="261874" y="1571243"/>
                  </a:lnTo>
                  <a:lnTo>
                    <a:pt x="214795" y="1567025"/>
                  </a:lnTo>
                  <a:lnTo>
                    <a:pt x="170488" y="1554863"/>
                  </a:lnTo>
                  <a:lnTo>
                    <a:pt x="129690" y="1535495"/>
                  </a:lnTo>
                  <a:lnTo>
                    <a:pt x="93142" y="1509662"/>
                  </a:lnTo>
                  <a:lnTo>
                    <a:pt x="61581" y="1478101"/>
                  </a:lnTo>
                  <a:lnTo>
                    <a:pt x="35748" y="1441553"/>
                  </a:lnTo>
                  <a:lnTo>
                    <a:pt x="16380" y="1400755"/>
                  </a:lnTo>
                  <a:lnTo>
                    <a:pt x="4218" y="1356448"/>
                  </a:lnTo>
                  <a:lnTo>
                    <a:pt x="0" y="1309370"/>
                  </a:lnTo>
                  <a:lnTo>
                    <a:pt x="0" y="261874"/>
                  </a:lnTo>
                  <a:close/>
                </a:path>
              </a:pathLst>
            </a:custGeom>
            <a:ln w="2895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70687" y="6982968"/>
            <a:ext cx="6509384" cy="1925320"/>
            <a:chOff x="170687" y="6982968"/>
            <a:chExt cx="6509384" cy="1925320"/>
          </a:xfrm>
        </p:grpSpPr>
        <p:sp>
          <p:nvSpPr>
            <p:cNvPr id="10" name="object 10"/>
            <p:cNvSpPr/>
            <p:nvPr/>
          </p:nvSpPr>
          <p:spPr>
            <a:xfrm>
              <a:off x="185165" y="6997446"/>
              <a:ext cx="6480175" cy="1896110"/>
            </a:xfrm>
            <a:custGeom>
              <a:avLst/>
              <a:gdLst/>
              <a:ahLst/>
              <a:cxnLst/>
              <a:rect l="l" t="t" r="r" b="b"/>
              <a:pathLst>
                <a:path w="6480175" h="1896109">
                  <a:moveTo>
                    <a:pt x="6164072" y="0"/>
                  </a:moveTo>
                  <a:lnTo>
                    <a:pt x="315976" y="0"/>
                  </a:lnTo>
                  <a:lnTo>
                    <a:pt x="269282" y="3426"/>
                  </a:lnTo>
                  <a:lnTo>
                    <a:pt x="224717" y="13378"/>
                  </a:lnTo>
                  <a:lnTo>
                    <a:pt x="182767" y="29369"/>
                  </a:lnTo>
                  <a:lnTo>
                    <a:pt x="143922" y="50908"/>
                  </a:lnTo>
                  <a:lnTo>
                    <a:pt x="108671" y="77507"/>
                  </a:lnTo>
                  <a:lnTo>
                    <a:pt x="77502" y="108676"/>
                  </a:lnTo>
                  <a:lnTo>
                    <a:pt x="50905" y="143928"/>
                  </a:lnTo>
                  <a:lnTo>
                    <a:pt x="29367" y="182773"/>
                  </a:lnTo>
                  <a:lnTo>
                    <a:pt x="13377" y="224721"/>
                  </a:lnTo>
                  <a:lnTo>
                    <a:pt x="3425" y="269285"/>
                  </a:lnTo>
                  <a:lnTo>
                    <a:pt x="0" y="315975"/>
                  </a:lnTo>
                  <a:lnTo>
                    <a:pt x="0" y="1579879"/>
                  </a:lnTo>
                  <a:lnTo>
                    <a:pt x="3425" y="1626573"/>
                  </a:lnTo>
                  <a:lnTo>
                    <a:pt x="13377" y="1671138"/>
                  </a:lnTo>
                  <a:lnTo>
                    <a:pt x="29367" y="1713088"/>
                  </a:lnTo>
                  <a:lnTo>
                    <a:pt x="50905" y="1751933"/>
                  </a:lnTo>
                  <a:lnTo>
                    <a:pt x="77502" y="1787184"/>
                  </a:lnTo>
                  <a:lnTo>
                    <a:pt x="108671" y="1818353"/>
                  </a:lnTo>
                  <a:lnTo>
                    <a:pt x="143922" y="1844950"/>
                  </a:lnTo>
                  <a:lnTo>
                    <a:pt x="182767" y="1866488"/>
                  </a:lnTo>
                  <a:lnTo>
                    <a:pt x="224717" y="1882478"/>
                  </a:lnTo>
                  <a:lnTo>
                    <a:pt x="269282" y="1892430"/>
                  </a:lnTo>
                  <a:lnTo>
                    <a:pt x="315976" y="1895855"/>
                  </a:lnTo>
                  <a:lnTo>
                    <a:pt x="6164072" y="1895855"/>
                  </a:lnTo>
                  <a:lnTo>
                    <a:pt x="6210762" y="1892430"/>
                  </a:lnTo>
                  <a:lnTo>
                    <a:pt x="6255326" y="1882478"/>
                  </a:lnTo>
                  <a:lnTo>
                    <a:pt x="6297274" y="1866488"/>
                  </a:lnTo>
                  <a:lnTo>
                    <a:pt x="6336119" y="1844950"/>
                  </a:lnTo>
                  <a:lnTo>
                    <a:pt x="6371371" y="1818353"/>
                  </a:lnTo>
                  <a:lnTo>
                    <a:pt x="6402540" y="1787184"/>
                  </a:lnTo>
                  <a:lnTo>
                    <a:pt x="6429139" y="1751933"/>
                  </a:lnTo>
                  <a:lnTo>
                    <a:pt x="6450678" y="1713088"/>
                  </a:lnTo>
                  <a:lnTo>
                    <a:pt x="6466669" y="1671138"/>
                  </a:lnTo>
                  <a:lnTo>
                    <a:pt x="6476621" y="1626573"/>
                  </a:lnTo>
                  <a:lnTo>
                    <a:pt x="6480048" y="1579879"/>
                  </a:lnTo>
                  <a:lnTo>
                    <a:pt x="6480048" y="315975"/>
                  </a:lnTo>
                  <a:lnTo>
                    <a:pt x="6476621" y="269285"/>
                  </a:lnTo>
                  <a:lnTo>
                    <a:pt x="6466669" y="224721"/>
                  </a:lnTo>
                  <a:lnTo>
                    <a:pt x="6450678" y="182773"/>
                  </a:lnTo>
                  <a:lnTo>
                    <a:pt x="6429139" y="143928"/>
                  </a:lnTo>
                  <a:lnTo>
                    <a:pt x="6402540" y="108676"/>
                  </a:lnTo>
                  <a:lnTo>
                    <a:pt x="6371371" y="77507"/>
                  </a:lnTo>
                  <a:lnTo>
                    <a:pt x="6336119" y="50908"/>
                  </a:lnTo>
                  <a:lnTo>
                    <a:pt x="6297274" y="29369"/>
                  </a:lnTo>
                  <a:lnTo>
                    <a:pt x="6255326" y="13378"/>
                  </a:lnTo>
                  <a:lnTo>
                    <a:pt x="6210762" y="3426"/>
                  </a:lnTo>
                  <a:lnTo>
                    <a:pt x="616407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5165" y="6997446"/>
              <a:ext cx="6480175" cy="1896110"/>
            </a:xfrm>
            <a:custGeom>
              <a:avLst/>
              <a:gdLst/>
              <a:ahLst/>
              <a:cxnLst/>
              <a:rect l="l" t="t" r="r" b="b"/>
              <a:pathLst>
                <a:path w="6480175" h="1896109">
                  <a:moveTo>
                    <a:pt x="0" y="315975"/>
                  </a:moveTo>
                  <a:lnTo>
                    <a:pt x="3425" y="269285"/>
                  </a:lnTo>
                  <a:lnTo>
                    <a:pt x="13377" y="224721"/>
                  </a:lnTo>
                  <a:lnTo>
                    <a:pt x="29367" y="182773"/>
                  </a:lnTo>
                  <a:lnTo>
                    <a:pt x="50905" y="143928"/>
                  </a:lnTo>
                  <a:lnTo>
                    <a:pt x="77502" y="108676"/>
                  </a:lnTo>
                  <a:lnTo>
                    <a:pt x="108671" y="77507"/>
                  </a:lnTo>
                  <a:lnTo>
                    <a:pt x="143922" y="50908"/>
                  </a:lnTo>
                  <a:lnTo>
                    <a:pt x="182767" y="29369"/>
                  </a:lnTo>
                  <a:lnTo>
                    <a:pt x="224717" y="13378"/>
                  </a:lnTo>
                  <a:lnTo>
                    <a:pt x="269282" y="3426"/>
                  </a:lnTo>
                  <a:lnTo>
                    <a:pt x="315976" y="0"/>
                  </a:lnTo>
                  <a:lnTo>
                    <a:pt x="6164072" y="0"/>
                  </a:lnTo>
                  <a:lnTo>
                    <a:pt x="6210762" y="3426"/>
                  </a:lnTo>
                  <a:lnTo>
                    <a:pt x="6255326" y="13378"/>
                  </a:lnTo>
                  <a:lnTo>
                    <a:pt x="6297274" y="29369"/>
                  </a:lnTo>
                  <a:lnTo>
                    <a:pt x="6336119" y="50908"/>
                  </a:lnTo>
                  <a:lnTo>
                    <a:pt x="6371371" y="77507"/>
                  </a:lnTo>
                  <a:lnTo>
                    <a:pt x="6402540" y="108676"/>
                  </a:lnTo>
                  <a:lnTo>
                    <a:pt x="6429139" y="143928"/>
                  </a:lnTo>
                  <a:lnTo>
                    <a:pt x="6450678" y="182773"/>
                  </a:lnTo>
                  <a:lnTo>
                    <a:pt x="6466669" y="224721"/>
                  </a:lnTo>
                  <a:lnTo>
                    <a:pt x="6476621" y="269285"/>
                  </a:lnTo>
                  <a:lnTo>
                    <a:pt x="6480048" y="315975"/>
                  </a:lnTo>
                  <a:lnTo>
                    <a:pt x="6480048" y="1579879"/>
                  </a:lnTo>
                  <a:lnTo>
                    <a:pt x="6476621" y="1626573"/>
                  </a:lnTo>
                  <a:lnTo>
                    <a:pt x="6466669" y="1671138"/>
                  </a:lnTo>
                  <a:lnTo>
                    <a:pt x="6450678" y="1713088"/>
                  </a:lnTo>
                  <a:lnTo>
                    <a:pt x="6429139" y="1751933"/>
                  </a:lnTo>
                  <a:lnTo>
                    <a:pt x="6402540" y="1787184"/>
                  </a:lnTo>
                  <a:lnTo>
                    <a:pt x="6371371" y="1818353"/>
                  </a:lnTo>
                  <a:lnTo>
                    <a:pt x="6336119" y="1844950"/>
                  </a:lnTo>
                  <a:lnTo>
                    <a:pt x="6297274" y="1866488"/>
                  </a:lnTo>
                  <a:lnTo>
                    <a:pt x="6255326" y="1882478"/>
                  </a:lnTo>
                  <a:lnTo>
                    <a:pt x="6210762" y="1892430"/>
                  </a:lnTo>
                  <a:lnTo>
                    <a:pt x="6164072" y="1895855"/>
                  </a:lnTo>
                  <a:lnTo>
                    <a:pt x="315976" y="1895855"/>
                  </a:lnTo>
                  <a:lnTo>
                    <a:pt x="269282" y="1892430"/>
                  </a:lnTo>
                  <a:lnTo>
                    <a:pt x="224717" y="1882478"/>
                  </a:lnTo>
                  <a:lnTo>
                    <a:pt x="182767" y="1866488"/>
                  </a:lnTo>
                  <a:lnTo>
                    <a:pt x="143922" y="1844950"/>
                  </a:lnTo>
                  <a:lnTo>
                    <a:pt x="108671" y="1818353"/>
                  </a:lnTo>
                  <a:lnTo>
                    <a:pt x="77502" y="1787184"/>
                  </a:lnTo>
                  <a:lnTo>
                    <a:pt x="50905" y="1751933"/>
                  </a:lnTo>
                  <a:lnTo>
                    <a:pt x="29367" y="1713088"/>
                  </a:lnTo>
                  <a:lnTo>
                    <a:pt x="13377" y="1671138"/>
                  </a:lnTo>
                  <a:lnTo>
                    <a:pt x="3425" y="1626573"/>
                  </a:lnTo>
                  <a:lnTo>
                    <a:pt x="0" y="1579879"/>
                  </a:lnTo>
                  <a:lnTo>
                    <a:pt x="0" y="315975"/>
                  </a:lnTo>
                  <a:close/>
                </a:path>
              </a:pathLst>
            </a:custGeom>
            <a:ln w="2895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5498" y="1169035"/>
            <a:ext cx="6155690" cy="742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" marR="124460">
              <a:lnSpc>
                <a:spcPct val="100000"/>
              </a:lnSpc>
              <a:spcBef>
                <a:spcPts val="100"/>
              </a:spcBef>
              <a:buFont typeface="Times New Roman"/>
              <a:buChar char="-"/>
              <a:tabLst>
                <a:tab pos="229870" algn="l"/>
              </a:tabLst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проезды</a:t>
            </a:r>
            <a:r>
              <a:rPr sz="14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между</a:t>
            </a:r>
            <a:r>
              <a:rPr sz="14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стеллажами</a:t>
            </a:r>
            <a:r>
              <a:rPr sz="14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учетом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габаритов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груза,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который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перевозит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техника;</a:t>
            </a:r>
            <a:endParaRPr sz="1400">
              <a:latin typeface="Times New Roman"/>
              <a:cs typeface="Times New Roman"/>
            </a:endParaRPr>
          </a:p>
          <a:p>
            <a:pPr marL="231140" indent="-116839">
              <a:lnSpc>
                <a:spcPct val="100000"/>
              </a:lnSpc>
              <a:buFont typeface="Times New Roman"/>
              <a:buChar char="-"/>
              <a:tabLst>
                <a:tab pos="231775" algn="l"/>
              </a:tabLst>
            </a:pP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высоту</a:t>
            </a:r>
            <a:r>
              <a:rPr sz="14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подъема</a:t>
            </a:r>
            <a:r>
              <a:rPr sz="1400" b="1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последний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ярус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должен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быть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ниже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минимум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150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мм</a:t>
            </a:r>
            <a:endParaRPr sz="1400">
              <a:latin typeface="Times New Roman"/>
              <a:cs typeface="Times New Roman"/>
            </a:endParaRPr>
          </a:p>
          <a:p>
            <a:pPr marL="114935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от</a:t>
            </a:r>
            <a:r>
              <a:rPr sz="1400" spc="-5" dirty="0">
                <a:latin typeface="Times New Roman"/>
                <a:cs typeface="Times New Roman"/>
              </a:rPr>
              <a:t> вил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техники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учетом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свисающего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поддона;</a:t>
            </a:r>
            <a:endParaRPr sz="1400">
              <a:latin typeface="Times New Roman"/>
              <a:cs typeface="Times New Roman"/>
            </a:endParaRPr>
          </a:p>
          <a:p>
            <a:pPr marL="114935" marR="121920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251460" algn="l"/>
              </a:tabLst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тип</a:t>
            </a:r>
            <a:r>
              <a:rPr sz="1400" b="1" u="heavy" spc="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тары,</a:t>
            </a:r>
            <a:r>
              <a:rPr sz="1400" b="1" u="heavy" spc="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которой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хранится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груз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(паллеты,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поддоны,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коробки,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ящики,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баллоны,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бочки,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тюки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5" dirty="0">
                <a:latin typeface="Times New Roman"/>
                <a:cs typeface="Times New Roman"/>
              </a:rPr>
              <a:t>т.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п.);</a:t>
            </a:r>
            <a:endParaRPr sz="1400">
              <a:latin typeface="Times New Roman"/>
              <a:cs typeface="Times New Roman"/>
            </a:endParaRPr>
          </a:p>
          <a:p>
            <a:pPr marL="218440" indent="-104139">
              <a:lnSpc>
                <a:spcPct val="100000"/>
              </a:lnSpc>
              <a:buFont typeface="Times New Roman"/>
              <a:buChar char="-"/>
              <a:tabLst>
                <a:tab pos="219075" algn="l"/>
              </a:tabLst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вес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груза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вместе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тарой;</a:t>
            </a:r>
            <a:endParaRPr sz="1400">
              <a:latin typeface="Times New Roman"/>
              <a:cs typeface="Times New Roman"/>
            </a:endParaRPr>
          </a:p>
          <a:p>
            <a:pPr marL="218440" indent="-104139">
              <a:lnSpc>
                <a:spcPct val="100000"/>
              </a:lnSpc>
              <a:buFont typeface="Times New Roman"/>
              <a:buChar char="-"/>
              <a:tabLst>
                <a:tab pos="219075" algn="l"/>
              </a:tabLst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габаритные</a:t>
            </a:r>
            <a:r>
              <a:rPr sz="1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размеры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груза;</a:t>
            </a:r>
            <a:endParaRPr sz="1400">
              <a:latin typeface="Times New Roman"/>
              <a:cs typeface="Times New Roman"/>
            </a:endParaRPr>
          </a:p>
          <a:p>
            <a:pPr marL="218440" indent="-104139">
              <a:lnSpc>
                <a:spcPct val="100000"/>
              </a:lnSpc>
              <a:buFont typeface="Times New Roman"/>
              <a:buChar char="-"/>
              <a:tabLst>
                <a:tab pos="219075" algn="l"/>
              </a:tabLst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однородность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отношение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всего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объема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грузов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количеству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видов;</a:t>
            </a:r>
            <a:endParaRPr sz="1400">
              <a:latin typeface="Times New Roman"/>
              <a:cs typeface="Times New Roman"/>
            </a:endParaRPr>
          </a:p>
          <a:p>
            <a:pPr marL="218440" indent="-104139">
              <a:lnSpc>
                <a:spcPct val="100000"/>
              </a:lnSpc>
              <a:buFont typeface="Times New Roman"/>
              <a:buChar char="-"/>
              <a:tabLst>
                <a:tab pos="219075" algn="l"/>
              </a:tabLst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сроки</a:t>
            </a:r>
            <a:r>
              <a:rPr sz="1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хранения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продукции;</a:t>
            </a:r>
            <a:endParaRPr sz="1400">
              <a:latin typeface="Times New Roman"/>
              <a:cs typeface="Times New Roman"/>
            </a:endParaRPr>
          </a:p>
          <a:p>
            <a:pPr marL="220345" indent="-106045">
              <a:lnSpc>
                <a:spcPct val="100000"/>
              </a:lnSpc>
              <a:buFont typeface="Times New Roman"/>
              <a:buChar char="-"/>
              <a:tabLst>
                <a:tab pos="220979" algn="l"/>
              </a:tabLst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конструктивные</a:t>
            </a:r>
            <a:r>
              <a:rPr sz="140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особенности</a:t>
            </a:r>
            <a:r>
              <a:rPr sz="1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помещения</a:t>
            </a:r>
            <a:r>
              <a:rPr sz="1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(наличие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колонн,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ферм,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дверей,</a:t>
            </a:r>
            <a:endParaRPr sz="1400">
              <a:latin typeface="Times New Roman"/>
              <a:cs typeface="Times New Roman"/>
            </a:endParaRPr>
          </a:p>
          <a:p>
            <a:pPr marL="114935">
              <a:lnSpc>
                <a:spcPct val="100000"/>
              </a:lnSpc>
            </a:pPr>
            <a:r>
              <a:rPr sz="1400" spc="-25" dirty="0">
                <a:latin typeface="Times New Roman"/>
                <a:cs typeface="Times New Roman"/>
              </a:rPr>
              <a:t>ворот, </a:t>
            </a:r>
            <a:r>
              <a:rPr sz="1400" spc="-20" dirty="0">
                <a:latin typeface="Times New Roman"/>
                <a:cs typeface="Times New Roman"/>
              </a:rPr>
              <a:t>окон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т.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д.);</a:t>
            </a:r>
            <a:endParaRPr sz="1400">
              <a:latin typeface="Times New Roman"/>
              <a:cs typeface="Times New Roman"/>
            </a:endParaRPr>
          </a:p>
          <a:p>
            <a:pPr marL="218440" indent="-104139">
              <a:lnSpc>
                <a:spcPct val="100000"/>
              </a:lnSpc>
              <a:buFont typeface="Times New Roman"/>
              <a:buChar char="-"/>
              <a:tabLst>
                <a:tab pos="219075" algn="l"/>
              </a:tabLst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тип</a:t>
            </a:r>
            <a:r>
              <a:rPr sz="1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помещения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114935" marR="123825">
              <a:lnSpc>
                <a:spcPct val="100000"/>
              </a:lnSpc>
              <a:buFont typeface="Times New Roman"/>
              <a:buChar char="-"/>
              <a:tabLst>
                <a:tab pos="377190" algn="l"/>
                <a:tab pos="377825" algn="l"/>
                <a:tab pos="1663700" algn="l"/>
                <a:tab pos="1962150" algn="l"/>
                <a:tab pos="3093720" algn="l"/>
                <a:tab pos="3386454" algn="l"/>
                <a:tab pos="4877435" algn="l"/>
              </a:tabLst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1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14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</a:t>
            </a:r>
            <a:r>
              <a:rPr sz="1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</a:t>
            </a:r>
            <a:r>
              <a:rPr sz="1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ни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	в	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</a:t>
            </a:r>
            <a:r>
              <a:rPr sz="1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щ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ении</a:t>
            </a:r>
            <a:r>
              <a:rPr sz="1400" b="1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–	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ентиляци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нн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е,	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етител</a:t>
            </a:r>
            <a:r>
              <a:rPr sz="1400" spc="-1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е,  </a:t>
            </a:r>
            <a:r>
              <a:rPr sz="1400" spc="-5" dirty="0">
                <a:latin typeface="Times New Roman"/>
                <a:cs typeface="Times New Roman"/>
              </a:rPr>
              <a:t>отопительное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5" dirty="0">
                <a:latin typeface="Times New Roman"/>
                <a:cs typeface="Times New Roman"/>
              </a:rPr>
              <a:t>т.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д.;</a:t>
            </a:r>
            <a:endParaRPr sz="1400">
              <a:latin typeface="Times New Roman"/>
              <a:cs typeface="Times New Roman"/>
            </a:endParaRPr>
          </a:p>
          <a:p>
            <a:pPr marL="114935" marR="123825">
              <a:lnSpc>
                <a:spcPct val="100000"/>
              </a:lnSpc>
              <a:buFont typeface="Times New Roman"/>
              <a:buChar char="-"/>
              <a:tabLst>
                <a:tab pos="231775" algn="l"/>
              </a:tabLst>
            </a:pP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условия</a:t>
            </a:r>
            <a:r>
              <a:rPr sz="14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окружающей</a:t>
            </a:r>
            <a:r>
              <a:rPr sz="14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среды</a:t>
            </a:r>
            <a:r>
              <a:rPr sz="14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(открытая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площадка,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комната,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агрессивные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среды,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пониженная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температура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5" dirty="0">
                <a:latin typeface="Times New Roman"/>
                <a:cs typeface="Times New Roman"/>
              </a:rPr>
              <a:t>т.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д.);</a:t>
            </a:r>
            <a:endParaRPr sz="1400">
              <a:latin typeface="Times New Roman"/>
              <a:cs typeface="Times New Roman"/>
            </a:endParaRPr>
          </a:p>
          <a:p>
            <a:pPr marL="218440" indent="-104139">
              <a:lnSpc>
                <a:spcPct val="100000"/>
              </a:lnSpc>
              <a:buFont typeface="Times New Roman"/>
              <a:buChar char="-"/>
              <a:tabLst>
                <a:tab pos="219075" algn="l"/>
              </a:tabLst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параметры</a:t>
            </a:r>
            <a:r>
              <a:rPr sz="14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складской</a:t>
            </a:r>
            <a:r>
              <a:rPr sz="1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техники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Times New Roman"/>
              <a:cs typeface="Times New Roman"/>
            </a:endParaRPr>
          </a:p>
          <a:p>
            <a:pPr marL="3169920" marR="5080" indent="451484" algn="just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На уровень, </a:t>
            </a:r>
            <a:r>
              <a:rPr sz="1200" spc="-15" dirty="0">
                <a:latin typeface="Times New Roman"/>
                <a:cs typeface="Times New Roman"/>
              </a:rPr>
              <a:t>который </a:t>
            </a:r>
            <a:r>
              <a:rPr sz="1200" spc="-5" dirty="0">
                <a:latin typeface="Times New Roman"/>
                <a:cs typeface="Times New Roman"/>
              </a:rPr>
              <a:t>занимает </a:t>
            </a:r>
            <a:r>
              <a:rPr sz="1200" dirty="0">
                <a:latin typeface="Times New Roman"/>
                <a:cs typeface="Times New Roman"/>
              </a:rPr>
              <a:t>первые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два </a:t>
            </a:r>
            <a:r>
              <a:rPr sz="1200" dirty="0">
                <a:latin typeface="Times New Roman"/>
                <a:cs typeface="Times New Roman"/>
              </a:rPr>
              <a:t>метра </a:t>
            </a:r>
            <a:r>
              <a:rPr sz="1200" spc="-5" dirty="0">
                <a:latin typeface="Times New Roman"/>
                <a:cs typeface="Times New Roman"/>
              </a:rPr>
              <a:t>высоты </a:t>
            </a:r>
            <a:r>
              <a:rPr sz="1200" dirty="0">
                <a:latin typeface="Times New Roman"/>
                <a:cs typeface="Times New Roman"/>
              </a:rPr>
              <a:t>склада, </a:t>
            </a:r>
            <a:r>
              <a:rPr sz="1200" spc="-5" dirty="0">
                <a:latin typeface="Times New Roman"/>
                <a:cs typeface="Times New Roman"/>
              </a:rPr>
              <a:t>подбирайте </a:t>
            </a:r>
            <a:r>
              <a:rPr sz="1200" spc="5" dirty="0">
                <a:latin typeface="Times New Roman"/>
                <a:cs typeface="Times New Roman"/>
              </a:rPr>
              <a:t>самые 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прочные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стеллажные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конструкции.</a:t>
            </a:r>
            <a:r>
              <a:rPr sz="1200" spc="-5" dirty="0">
                <a:latin typeface="Times New Roman"/>
                <a:cs typeface="Times New Roman"/>
              </a:rPr>
              <a:t> Это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позволит</a:t>
            </a:r>
            <a:r>
              <a:rPr sz="1200" spc="-5" dirty="0">
                <a:latin typeface="Times New Roman"/>
                <a:cs typeface="Times New Roman"/>
              </a:rPr>
              <a:t> при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необходимости</a:t>
            </a:r>
            <a:r>
              <a:rPr sz="1200" spc="-5" dirty="0">
                <a:latin typeface="Times New Roman"/>
                <a:cs typeface="Times New Roman"/>
              </a:rPr>
              <a:t> увеличить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высоту</a:t>
            </a:r>
            <a:r>
              <a:rPr sz="1200" dirty="0">
                <a:latin typeface="Times New Roman"/>
                <a:cs typeface="Times New Roman"/>
              </a:rPr>
              <a:t> стеллажа.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Выбирайте</a:t>
            </a:r>
            <a:r>
              <a:rPr sz="1200" dirty="0">
                <a:latin typeface="Times New Roman"/>
                <a:cs typeface="Times New Roman"/>
              </a:rPr>
              <a:t> стеллаж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учетом</a:t>
            </a:r>
            <a:r>
              <a:rPr sz="1200" spc="-5" dirty="0">
                <a:latin typeface="Times New Roman"/>
                <a:cs typeface="Times New Roman"/>
              </a:rPr>
              <a:t> 125-процентного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от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максимальной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эксплуатационной</a:t>
            </a:r>
            <a:r>
              <a:rPr sz="1200" spc="-5" dirty="0">
                <a:latin typeface="Times New Roman"/>
                <a:cs typeface="Times New Roman"/>
              </a:rPr>
              <a:t> нагрузки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запаса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прочности.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0320" indent="450850" algn="just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Предприятие-изготовитель </a:t>
            </a:r>
            <a:r>
              <a:rPr sz="1400" spc="-5" dirty="0">
                <a:latin typeface="Times New Roman"/>
                <a:cs typeface="Times New Roman"/>
              </a:rPr>
              <a:t>должно </a:t>
            </a:r>
            <a:r>
              <a:rPr sz="1400" spc="-10" dirty="0">
                <a:latin typeface="Times New Roman"/>
                <a:cs typeface="Times New Roman"/>
              </a:rPr>
              <a:t>гарантировать </a:t>
            </a:r>
            <a:r>
              <a:rPr sz="1400" spc="-5" dirty="0">
                <a:latin typeface="Times New Roman"/>
                <a:cs typeface="Times New Roman"/>
              </a:rPr>
              <a:t>соответствие стеллажей </a:t>
            </a:r>
            <a:r>
              <a:rPr sz="1400" dirty="0">
                <a:latin typeface="Times New Roman"/>
                <a:cs typeface="Times New Roman"/>
              </a:rPr>
              <a:t> требованиям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ГОСТР</a:t>
            </a:r>
            <a:r>
              <a:rPr sz="1400" dirty="0">
                <a:latin typeface="Times New Roman"/>
                <a:cs typeface="Times New Roman"/>
              </a:rPr>
              <a:t> Р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55525-2017</a:t>
            </a:r>
            <a:r>
              <a:rPr sz="1400" dirty="0">
                <a:latin typeface="Times New Roman"/>
                <a:cs typeface="Times New Roman"/>
              </a:rPr>
              <a:t> при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соблюдении</a:t>
            </a:r>
            <a:r>
              <a:rPr sz="1400" spc="-5" dirty="0">
                <a:latin typeface="Times New Roman"/>
                <a:cs typeface="Times New Roman"/>
              </a:rPr>
              <a:t> условий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эксплуатации, </a:t>
            </a:r>
            <a:r>
              <a:rPr sz="1400" spc="-5" dirty="0">
                <a:latin typeface="Times New Roman"/>
                <a:cs typeface="Times New Roman"/>
              </a:rPr>
              <a:t> транспортирования </a:t>
            </a:r>
            <a:r>
              <a:rPr sz="1400" dirty="0">
                <a:latin typeface="Times New Roman"/>
                <a:cs typeface="Times New Roman"/>
              </a:rPr>
              <a:t>и хранения. 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Гарантийный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срок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эксплуатации </a:t>
            </a:r>
            <a:r>
              <a:rPr sz="1400" dirty="0">
                <a:latin typeface="Times New Roman"/>
                <a:cs typeface="Times New Roman"/>
              </a:rPr>
              <a:t>– не менее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двух </a:t>
            </a:r>
            <a:r>
              <a:rPr sz="1400" dirty="0">
                <a:latin typeface="Times New Roman"/>
                <a:cs typeface="Times New Roman"/>
              </a:rPr>
              <a:t>лет с момента </a:t>
            </a:r>
            <a:r>
              <a:rPr sz="1400" spc="-10" dirty="0">
                <a:latin typeface="Times New Roman"/>
                <a:cs typeface="Times New Roman"/>
              </a:rPr>
              <a:t>ввода </a:t>
            </a:r>
            <a:r>
              <a:rPr sz="1400" spc="-5" dirty="0">
                <a:latin typeface="Times New Roman"/>
                <a:cs typeface="Times New Roman"/>
              </a:rPr>
              <a:t>стеллажей</a:t>
            </a:r>
            <a:r>
              <a:rPr sz="1400" dirty="0">
                <a:latin typeface="Times New Roman"/>
                <a:cs typeface="Times New Roman"/>
              </a:rPr>
              <a:t> в </a:t>
            </a:r>
            <a:r>
              <a:rPr sz="1400" spc="-10" dirty="0">
                <a:latin typeface="Times New Roman"/>
                <a:cs typeface="Times New Roman"/>
              </a:rPr>
              <a:t>эксплуатацию. </a:t>
            </a:r>
            <a:r>
              <a:rPr sz="1400" spc="-5" dirty="0">
                <a:latin typeface="Times New Roman"/>
                <a:cs typeface="Times New Roman"/>
              </a:rPr>
              <a:t>Срок </a:t>
            </a:r>
            <a:r>
              <a:rPr sz="1400" spc="-10" dirty="0">
                <a:latin typeface="Times New Roman"/>
                <a:cs typeface="Times New Roman"/>
              </a:rPr>
              <a:t>может </a:t>
            </a:r>
            <a:r>
              <a:rPr sz="1400" spc="-5" dirty="0">
                <a:latin typeface="Times New Roman"/>
                <a:cs typeface="Times New Roman"/>
              </a:rPr>
              <a:t>быть </a:t>
            </a:r>
            <a:r>
              <a:rPr sz="1400" spc="-10" dirty="0">
                <a:latin typeface="Times New Roman"/>
                <a:cs typeface="Times New Roman"/>
              </a:rPr>
              <a:t>продлен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10" dirty="0">
                <a:latin typeface="Times New Roman"/>
                <a:cs typeface="Times New Roman"/>
              </a:rPr>
              <a:t>согласованию предприятия-изготовителя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10" dirty="0">
                <a:latin typeface="Times New Roman"/>
                <a:cs typeface="Times New Roman"/>
              </a:rPr>
              <a:t>эксплуатирующего </a:t>
            </a:r>
            <a:r>
              <a:rPr sz="1400" spc="-5" dirty="0">
                <a:latin typeface="Times New Roman"/>
                <a:cs typeface="Times New Roman"/>
              </a:rPr>
              <a:t>предприятия.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 </a:t>
            </a:r>
            <a:r>
              <a:rPr sz="1400" spc="-15" dirty="0">
                <a:latin typeface="Times New Roman"/>
                <a:cs typeface="Times New Roman"/>
              </a:rPr>
              <a:t>соблюдении </a:t>
            </a:r>
            <a:r>
              <a:rPr sz="1400" spc="-5" dirty="0">
                <a:latin typeface="Times New Roman"/>
                <a:cs typeface="Times New Roman"/>
              </a:rPr>
              <a:t>условий </a:t>
            </a:r>
            <a:r>
              <a:rPr sz="1400" spc="-10" dirty="0">
                <a:latin typeface="Times New Roman"/>
                <a:cs typeface="Times New Roman"/>
              </a:rPr>
              <a:t>эксплуатации, </a:t>
            </a:r>
            <a:r>
              <a:rPr sz="1400" spc="-5" dirty="0">
                <a:latin typeface="Times New Roman"/>
                <a:cs typeface="Times New Roman"/>
              </a:rPr>
              <a:t>транспортирования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хранения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срок 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службы</a:t>
            </a:r>
            <a:r>
              <a:rPr sz="1400" b="1" u="heavy" spc="2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стеллажей</a:t>
            </a:r>
            <a:r>
              <a:rPr sz="1400" b="1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лет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момента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изготовления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(п.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11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ГОСТ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55525-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404" y="5853684"/>
            <a:ext cx="3093720" cy="66293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417817" y="8700752"/>
            <a:ext cx="228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b="1" dirty="0">
                <a:solidFill>
                  <a:srgbClr val="676A54"/>
                </a:solidFill>
                <a:latin typeface="Times New Roman"/>
                <a:cs typeface="Times New Roman"/>
              </a:rPr>
              <a:pPr marL="38100">
                <a:lnSpc>
                  <a:spcPts val="1410"/>
                </a:lnSpc>
              </a:pPr>
              <a:t>10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0532" y="4727447"/>
            <a:ext cx="2942844" cy="23972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488" y="130302"/>
            <a:ext cx="5724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3525">
              <a:lnSpc>
                <a:spcPct val="100000"/>
              </a:lnSpc>
              <a:spcBef>
                <a:spcPts val="100"/>
              </a:spcBef>
            </a:pPr>
            <a:r>
              <a:rPr sz="2400" b="1" spc="-55" dirty="0"/>
              <a:t>П</a:t>
            </a:r>
            <a:r>
              <a:rPr sz="2400" b="1" spc="-65" dirty="0"/>
              <a:t>Р</a:t>
            </a:r>
            <a:r>
              <a:rPr sz="2400" b="1" dirty="0"/>
              <a:t>И</a:t>
            </a:r>
            <a:r>
              <a:rPr sz="2400" b="1" spc="-140" dirty="0"/>
              <a:t> </a:t>
            </a:r>
            <a:r>
              <a:rPr sz="2400" b="1" spc="-60" dirty="0"/>
              <a:t>Э</a:t>
            </a:r>
            <a:r>
              <a:rPr sz="2400" b="1" spc="-125" dirty="0"/>
              <a:t>К</a:t>
            </a:r>
            <a:r>
              <a:rPr sz="2400" b="1" spc="-70" dirty="0"/>
              <a:t>С</a:t>
            </a:r>
            <a:r>
              <a:rPr sz="2400" b="1" spc="-55" dirty="0"/>
              <a:t>П</a:t>
            </a:r>
            <a:r>
              <a:rPr sz="2400" b="1" spc="-65" dirty="0"/>
              <a:t>Л</a:t>
            </a:r>
            <a:r>
              <a:rPr sz="2400" b="1" spc="-515" dirty="0"/>
              <a:t>У</a:t>
            </a:r>
            <a:r>
              <a:rPr sz="2400" b="1" spc="-285" dirty="0"/>
              <a:t>А</a:t>
            </a:r>
            <a:r>
              <a:rPr sz="2400" b="1" spc="-185" dirty="0"/>
              <a:t>Т</a:t>
            </a:r>
            <a:r>
              <a:rPr sz="2400" b="1" spc="-70" dirty="0"/>
              <a:t>А</a:t>
            </a:r>
            <a:r>
              <a:rPr sz="2400" b="1" spc="-55" dirty="0"/>
              <a:t>ЦИ</a:t>
            </a:r>
            <a:r>
              <a:rPr sz="2400" b="1" dirty="0"/>
              <a:t>И</a:t>
            </a:r>
            <a:r>
              <a:rPr sz="2400" b="1" spc="-130" dirty="0"/>
              <a:t> </a:t>
            </a:r>
            <a:r>
              <a:rPr sz="2400" b="1" spc="-70" dirty="0"/>
              <a:t>С</a:t>
            </a:r>
            <a:r>
              <a:rPr sz="2400" b="1" spc="-65" dirty="0"/>
              <a:t>Т</a:t>
            </a:r>
            <a:r>
              <a:rPr sz="2400" b="1" spc="-105" dirty="0"/>
              <a:t>Е</a:t>
            </a:r>
            <a:r>
              <a:rPr sz="2400" b="1" spc="-65" dirty="0"/>
              <a:t>ЛЛ</a:t>
            </a:r>
            <a:r>
              <a:rPr sz="2400" b="1" spc="-70" dirty="0"/>
              <a:t>А</a:t>
            </a:r>
            <a:r>
              <a:rPr sz="2400" b="1" spc="-60" dirty="0"/>
              <a:t>Ж</a:t>
            </a:r>
            <a:r>
              <a:rPr sz="2400" b="1" spc="-65" dirty="0"/>
              <a:t>Е</a:t>
            </a:r>
            <a:r>
              <a:rPr sz="2400" b="1" dirty="0"/>
              <a:t>Й  </a:t>
            </a:r>
            <a:r>
              <a:rPr sz="2400" b="1" spc="-55" dirty="0"/>
              <a:t>Н</a:t>
            </a:r>
            <a:r>
              <a:rPr sz="2400" b="1" spc="-65" dirty="0"/>
              <a:t>Е</a:t>
            </a:r>
            <a:r>
              <a:rPr sz="2400" b="1" spc="-55" dirty="0"/>
              <a:t>О</a:t>
            </a:r>
            <a:r>
              <a:rPr sz="2400" b="1" spc="-125" dirty="0"/>
              <a:t>Б</a:t>
            </a:r>
            <a:r>
              <a:rPr sz="2400" b="1" spc="-190" dirty="0"/>
              <a:t>Х</a:t>
            </a:r>
            <a:r>
              <a:rPr sz="2400" b="1" spc="-175" dirty="0"/>
              <a:t>О</a:t>
            </a:r>
            <a:r>
              <a:rPr sz="2400" b="1" spc="-60" dirty="0"/>
              <a:t>Д</a:t>
            </a:r>
            <a:r>
              <a:rPr sz="2400" b="1" spc="-55" dirty="0"/>
              <a:t>И</a:t>
            </a:r>
            <a:r>
              <a:rPr sz="2400" b="1" spc="-60" dirty="0"/>
              <a:t>М</a:t>
            </a:r>
            <a:r>
              <a:rPr sz="2400" b="1" dirty="0"/>
              <a:t>О</a:t>
            </a:r>
            <a:r>
              <a:rPr sz="2400" b="1" spc="-165" dirty="0"/>
              <a:t> </a:t>
            </a:r>
            <a:r>
              <a:rPr sz="2400" b="1" spc="-125" dirty="0"/>
              <a:t>Р</a:t>
            </a:r>
            <a:r>
              <a:rPr sz="2400" b="1" spc="-60" dirty="0"/>
              <a:t>У</a:t>
            </a:r>
            <a:r>
              <a:rPr sz="2400" b="1" spc="-125" dirty="0"/>
              <a:t>К</a:t>
            </a:r>
            <a:r>
              <a:rPr sz="2400" b="1" spc="-55" dirty="0"/>
              <a:t>О</a:t>
            </a:r>
            <a:r>
              <a:rPr sz="2400" b="1" spc="-65" dirty="0"/>
              <a:t>В</a:t>
            </a:r>
            <a:r>
              <a:rPr sz="2400" b="1" spc="-175" dirty="0"/>
              <a:t>О</a:t>
            </a:r>
            <a:r>
              <a:rPr sz="2400" b="1" spc="-60" dirty="0"/>
              <a:t>Д</a:t>
            </a:r>
            <a:r>
              <a:rPr sz="2400" b="1" spc="-70" dirty="0"/>
              <a:t>С</a:t>
            </a:r>
            <a:r>
              <a:rPr sz="2400" b="1" spc="-65" dirty="0"/>
              <a:t>ТВ</a:t>
            </a:r>
            <a:r>
              <a:rPr sz="2400" b="1" spc="-55" dirty="0"/>
              <a:t>О</a:t>
            </a:r>
            <a:r>
              <a:rPr sz="2400" b="1" spc="-225" dirty="0"/>
              <a:t>В</a:t>
            </a:r>
            <a:r>
              <a:rPr sz="2400" b="1" spc="-285" dirty="0"/>
              <a:t>А</a:t>
            </a:r>
            <a:r>
              <a:rPr sz="2400" b="1" spc="-65" dirty="0"/>
              <a:t>Т</a:t>
            </a:r>
            <a:r>
              <a:rPr sz="2400" b="1" spc="-125" dirty="0"/>
              <a:t>Ь</a:t>
            </a:r>
            <a:r>
              <a:rPr sz="2400" b="1" spc="-70" dirty="0"/>
              <a:t>С</a:t>
            </a:r>
            <a:r>
              <a:rPr sz="2400" b="1" dirty="0"/>
              <a:t>Я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2</a:t>
            </a:fld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1636776" y="1373124"/>
            <a:ext cx="3610610" cy="676910"/>
            <a:chOff x="1636776" y="1373124"/>
            <a:chExt cx="3610610" cy="676910"/>
          </a:xfrm>
        </p:grpSpPr>
        <p:sp>
          <p:nvSpPr>
            <p:cNvPr id="9" name="object 9"/>
            <p:cNvSpPr/>
            <p:nvPr/>
          </p:nvSpPr>
          <p:spPr>
            <a:xfrm>
              <a:off x="1651254" y="1387602"/>
              <a:ext cx="3581400" cy="647700"/>
            </a:xfrm>
            <a:custGeom>
              <a:avLst/>
              <a:gdLst/>
              <a:ahLst/>
              <a:cxnLst/>
              <a:rect l="l" t="t" r="r" b="b"/>
              <a:pathLst>
                <a:path w="3581400" h="647700">
                  <a:moveTo>
                    <a:pt x="3473450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3473450" y="647700"/>
                  </a:lnTo>
                  <a:lnTo>
                    <a:pt x="3515445" y="639208"/>
                  </a:lnTo>
                  <a:lnTo>
                    <a:pt x="3549761" y="616061"/>
                  </a:lnTo>
                  <a:lnTo>
                    <a:pt x="3572908" y="581745"/>
                  </a:lnTo>
                  <a:lnTo>
                    <a:pt x="3581400" y="539750"/>
                  </a:lnTo>
                  <a:lnTo>
                    <a:pt x="3581400" y="107950"/>
                  </a:lnTo>
                  <a:lnTo>
                    <a:pt x="3572908" y="65954"/>
                  </a:lnTo>
                  <a:lnTo>
                    <a:pt x="3549761" y="31638"/>
                  </a:lnTo>
                  <a:lnTo>
                    <a:pt x="3515445" y="8491"/>
                  </a:lnTo>
                  <a:lnTo>
                    <a:pt x="3473450" y="0"/>
                  </a:lnTo>
                  <a:close/>
                </a:path>
              </a:pathLst>
            </a:custGeom>
            <a:solidFill>
              <a:srgbClr val="76A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1254" y="1387602"/>
              <a:ext cx="3581400" cy="647700"/>
            </a:xfrm>
            <a:custGeom>
              <a:avLst/>
              <a:gdLst/>
              <a:ahLst/>
              <a:cxnLst/>
              <a:rect l="l" t="t" r="r" b="b"/>
              <a:pathLst>
                <a:path w="358140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3473450" y="0"/>
                  </a:lnTo>
                  <a:lnTo>
                    <a:pt x="3515445" y="8491"/>
                  </a:lnTo>
                  <a:lnTo>
                    <a:pt x="3549761" y="31638"/>
                  </a:lnTo>
                  <a:lnTo>
                    <a:pt x="3572908" y="65954"/>
                  </a:lnTo>
                  <a:lnTo>
                    <a:pt x="3581400" y="107950"/>
                  </a:lnTo>
                  <a:lnTo>
                    <a:pt x="3581400" y="539750"/>
                  </a:lnTo>
                  <a:lnTo>
                    <a:pt x="3572908" y="581745"/>
                  </a:lnTo>
                  <a:lnTo>
                    <a:pt x="3549761" y="616061"/>
                  </a:lnTo>
                  <a:lnTo>
                    <a:pt x="3515445" y="639208"/>
                  </a:lnTo>
                  <a:lnTo>
                    <a:pt x="3473450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41930" y="1448562"/>
            <a:ext cx="24028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4365" marR="5080" indent="-6223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Инструкцией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предприятия-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изготовителя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41548" y="940308"/>
            <a:ext cx="402590" cy="353695"/>
            <a:chOff x="3241548" y="940308"/>
            <a:chExt cx="402590" cy="353695"/>
          </a:xfrm>
        </p:grpSpPr>
        <p:sp>
          <p:nvSpPr>
            <p:cNvPr id="13" name="object 13"/>
            <p:cNvSpPr/>
            <p:nvPr/>
          </p:nvSpPr>
          <p:spPr>
            <a:xfrm>
              <a:off x="3256026" y="954786"/>
              <a:ext cx="373380" cy="325120"/>
            </a:xfrm>
            <a:custGeom>
              <a:avLst/>
              <a:gdLst/>
              <a:ahLst/>
              <a:cxnLst/>
              <a:rect l="l" t="t" r="r" b="b"/>
              <a:pathLst>
                <a:path w="373379" h="325119">
                  <a:moveTo>
                    <a:pt x="280035" y="0"/>
                  </a:moveTo>
                  <a:lnTo>
                    <a:pt x="93345" y="0"/>
                  </a:lnTo>
                  <a:lnTo>
                    <a:pt x="93345" y="162306"/>
                  </a:lnTo>
                  <a:lnTo>
                    <a:pt x="0" y="162306"/>
                  </a:lnTo>
                  <a:lnTo>
                    <a:pt x="186689" y="324612"/>
                  </a:lnTo>
                  <a:lnTo>
                    <a:pt x="373379" y="162306"/>
                  </a:lnTo>
                  <a:lnTo>
                    <a:pt x="280035" y="162306"/>
                  </a:lnTo>
                  <a:lnTo>
                    <a:pt x="280035" y="0"/>
                  </a:lnTo>
                  <a:close/>
                </a:path>
              </a:pathLst>
            </a:custGeom>
            <a:solidFill>
              <a:srgbClr val="DE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56026" y="954786"/>
              <a:ext cx="373380" cy="325120"/>
            </a:xfrm>
            <a:custGeom>
              <a:avLst/>
              <a:gdLst/>
              <a:ahLst/>
              <a:cxnLst/>
              <a:rect l="l" t="t" r="r" b="b"/>
              <a:pathLst>
                <a:path w="373379" h="325119">
                  <a:moveTo>
                    <a:pt x="0" y="162306"/>
                  </a:moveTo>
                  <a:lnTo>
                    <a:pt x="93345" y="162306"/>
                  </a:lnTo>
                  <a:lnTo>
                    <a:pt x="93345" y="0"/>
                  </a:lnTo>
                  <a:lnTo>
                    <a:pt x="280035" y="0"/>
                  </a:lnTo>
                  <a:lnTo>
                    <a:pt x="280035" y="162306"/>
                  </a:lnTo>
                  <a:lnTo>
                    <a:pt x="373379" y="162306"/>
                  </a:lnTo>
                  <a:lnTo>
                    <a:pt x="186689" y="324612"/>
                  </a:lnTo>
                  <a:lnTo>
                    <a:pt x="0" y="162306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427348" y="2311780"/>
            <a:ext cx="3140075" cy="2370455"/>
            <a:chOff x="3427348" y="2311780"/>
            <a:chExt cx="3140075" cy="2370455"/>
          </a:xfrm>
        </p:grpSpPr>
        <p:sp>
          <p:nvSpPr>
            <p:cNvPr id="16" name="object 16"/>
            <p:cNvSpPr/>
            <p:nvPr/>
          </p:nvSpPr>
          <p:spPr>
            <a:xfrm>
              <a:off x="3441953" y="2326385"/>
              <a:ext cx="3110865" cy="2341245"/>
            </a:xfrm>
            <a:custGeom>
              <a:avLst/>
              <a:gdLst/>
              <a:ahLst/>
              <a:cxnLst/>
              <a:rect l="l" t="t" r="r" b="b"/>
              <a:pathLst>
                <a:path w="3110865" h="2341245">
                  <a:moveTo>
                    <a:pt x="2720340" y="0"/>
                  </a:moveTo>
                  <a:lnTo>
                    <a:pt x="390144" y="0"/>
                  </a:lnTo>
                  <a:lnTo>
                    <a:pt x="341195" y="3038"/>
                  </a:lnTo>
                  <a:lnTo>
                    <a:pt x="294064" y="11912"/>
                  </a:lnTo>
                  <a:lnTo>
                    <a:pt x="249115" y="26255"/>
                  </a:lnTo>
                  <a:lnTo>
                    <a:pt x="206713" y="45701"/>
                  </a:lnTo>
                  <a:lnTo>
                    <a:pt x="167225" y="69887"/>
                  </a:lnTo>
                  <a:lnTo>
                    <a:pt x="131014" y="98446"/>
                  </a:lnTo>
                  <a:lnTo>
                    <a:pt x="98446" y="131014"/>
                  </a:lnTo>
                  <a:lnTo>
                    <a:pt x="69887" y="167225"/>
                  </a:lnTo>
                  <a:lnTo>
                    <a:pt x="45701" y="206713"/>
                  </a:lnTo>
                  <a:lnTo>
                    <a:pt x="26255" y="249115"/>
                  </a:lnTo>
                  <a:lnTo>
                    <a:pt x="11912" y="294064"/>
                  </a:lnTo>
                  <a:lnTo>
                    <a:pt x="3038" y="341195"/>
                  </a:lnTo>
                  <a:lnTo>
                    <a:pt x="0" y="390144"/>
                  </a:lnTo>
                  <a:lnTo>
                    <a:pt x="0" y="1950720"/>
                  </a:lnTo>
                  <a:lnTo>
                    <a:pt x="3038" y="1999668"/>
                  </a:lnTo>
                  <a:lnTo>
                    <a:pt x="11912" y="2046799"/>
                  </a:lnTo>
                  <a:lnTo>
                    <a:pt x="26255" y="2091748"/>
                  </a:lnTo>
                  <a:lnTo>
                    <a:pt x="45701" y="2134150"/>
                  </a:lnTo>
                  <a:lnTo>
                    <a:pt x="69887" y="2173638"/>
                  </a:lnTo>
                  <a:lnTo>
                    <a:pt x="98446" y="2209849"/>
                  </a:lnTo>
                  <a:lnTo>
                    <a:pt x="131014" y="2242417"/>
                  </a:lnTo>
                  <a:lnTo>
                    <a:pt x="167225" y="2270976"/>
                  </a:lnTo>
                  <a:lnTo>
                    <a:pt x="206713" y="2295162"/>
                  </a:lnTo>
                  <a:lnTo>
                    <a:pt x="249115" y="2314608"/>
                  </a:lnTo>
                  <a:lnTo>
                    <a:pt x="294064" y="2328951"/>
                  </a:lnTo>
                  <a:lnTo>
                    <a:pt x="341195" y="2337825"/>
                  </a:lnTo>
                  <a:lnTo>
                    <a:pt x="390144" y="2340864"/>
                  </a:lnTo>
                  <a:lnTo>
                    <a:pt x="2720340" y="2340864"/>
                  </a:lnTo>
                  <a:lnTo>
                    <a:pt x="2769288" y="2337825"/>
                  </a:lnTo>
                  <a:lnTo>
                    <a:pt x="2816419" y="2328951"/>
                  </a:lnTo>
                  <a:lnTo>
                    <a:pt x="2861368" y="2314608"/>
                  </a:lnTo>
                  <a:lnTo>
                    <a:pt x="2903770" y="2295162"/>
                  </a:lnTo>
                  <a:lnTo>
                    <a:pt x="2943258" y="2270976"/>
                  </a:lnTo>
                  <a:lnTo>
                    <a:pt x="2979469" y="2242417"/>
                  </a:lnTo>
                  <a:lnTo>
                    <a:pt x="3012037" y="2209849"/>
                  </a:lnTo>
                  <a:lnTo>
                    <a:pt x="3040596" y="2173638"/>
                  </a:lnTo>
                  <a:lnTo>
                    <a:pt x="3064782" y="2134150"/>
                  </a:lnTo>
                  <a:lnTo>
                    <a:pt x="3084228" y="2091748"/>
                  </a:lnTo>
                  <a:lnTo>
                    <a:pt x="3098571" y="2046799"/>
                  </a:lnTo>
                  <a:lnTo>
                    <a:pt x="3107445" y="1999668"/>
                  </a:lnTo>
                  <a:lnTo>
                    <a:pt x="3110484" y="1950720"/>
                  </a:lnTo>
                  <a:lnTo>
                    <a:pt x="3110484" y="390144"/>
                  </a:lnTo>
                  <a:lnTo>
                    <a:pt x="3107445" y="341195"/>
                  </a:lnTo>
                  <a:lnTo>
                    <a:pt x="3098571" y="294064"/>
                  </a:lnTo>
                  <a:lnTo>
                    <a:pt x="3084228" y="249115"/>
                  </a:lnTo>
                  <a:lnTo>
                    <a:pt x="3064782" y="206713"/>
                  </a:lnTo>
                  <a:lnTo>
                    <a:pt x="3040596" y="167225"/>
                  </a:lnTo>
                  <a:lnTo>
                    <a:pt x="3012037" y="131014"/>
                  </a:lnTo>
                  <a:lnTo>
                    <a:pt x="2979469" y="98446"/>
                  </a:lnTo>
                  <a:lnTo>
                    <a:pt x="2943258" y="69887"/>
                  </a:lnTo>
                  <a:lnTo>
                    <a:pt x="2903770" y="45701"/>
                  </a:lnTo>
                  <a:lnTo>
                    <a:pt x="2861368" y="26255"/>
                  </a:lnTo>
                  <a:lnTo>
                    <a:pt x="2816419" y="11912"/>
                  </a:lnTo>
                  <a:lnTo>
                    <a:pt x="2769288" y="3038"/>
                  </a:lnTo>
                  <a:lnTo>
                    <a:pt x="2720340" y="0"/>
                  </a:lnTo>
                  <a:close/>
                </a:path>
              </a:pathLst>
            </a:custGeom>
            <a:solidFill>
              <a:srgbClr val="76A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41953" y="2326385"/>
              <a:ext cx="3110865" cy="2341245"/>
            </a:xfrm>
            <a:custGeom>
              <a:avLst/>
              <a:gdLst/>
              <a:ahLst/>
              <a:cxnLst/>
              <a:rect l="l" t="t" r="r" b="b"/>
              <a:pathLst>
                <a:path w="3110865" h="2341245">
                  <a:moveTo>
                    <a:pt x="0" y="390144"/>
                  </a:moveTo>
                  <a:lnTo>
                    <a:pt x="3038" y="341195"/>
                  </a:lnTo>
                  <a:lnTo>
                    <a:pt x="11912" y="294064"/>
                  </a:lnTo>
                  <a:lnTo>
                    <a:pt x="26255" y="249115"/>
                  </a:lnTo>
                  <a:lnTo>
                    <a:pt x="45701" y="206713"/>
                  </a:lnTo>
                  <a:lnTo>
                    <a:pt x="69887" y="167225"/>
                  </a:lnTo>
                  <a:lnTo>
                    <a:pt x="98446" y="131014"/>
                  </a:lnTo>
                  <a:lnTo>
                    <a:pt x="131014" y="98446"/>
                  </a:lnTo>
                  <a:lnTo>
                    <a:pt x="167225" y="69887"/>
                  </a:lnTo>
                  <a:lnTo>
                    <a:pt x="206713" y="45701"/>
                  </a:lnTo>
                  <a:lnTo>
                    <a:pt x="249115" y="26255"/>
                  </a:lnTo>
                  <a:lnTo>
                    <a:pt x="294064" y="11912"/>
                  </a:lnTo>
                  <a:lnTo>
                    <a:pt x="341195" y="3038"/>
                  </a:lnTo>
                  <a:lnTo>
                    <a:pt x="390144" y="0"/>
                  </a:lnTo>
                  <a:lnTo>
                    <a:pt x="2720340" y="0"/>
                  </a:lnTo>
                  <a:lnTo>
                    <a:pt x="2769288" y="3038"/>
                  </a:lnTo>
                  <a:lnTo>
                    <a:pt x="2816419" y="11912"/>
                  </a:lnTo>
                  <a:lnTo>
                    <a:pt x="2861368" y="26255"/>
                  </a:lnTo>
                  <a:lnTo>
                    <a:pt x="2903770" y="45701"/>
                  </a:lnTo>
                  <a:lnTo>
                    <a:pt x="2943258" y="69887"/>
                  </a:lnTo>
                  <a:lnTo>
                    <a:pt x="2979469" y="98446"/>
                  </a:lnTo>
                  <a:lnTo>
                    <a:pt x="3012037" y="131014"/>
                  </a:lnTo>
                  <a:lnTo>
                    <a:pt x="3040596" y="167225"/>
                  </a:lnTo>
                  <a:lnTo>
                    <a:pt x="3064782" y="206713"/>
                  </a:lnTo>
                  <a:lnTo>
                    <a:pt x="3084228" y="249115"/>
                  </a:lnTo>
                  <a:lnTo>
                    <a:pt x="3098571" y="294064"/>
                  </a:lnTo>
                  <a:lnTo>
                    <a:pt x="3107445" y="341195"/>
                  </a:lnTo>
                  <a:lnTo>
                    <a:pt x="3110484" y="390144"/>
                  </a:lnTo>
                  <a:lnTo>
                    <a:pt x="3110484" y="1950720"/>
                  </a:lnTo>
                  <a:lnTo>
                    <a:pt x="3107445" y="1999668"/>
                  </a:lnTo>
                  <a:lnTo>
                    <a:pt x="3098571" y="2046799"/>
                  </a:lnTo>
                  <a:lnTo>
                    <a:pt x="3084228" y="2091748"/>
                  </a:lnTo>
                  <a:lnTo>
                    <a:pt x="3064782" y="2134150"/>
                  </a:lnTo>
                  <a:lnTo>
                    <a:pt x="3040596" y="2173638"/>
                  </a:lnTo>
                  <a:lnTo>
                    <a:pt x="3012037" y="2209849"/>
                  </a:lnTo>
                  <a:lnTo>
                    <a:pt x="2979469" y="2242417"/>
                  </a:lnTo>
                  <a:lnTo>
                    <a:pt x="2943258" y="2270976"/>
                  </a:lnTo>
                  <a:lnTo>
                    <a:pt x="2903770" y="2295162"/>
                  </a:lnTo>
                  <a:lnTo>
                    <a:pt x="2861368" y="2314608"/>
                  </a:lnTo>
                  <a:lnTo>
                    <a:pt x="2816419" y="2328951"/>
                  </a:lnTo>
                  <a:lnTo>
                    <a:pt x="2769288" y="2337825"/>
                  </a:lnTo>
                  <a:lnTo>
                    <a:pt x="2720340" y="2340864"/>
                  </a:lnTo>
                  <a:lnTo>
                    <a:pt x="390144" y="2340864"/>
                  </a:lnTo>
                  <a:lnTo>
                    <a:pt x="341195" y="2337825"/>
                  </a:lnTo>
                  <a:lnTo>
                    <a:pt x="294064" y="2328951"/>
                  </a:lnTo>
                  <a:lnTo>
                    <a:pt x="249115" y="2314608"/>
                  </a:lnTo>
                  <a:lnTo>
                    <a:pt x="206713" y="2295162"/>
                  </a:lnTo>
                  <a:lnTo>
                    <a:pt x="167225" y="2270976"/>
                  </a:lnTo>
                  <a:lnTo>
                    <a:pt x="131014" y="2242417"/>
                  </a:lnTo>
                  <a:lnTo>
                    <a:pt x="98446" y="2209849"/>
                  </a:lnTo>
                  <a:lnTo>
                    <a:pt x="69887" y="2173638"/>
                  </a:lnTo>
                  <a:lnTo>
                    <a:pt x="45701" y="2134150"/>
                  </a:lnTo>
                  <a:lnTo>
                    <a:pt x="26255" y="2091748"/>
                  </a:lnTo>
                  <a:lnTo>
                    <a:pt x="11912" y="2046799"/>
                  </a:lnTo>
                  <a:lnTo>
                    <a:pt x="3038" y="1999668"/>
                  </a:lnTo>
                  <a:lnTo>
                    <a:pt x="0" y="1950720"/>
                  </a:lnTo>
                  <a:lnTo>
                    <a:pt x="0" y="390144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04082" y="2501899"/>
            <a:ext cx="258699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ГОСТом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57381-2017</a:t>
            </a:r>
            <a:endParaRPr sz="1600">
              <a:latin typeface="Times New Roman"/>
              <a:cs typeface="Times New Roman"/>
            </a:endParaRPr>
          </a:p>
          <a:p>
            <a:pPr marL="66040" marR="57785" indent="-1270"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«Складское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оборудование.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Стеллажи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полочные.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Общие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технические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условия»</a:t>
            </a:r>
            <a:endParaRPr sz="1600">
              <a:latin typeface="Times New Roman"/>
              <a:cs typeface="Times New Roman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(утв.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приказом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Федерального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агентства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техническому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регулированию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метрологии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12.01.2017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№ 7-ст)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1709" y="2311780"/>
            <a:ext cx="3152140" cy="2370455"/>
            <a:chOff x="211709" y="2311780"/>
            <a:chExt cx="3152140" cy="2370455"/>
          </a:xfrm>
        </p:grpSpPr>
        <p:sp>
          <p:nvSpPr>
            <p:cNvPr id="20" name="object 20"/>
            <p:cNvSpPr/>
            <p:nvPr/>
          </p:nvSpPr>
          <p:spPr>
            <a:xfrm>
              <a:off x="226314" y="2326385"/>
              <a:ext cx="3122930" cy="2341245"/>
            </a:xfrm>
            <a:custGeom>
              <a:avLst/>
              <a:gdLst/>
              <a:ahLst/>
              <a:cxnLst/>
              <a:rect l="l" t="t" r="r" b="b"/>
              <a:pathLst>
                <a:path w="3122929" h="2341245">
                  <a:moveTo>
                    <a:pt x="2732532" y="0"/>
                  </a:moveTo>
                  <a:lnTo>
                    <a:pt x="390144" y="0"/>
                  </a:lnTo>
                  <a:lnTo>
                    <a:pt x="341205" y="3038"/>
                  </a:lnTo>
                  <a:lnTo>
                    <a:pt x="294081" y="11912"/>
                  </a:lnTo>
                  <a:lnTo>
                    <a:pt x="249136" y="26255"/>
                  </a:lnTo>
                  <a:lnTo>
                    <a:pt x="206736" y="45701"/>
                  </a:lnTo>
                  <a:lnTo>
                    <a:pt x="167247" y="69887"/>
                  </a:lnTo>
                  <a:lnTo>
                    <a:pt x="131034" y="98446"/>
                  </a:lnTo>
                  <a:lnTo>
                    <a:pt x="98464" y="131014"/>
                  </a:lnTo>
                  <a:lnTo>
                    <a:pt x="69901" y="167225"/>
                  </a:lnTo>
                  <a:lnTo>
                    <a:pt x="45711" y="206713"/>
                  </a:lnTo>
                  <a:lnTo>
                    <a:pt x="26261" y="249115"/>
                  </a:lnTo>
                  <a:lnTo>
                    <a:pt x="11915" y="294064"/>
                  </a:lnTo>
                  <a:lnTo>
                    <a:pt x="3039" y="341195"/>
                  </a:lnTo>
                  <a:lnTo>
                    <a:pt x="0" y="390144"/>
                  </a:lnTo>
                  <a:lnTo>
                    <a:pt x="0" y="1950720"/>
                  </a:lnTo>
                  <a:lnTo>
                    <a:pt x="3039" y="1999668"/>
                  </a:lnTo>
                  <a:lnTo>
                    <a:pt x="11915" y="2046799"/>
                  </a:lnTo>
                  <a:lnTo>
                    <a:pt x="26261" y="2091748"/>
                  </a:lnTo>
                  <a:lnTo>
                    <a:pt x="45711" y="2134150"/>
                  </a:lnTo>
                  <a:lnTo>
                    <a:pt x="69901" y="2173638"/>
                  </a:lnTo>
                  <a:lnTo>
                    <a:pt x="98464" y="2209849"/>
                  </a:lnTo>
                  <a:lnTo>
                    <a:pt x="131034" y="2242417"/>
                  </a:lnTo>
                  <a:lnTo>
                    <a:pt x="167247" y="2270976"/>
                  </a:lnTo>
                  <a:lnTo>
                    <a:pt x="206736" y="2295162"/>
                  </a:lnTo>
                  <a:lnTo>
                    <a:pt x="249136" y="2314608"/>
                  </a:lnTo>
                  <a:lnTo>
                    <a:pt x="294081" y="2328951"/>
                  </a:lnTo>
                  <a:lnTo>
                    <a:pt x="341205" y="2337825"/>
                  </a:lnTo>
                  <a:lnTo>
                    <a:pt x="390144" y="2340864"/>
                  </a:lnTo>
                  <a:lnTo>
                    <a:pt x="2732532" y="2340864"/>
                  </a:lnTo>
                  <a:lnTo>
                    <a:pt x="2781480" y="2337825"/>
                  </a:lnTo>
                  <a:lnTo>
                    <a:pt x="2828611" y="2328951"/>
                  </a:lnTo>
                  <a:lnTo>
                    <a:pt x="2873560" y="2314608"/>
                  </a:lnTo>
                  <a:lnTo>
                    <a:pt x="2915962" y="2295162"/>
                  </a:lnTo>
                  <a:lnTo>
                    <a:pt x="2955450" y="2270976"/>
                  </a:lnTo>
                  <a:lnTo>
                    <a:pt x="2991661" y="2242417"/>
                  </a:lnTo>
                  <a:lnTo>
                    <a:pt x="3024229" y="2209849"/>
                  </a:lnTo>
                  <a:lnTo>
                    <a:pt x="3052788" y="2173638"/>
                  </a:lnTo>
                  <a:lnTo>
                    <a:pt x="3076974" y="2134150"/>
                  </a:lnTo>
                  <a:lnTo>
                    <a:pt x="3096420" y="2091748"/>
                  </a:lnTo>
                  <a:lnTo>
                    <a:pt x="3110763" y="2046799"/>
                  </a:lnTo>
                  <a:lnTo>
                    <a:pt x="3119637" y="1999668"/>
                  </a:lnTo>
                  <a:lnTo>
                    <a:pt x="3122676" y="1950720"/>
                  </a:lnTo>
                  <a:lnTo>
                    <a:pt x="3122676" y="390144"/>
                  </a:lnTo>
                  <a:lnTo>
                    <a:pt x="3119637" y="341195"/>
                  </a:lnTo>
                  <a:lnTo>
                    <a:pt x="3110763" y="294064"/>
                  </a:lnTo>
                  <a:lnTo>
                    <a:pt x="3096420" y="249115"/>
                  </a:lnTo>
                  <a:lnTo>
                    <a:pt x="3076974" y="206713"/>
                  </a:lnTo>
                  <a:lnTo>
                    <a:pt x="3052788" y="167225"/>
                  </a:lnTo>
                  <a:lnTo>
                    <a:pt x="3024229" y="131014"/>
                  </a:lnTo>
                  <a:lnTo>
                    <a:pt x="2991661" y="98446"/>
                  </a:lnTo>
                  <a:lnTo>
                    <a:pt x="2955450" y="69887"/>
                  </a:lnTo>
                  <a:lnTo>
                    <a:pt x="2915962" y="45701"/>
                  </a:lnTo>
                  <a:lnTo>
                    <a:pt x="2873560" y="26255"/>
                  </a:lnTo>
                  <a:lnTo>
                    <a:pt x="2828611" y="11912"/>
                  </a:lnTo>
                  <a:lnTo>
                    <a:pt x="2781480" y="3038"/>
                  </a:lnTo>
                  <a:lnTo>
                    <a:pt x="2732532" y="0"/>
                  </a:lnTo>
                  <a:close/>
                </a:path>
              </a:pathLst>
            </a:custGeom>
            <a:solidFill>
              <a:srgbClr val="76A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6314" y="2326385"/>
              <a:ext cx="3122930" cy="2341245"/>
            </a:xfrm>
            <a:custGeom>
              <a:avLst/>
              <a:gdLst/>
              <a:ahLst/>
              <a:cxnLst/>
              <a:rect l="l" t="t" r="r" b="b"/>
              <a:pathLst>
                <a:path w="3122929" h="2341245">
                  <a:moveTo>
                    <a:pt x="0" y="390144"/>
                  </a:moveTo>
                  <a:lnTo>
                    <a:pt x="3039" y="341195"/>
                  </a:lnTo>
                  <a:lnTo>
                    <a:pt x="11915" y="294064"/>
                  </a:lnTo>
                  <a:lnTo>
                    <a:pt x="26261" y="249115"/>
                  </a:lnTo>
                  <a:lnTo>
                    <a:pt x="45711" y="206713"/>
                  </a:lnTo>
                  <a:lnTo>
                    <a:pt x="69901" y="167225"/>
                  </a:lnTo>
                  <a:lnTo>
                    <a:pt x="98464" y="131014"/>
                  </a:lnTo>
                  <a:lnTo>
                    <a:pt x="131034" y="98446"/>
                  </a:lnTo>
                  <a:lnTo>
                    <a:pt x="167247" y="69887"/>
                  </a:lnTo>
                  <a:lnTo>
                    <a:pt x="206736" y="45701"/>
                  </a:lnTo>
                  <a:lnTo>
                    <a:pt x="249136" y="26255"/>
                  </a:lnTo>
                  <a:lnTo>
                    <a:pt x="294081" y="11912"/>
                  </a:lnTo>
                  <a:lnTo>
                    <a:pt x="341205" y="3038"/>
                  </a:lnTo>
                  <a:lnTo>
                    <a:pt x="390144" y="0"/>
                  </a:lnTo>
                  <a:lnTo>
                    <a:pt x="2732532" y="0"/>
                  </a:lnTo>
                  <a:lnTo>
                    <a:pt x="2781480" y="3038"/>
                  </a:lnTo>
                  <a:lnTo>
                    <a:pt x="2828611" y="11912"/>
                  </a:lnTo>
                  <a:lnTo>
                    <a:pt x="2873560" y="26255"/>
                  </a:lnTo>
                  <a:lnTo>
                    <a:pt x="2915962" y="45701"/>
                  </a:lnTo>
                  <a:lnTo>
                    <a:pt x="2955450" y="69887"/>
                  </a:lnTo>
                  <a:lnTo>
                    <a:pt x="2991661" y="98446"/>
                  </a:lnTo>
                  <a:lnTo>
                    <a:pt x="3024229" y="131014"/>
                  </a:lnTo>
                  <a:lnTo>
                    <a:pt x="3052788" y="167225"/>
                  </a:lnTo>
                  <a:lnTo>
                    <a:pt x="3076974" y="206713"/>
                  </a:lnTo>
                  <a:lnTo>
                    <a:pt x="3096420" y="249115"/>
                  </a:lnTo>
                  <a:lnTo>
                    <a:pt x="3110763" y="294064"/>
                  </a:lnTo>
                  <a:lnTo>
                    <a:pt x="3119637" y="341195"/>
                  </a:lnTo>
                  <a:lnTo>
                    <a:pt x="3122676" y="390144"/>
                  </a:lnTo>
                  <a:lnTo>
                    <a:pt x="3122676" y="1950720"/>
                  </a:lnTo>
                  <a:lnTo>
                    <a:pt x="3119637" y="1999668"/>
                  </a:lnTo>
                  <a:lnTo>
                    <a:pt x="3110763" y="2046799"/>
                  </a:lnTo>
                  <a:lnTo>
                    <a:pt x="3096420" y="2091748"/>
                  </a:lnTo>
                  <a:lnTo>
                    <a:pt x="3076974" y="2134150"/>
                  </a:lnTo>
                  <a:lnTo>
                    <a:pt x="3052788" y="2173638"/>
                  </a:lnTo>
                  <a:lnTo>
                    <a:pt x="3024229" y="2209849"/>
                  </a:lnTo>
                  <a:lnTo>
                    <a:pt x="2991661" y="2242417"/>
                  </a:lnTo>
                  <a:lnTo>
                    <a:pt x="2955450" y="2270976"/>
                  </a:lnTo>
                  <a:lnTo>
                    <a:pt x="2915962" y="2295162"/>
                  </a:lnTo>
                  <a:lnTo>
                    <a:pt x="2873560" y="2314608"/>
                  </a:lnTo>
                  <a:lnTo>
                    <a:pt x="2828611" y="2328951"/>
                  </a:lnTo>
                  <a:lnTo>
                    <a:pt x="2781480" y="2337825"/>
                  </a:lnTo>
                  <a:lnTo>
                    <a:pt x="2732532" y="2340864"/>
                  </a:lnTo>
                  <a:lnTo>
                    <a:pt x="390144" y="2340864"/>
                  </a:lnTo>
                  <a:lnTo>
                    <a:pt x="341205" y="2337825"/>
                  </a:lnTo>
                  <a:lnTo>
                    <a:pt x="294081" y="2328951"/>
                  </a:lnTo>
                  <a:lnTo>
                    <a:pt x="249136" y="2314608"/>
                  </a:lnTo>
                  <a:lnTo>
                    <a:pt x="206736" y="2295162"/>
                  </a:lnTo>
                  <a:lnTo>
                    <a:pt x="167247" y="2270976"/>
                  </a:lnTo>
                  <a:lnTo>
                    <a:pt x="131034" y="2242417"/>
                  </a:lnTo>
                  <a:lnTo>
                    <a:pt x="98464" y="2209849"/>
                  </a:lnTo>
                  <a:lnTo>
                    <a:pt x="69901" y="2173638"/>
                  </a:lnTo>
                  <a:lnTo>
                    <a:pt x="45711" y="2134150"/>
                  </a:lnTo>
                  <a:lnTo>
                    <a:pt x="26261" y="2091748"/>
                  </a:lnTo>
                  <a:lnTo>
                    <a:pt x="11915" y="2046799"/>
                  </a:lnTo>
                  <a:lnTo>
                    <a:pt x="3039" y="1999668"/>
                  </a:lnTo>
                  <a:lnTo>
                    <a:pt x="0" y="1950720"/>
                  </a:lnTo>
                  <a:lnTo>
                    <a:pt x="0" y="390144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2904" y="2501899"/>
            <a:ext cx="260985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ГОСТом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55525-2017</a:t>
            </a:r>
            <a:endParaRPr sz="160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«Складское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оборудование.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Стеллажи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сборно-разборные.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Общие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технические</a:t>
            </a:r>
            <a:r>
              <a:rPr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условия»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(утв.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приказом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Федерального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агентства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техническому</a:t>
            </a:r>
            <a:endParaRPr sz="1600">
              <a:latin typeface="Times New Roman"/>
              <a:cs typeface="Times New Roman"/>
            </a:endParaRPr>
          </a:p>
          <a:p>
            <a:pPr marL="22860" marR="17145" algn="ctr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регулированию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метрологии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12.01.2017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6-ст)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640323" y="947927"/>
            <a:ext cx="403860" cy="1355090"/>
            <a:chOff x="5640323" y="947927"/>
            <a:chExt cx="403860" cy="1355090"/>
          </a:xfrm>
        </p:grpSpPr>
        <p:sp>
          <p:nvSpPr>
            <p:cNvPr id="24" name="object 24"/>
            <p:cNvSpPr/>
            <p:nvPr/>
          </p:nvSpPr>
          <p:spPr>
            <a:xfrm>
              <a:off x="5654801" y="962405"/>
              <a:ext cx="375285" cy="1325880"/>
            </a:xfrm>
            <a:custGeom>
              <a:avLst/>
              <a:gdLst/>
              <a:ahLst/>
              <a:cxnLst/>
              <a:rect l="l" t="t" r="r" b="b"/>
              <a:pathLst>
                <a:path w="375285" h="1325880">
                  <a:moveTo>
                    <a:pt x="281177" y="0"/>
                  </a:moveTo>
                  <a:lnTo>
                    <a:pt x="93725" y="0"/>
                  </a:lnTo>
                  <a:lnTo>
                    <a:pt x="93725" y="1138427"/>
                  </a:lnTo>
                  <a:lnTo>
                    <a:pt x="0" y="1138427"/>
                  </a:lnTo>
                  <a:lnTo>
                    <a:pt x="187451" y="1325879"/>
                  </a:lnTo>
                  <a:lnTo>
                    <a:pt x="374903" y="1138427"/>
                  </a:lnTo>
                  <a:lnTo>
                    <a:pt x="281177" y="1138427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DE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54801" y="962405"/>
              <a:ext cx="375285" cy="1325880"/>
            </a:xfrm>
            <a:custGeom>
              <a:avLst/>
              <a:gdLst/>
              <a:ahLst/>
              <a:cxnLst/>
              <a:rect l="l" t="t" r="r" b="b"/>
              <a:pathLst>
                <a:path w="375285" h="1325880">
                  <a:moveTo>
                    <a:pt x="0" y="1138427"/>
                  </a:moveTo>
                  <a:lnTo>
                    <a:pt x="93725" y="1138427"/>
                  </a:lnTo>
                  <a:lnTo>
                    <a:pt x="93725" y="0"/>
                  </a:lnTo>
                  <a:lnTo>
                    <a:pt x="281177" y="0"/>
                  </a:lnTo>
                  <a:lnTo>
                    <a:pt x="281177" y="1138427"/>
                  </a:lnTo>
                  <a:lnTo>
                    <a:pt x="374903" y="1138427"/>
                  </a:lnTo>
                  <a:lnTo>
                    <a:pt x="187451" y="1325879"/>
                  </a:lnTo>
                  <a:lnTo>
                    <a:pt x="0" y="1138427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41247" y="917447"/>
            <a:ext cx="402590" cy="1353820"/>
            <a:chOff x="841247" y="917447"/>
            <a:chExt cx="402590" cy="1353820"/>
          </a:xfrm>
        </p:grpSpPr>
        <p:sp>
          <p:nvSpPr>
            <p:cNvPr id="27" name="object 27"/>
            <p:cNvSpPr/>
            <p:nvPr/>
          </p:nvSpPr>
          <p:spPr>
            <a:xfrm>
              <a:off x="855725" y="931925"/>
              <a:ext cx="373380" cy="1324610"/>
            </a:xfrm>
            <a:custGeom>
              <a:avLst/>
              <a:gdLst/>
              <a:ahLst/>
              <a:cxnLst/>
              <a:rect l="l" t="t" r="r" b="b"/>
              <a:pathLst>
                <a:path w="373380" h="1324610">
                  <a:moveTo>
                    <a:pt x="280035" y="0"/>
                  </a:moveTo>
                  <a:lnTo>
                    <a:pt x="93345" y="0"/>
                  </a:lnTo>
                  <a:lnTo>
                    <a:pt x="93345" y="1137666"/>
                  </a:lnTo>
                  <a:lnTo>
                    <a:pt x="0" y="1137666"/>
                  </a:lnTo>
                  <a:lnTo>
                    <a:pt x="186690" y="1324355"/>
                  </a:lnTo>
                  <a:lnTo>
                    <a:pt x="373380" y="1137666"/>
                  </a:lnTo>
                  <a:lnTo>
                    <a:pt x="280035" y="1137666"/>
                  </a:lnTo>
                  <a:lnTo>
                    <a:pt x="280035" y="0"/>
                  </a:lnTo>
                  <a:close/>
                </a:path>
              </a:pathLst>
            </a:custGeom>
            <a:solidFill>
              <a:srgbClr val="DE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55725" y="931925"/>
              <a:ext cx="373380" cy="1324610"/>
            </a:xfrm>
            <a:custGeom>
              <a:avLst/>
              <a:gdLst/>
              <a:ahLst/>
              <a:cxnLst/>
              <a:rect l="l" t="t" r="r" b="b"/>
              <a:pathLst>
                <a:path w="373380" h="1324610">
                  <a:moveTo>
                    <a:pt x="0" y="1137666"/>
                  </a:moveTo>
                  <a:lnTo>
                    <a:pt x="93345" y="1137666"/>
                  </a:lnTo>
                  <a:lnTo>
                    <a:pt x="93345" y="0"/>
                  </a:lnTo>
                  <a:lnTo>
                    <a:pt x="280035" y="0"/>
                  </a:lnTo>
                  <a:lnTo>
                    <a:pt x="280035" y="1137666"/>
                  </a:lnTo>
                  <a:lnTo>
                    <a:pt x="373380" y="1137666"/>
                  </a:lnTo>
                  <a:lnTo>
                    <a:pt x="186690" y="1324355"/>
                  </a:lnTo>
                  <a:lnTo>
                    <a:pt x="0" y="1137666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98475" y="7258939"/>
            <a:ext cx="594677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085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В соответствии со </a:t>
            </a:r>
            <a:r>
              <a:rPr sz="1600" b="1" spc="-10" dirty="0">
                <a:latin typeface="Times New Roman"/>
                <a:cs typeface="Times New Roman"/>
              </a:rPr>
              <a:t>статьей </a:t>
            </a:r>
            <a:r>
              <a:rPr sz="1600" b="1" dirty="0">
                <a:latin typeface="Times New Roman"/>
                <a:cs typeface="Times New Roman"/>
              </a:rPr>
              <a:t>212 </a:t>
            </a:r>
            <a:r>
              <a:rPr sz="1600" b="1" spc="-10" dirty="0">
                <a:latin typeface="Times New Roman"/>
                <a:cs typeface="Times New Roman"/>
              </a:rPr>
              <a:t>ТК </a:t>
            </a:r>
            <a:r>
              <a:rPr sz="1600" b="1" spc="-20" dirty="0">
                <a:latin typeface="Times New Roman"/>
                <a:cs typeface="Times New Roman"/>
              </a:rPr>
              <a:t>РФ </a:t>
            </a:r>
            <a:r>
              <a:rPr sz="1600" b="1" spc="-15" dirty="0">
                <a:latin typeface="Times New Roman"/>
                <a:cs typeface="Times New Roman"/>
              </a:rPr>
              <a:t>работодатель </a:t>
            </a:r>
            <a:r>
              <a:rPr sz="1600" b="1" spc="-10" dirty="0">
                <a:latin typeface="Times New Roman"/>
                <a:cs typeface="Times New Roman"/>
              </a:rPr>
              <a:t>обязан 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обеспечить </a:t>
            </a:r>
            <a:r>
              <a:rPr sz="1600" b="1" spc="-5" dirty="0">
                <a:latin typeface="Times New Roman"/>
                <a:cs typeface="Times New Roman"/>
              </a:rPr>
              <a:t>безопасность </a:t>
            </a:r>
            <a:r>
              <a:rPr sz="1600" b="1" spc="-15" dirty="0" err="1">
                <a:latin typeface="Times New Roman"/>
                <a:cs typeface="Times New Roman"/>
              </a:rPr>
              <a:t>работников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latin typeface="Times New Roman"/>
                <a:cs typeface="Times New Roman"/>
              </a:rPr>
              <a:t>при</a:t>
            </a:r>
            <a:r>
              <a:rPr sz="1600" b="1" spc="-5" dirty="0" smtClean="0"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latin typeface="Times New Roman"/>
                <a:cs typeface="Times New Roman"/>
              </a:rPr>
              <a:t>эксплуатации</a:t>
            </a:r>
            <a:r>
              <a:rPr sz="1600" b="1" spc="-10" dirty="0" smtClean="0"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latin typeface="Times New Roman"/>
                <a:cs typeface="Times New Roman"/>
              </a:rPr>
              <a:t>зданий</a:t>
            </a:r>
            <a:r>
              <a:rPr sz="1600" b="1" spc="-10" dirty="0" smtClean="0">
                <a:latin typeface="Times New Roman"/>
                <a:cs typeface="Times New Roman"/>
              </a:rPr>
              <a:t>, </a:t>
            </a:r>
            <a:r>
              <a:rPr sz="1600" b="1" spc="-5" dirty="0" smtClean="0"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latin typeface="Times New Roman"/>
                <a:cs typeface="Times New Roman"/>
              </a:rPr>
              <a:t>сооружений</a:t>
            </a:r>
            <a:r>
              <a:rPr sz="1600" b="1" spc="-10" dirty="0" smtClean="0">
                <a:latin typeface="Times New Roman"/>
                <a:cs typeface="Times New Roman"/>
              </a:rPr>
              <a:t>,</a:t>
            </a:r>
            <a:r>
              <a:rPr sz="1600" b="1" spc="-5" dirty="0" smtClean="0">
                <a:latin typeface="Times New Roman"/>
                <a:cs typeface="Times New Roman"/>
              </a:rPr>
              <a:t> </a:t>
            </a:r>
            <a:r>
              <a:rPr sz="1600" b="1" spc="-15" dirty="0" err="1" smtClean="0">
                <a:latin typeface="Times New Roman"/>
                <a:cs typeface="Times New Roman"/>
              </a:rPr>
              <a:t>оборудования</a:t>
            </a:r>
            <a:r>
              <a:rPr sz="1600" b="1" spc="-15" dirty="0" smtClean="0">
                <a:latin typeface="Times New Roman"/>
                <a:cs typeface="Times New Roman"/>
              </a:rPr>
              <a:t>,</a:t>
            </a:r>
            <a:r>
              <a:rPr sz="1600" b="1" spc="-10" dirty="0" smtClean="0"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latin typeface="Times New Roman"/>
                <a:cs typeface="Times New Roman"/>
              </a:rPr>
              <a:t>осуществлении</a:t>
            </a:r>
            <a:r>
              <a:rPr sz="1600" b="1" dirty="0" smtClean="0"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latin typeface="Times New Roman"/>
                <a:cs typeface="Times New Roman"/>
              </a:rPr>
              <a:t>технологических</a:t>
            </a:r>
            <a:r>
              <a:rPr sz="1600" b="1" spc="-10" dirty="0" smtClean="0">
                <a:latin typeface="Times New Roman"/>
                <a:cs typeface="Times New Roman"/>
              </a:rPr>
              <a:t> </a:t>
            </a:r>
            <a:r>
              <a:rPr sz="1600" b="1" spc="-5" dirty="0" smtClean="0"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latin typeface="Times New Roman"/>
                <a:cs typeface="Times New Roman"/>
              </a:rPr>
              <a:t>процессов</a:t>
            </a:r>
            <a:r>
              <a:rPr sz="1600" b="1" spc="-5" dirty="0" smtClean="0">
                <a:latin typeface="Times New Roman"/>
                <a:cs typeface="Times New Roman"/>
              </a:rPr>
              <a:t>, а </a:t>
            </a:r>
            <a:r>
              <a:rPr sz="1600" b="1" spc="-10" dirty="0" err="1" smtClean="0">
                <a:latin typeface="Times New Roman"/>
                <a:cs typeface="Times New Roman"/>
              </a:rPr>
              <a:t>также</a:t>
            </a:r>
            <a:r>
              <a:rPr sz="1600" b="1" spc="-10" dirty="0" smtClean="0"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latin typeface="Times New Roman"/>
                <a:cs typeface="Times New Roman"/>
              </a:rPr>
              <a:t>применяемых</a:t>
            </a:r>
            <a:r>
              <a:rPr sz="1600" b="1" spc="-5" dirty="0" smtClean="0">
                <a:latin typeface="Times New Roman"/>
                <a:cs typeface="Times New Roman"/>
              </a:rPr>
              <a:t> в </a:t>
            </a:r>
            <a:r>
              <a:rPr sz="1600" b="1" spc="-10" dirty="0" err="1" smtClean="0">
                <a:latin typeface="Times New Roman"/>
                <a:cs typeface="Times New Roman"/>
              </a:rPr>
              <a:t>производстве</a:t>
            </a:r>
            <a:r>
              <a:rPr sz="1600" b="1" spc="-10" dirty="0" smtClean="0"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latin typeface="Times New Roman"/>
                <a:cs typeface="Times New Roman"/>
              </a:rPr>
              <a:t>инструментов</a:t>
            </a:r>
            <a:r>
              <a:rPr sz="1600" b="1" spc="-10" dirty="0" smtClean="0">
                <a:latin typeface="Times New Roman"/>
                <a:cs typeface="Times New Roman"/>
              </a:rPr>
              <a:t>, </a:t>
            </a:r>
            <a:r>
              <a:rPr sz="1600" b="1" spc="-385" dirty="0" smtClean="0"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latin typeface="Times New Roman"/>
                <a:cs typeface="Times New Roman"/>
              </a:rPr>
              <a:t>сырья</a:t>
            </a:r>
            <a:r>
              <a:rPr sz="1600" b="1" spc="5" dirty="0" smtClean="0">
                <a:latin typeface="Times New Roman"/>
                <a:cs typeface="Times New Roman"/>
              </a:rPr>
              <a:t> </a:t>
            </a:r>
            <a:r>
              <a:rPr sz="1600" b="1" spc="-5" dirty="0" smtClean="0">
                <a:latin typeface="Times New Roman"/>
                <a:cs typeface="Times New Roman"/>
              </a:rPr>
              <a:t>и</a:t>
            </a:r>
            <a:r>
              <a:rPr sz="1600" b="1" dirty="0" smtClean="0"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latin typeface="Times New Roman"/>
                <a:cs typeface="Times New Roman"/>
              </a:rPr>
              <a:t>материалов</a:t>
            </a:r>
            <a:r>
              <a:rPr sz="1600" b="1" spc="-10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9540" y="176529"/>
            <a:ext cx="498729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-65" dirty="0">
                <a:latin typeface="Times New Roman"/>
                <a:cs typeface="Times New Roman"/>
              </a:rPr>
              <a:t>М</a:t>
            </a:r>
            <a:r>
              <a:rPr sz="2200" b="1" spc="-70" dirty="0">
                <a:latin typeface="Times New Roman"/>
                <a:cs typeface="Times New Roman"/>
              </a:rPr>
              <a:t>Е</a:t>
            </a:r>
            <a:r>
              <a:rPr sz="2200" b="1" spc="-75" dirty="0">
                <a:latin typeface="Times New Roman"/>
                <a:cs typeface="Times New Roman"/>
              </a:rPr>
              <a:t>Р</a:t>
            </a:r>
            <a:r>
              <a:rPr sz="2200" b="1" spc="-70" dirty="0">
                <a:latin typeface="Times New Roman"/>
                <a:cs typeface="Times New Roman"/>
              </a:rPr>
              <a:t>ОП</a:t>
            </a:r>
            <a:r>
              <a:rPr sz="2200" b="1" spc="-65" dirty="0">
                <a:latin typeface="Times New Roman"/>
                <a:cs typeface="Times New Roman"/>
              </a:rPr>
              <a:t>Р</a:t>
            </a:r>
            <a:r>
              <a:rPr sz="2200" b="1" spc="-70" dirty="0">
                <a:latin typeface="Times New Roman"/>
                <a:cs typeface="Times New Roman"/>
              </a:rPr>
              <a:t>ИЯТИ</a:t>
            </a:r>
            <a:r>
              <a:rPr sz="2200" b="1" spc="-5" dirty="0">
                <a:latin typeface="Times New Roman"/>
                <a:cs typeface="Times New Roman"/>
              </a:rPr>
              <a:t>Я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70" dirty="0">
                <a:latin typeface="Times New Roman"/>
                <a:cs typeface="Times New Roman"/>
              </a:rPr>
              <a:t>П</a:t>
            </a:r>
            <a:r>
              <a:rPr sz="2200" b="1" spc="-5" dirty="0">
                <a:latin typeface="Times New Roman"/>
                <a:cs typeface="Times New Roman"/>
              </a:rPr>
              <a:t>О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b="1" spc="-70" dirty="0">
                <a:latin typeface="Times New Roman"/>
                <a:cs typeface="Times New Roman"/>
              </a:rPr>
              <a:t>О</a:t>
            </a:r>
            <a:r>
              <a:rPr sz="2200" b="1" spc="-65" dirty="0">
                <a:latin typeface="Times New Roman"/>
                <a:cs typeface="Times New Roman"/>
              </a:rPr>
              <a:t>Б</a:t>
            </a:r>
            <a:r>
              <a:rPr sz="2200" b="1" spc="-70" dirty="0">
                <a:latin typeface="Times New Roman"/>
                <a:cs typeface="Times New Roman"/>
              </a:rPr>
              <a:t>ЕСПЕЧЕНИ</a:t>
            </a:r>
            <a:r>
              <a:rPr sz="2200" b="1" spc="-5" dirty="0">
                <a:latin typeface="Times New Roman"/>
                <a:cs typeface="Times New Roman"/>
              </a:rPr>
              <a:t>Ю  </a:t>
            </a:r>
            <a:r>
              <a:rPr sz="2200" b="1" spc="-65" dirty="0">
                <a:latin typeface="Times New Roman"/>
                <a:cs typeface="Times New Roman"/>
              </a:rPr>
              <a:t>Б</a:t>
            </a:r>
            <a:r>
              <a:rPr sz="2200" b="1" spc="-45" dirty="0">
                <a:latin typeface="Times New Roman"/>
                <a:cs typeface="Times New Roman"/>
              </a:rPr>
              <a:t>Е</a:t>
            </a:r>
            <a:r>
              <a:rPr sz="2200" b="1" spc="-60" dirty="0">
                <a:latin typeface="Times New Roman"/>
                <a:cs typeface="Times New Roman"/>
              </a:rPr>
              <a:t>З</a:t>
            </a:r>
            <a:r>
              <a:rPr sz="2200" b="1" spc="-70" dirty="0">
                <a:latin typeface="Times New Roman"/>
                <a:cs typeface="Times New Roman"/>
              </a:rPr>
              <a:t>ОП</a:t>
            </a:r>
            <a:r>
              <a:rPr sz="2200" b="1" spc="-175" dirty="0">
                <a:latin typeface="Times New Roman"/>
                <a:cs typeface="Times New Roman"/>
              </a:rPr>
              <a:t>А</a:t>
            </a:r>
            <a:r>
              <a:rPr sz="2200" b="1" spc="-70" dirty="0">
                <a:latin typeface="Times New Roman"/>
                <a:cs typeface="Times New Roman"/>
              </a:rPr>
              <a:t>СНО</a:t>
            </a:r>
            <a:r>
              <a:rPr sz="2200" b="1" spc="-5" dirty="0">
                <a:latin typeface="Times New Roman"/>
                <a:cs typeface="Times New Roman"/>
              </a:rPr>
              <a:t>Й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70" dirty="0">
                <a:latin typeface="Times New Roman"/>
                <a:cs typeface="Times New Roman"/>
              </a:rPr>
              <a:t>Э</a:t>
            </a:r>
            <a:r>
              <a:rPr sz="2200" b="1" spc="-125" dirty="0">
                <a:latin typeface="Times New Roman"/>
                <a:cs typeface="Times New Roman"/>
              </a:rPr>
              <a:t>К</a:t>
            </a:r>
            <a:r>
              <a:rPr sz="2200" b="1" spc="-70" dirty="0">
                <a:latin typeface="Times New Roman"/>
                <a:cs typeface="Times New Roman"/>
              </a:rPr>
              <a:t>СПЛ</a:t>
            </a:r>
            <a:r>
              <a:rPr sz="2200" b="1" spc="-490" dirty="0">
                <a:latin typeface="Times New Roman"/>
                <a:cs typeface="Times New Roman"/>
              </a:rPr>
              <a:t>У</a:t>
            </a:r>
            <a:r>
              <a:rPr sz="2200" b="1" spc="-260" dirty="0">
                <a:latin typeface="Times New Roman"/>
                <a:cs typeface="Times New Roman"/>
              </a:rPr>
              <a:t>А</a:t>
            </a:r>
            <a:r>
              <a:rPr sz="2200" b="1" spc="-175" dirty="0">
                <a:latin typeface="Times New Roman"/>
                <a:cs typeface="Times New Roman"/>
              </a:rPr>
              <a:t>Т</a:t>
            </a:r>
            <a:r>
              <a:rPr sz="2200" b="1" spc="-70" dirty="0">
                <a:latin typeface="Times New Roman"/>
                <a:cs typeface="Times New Roman"/>
              </a:rPr>
              <a:t>АЦИ</a:t>
            </a:r>
            <a:r>
              <a:rPr sz="2200" b="1" spc="-5" dirty="0">
                <a:latin typeface="Times New Roman"/>
                <a:cs typeface="Times New Roman"/>
              </a:rPr>
              <a:t>И  </a:t>
            </a:r>
            <a:r>
              <a:rPr sz="2200" b="1" spc="-65" dirty="0">
                <a:latin typeface="Times New Roman"/>
                <a:cs typeface="Times New Roman"/>
              </a:rPr>
              <a:t>СТЕЛЛАЖЕЙ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895" y="1487424"/>
            <a:ext cx="6352794" cy="72184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860" y="157984"/>
            <a:ext cx="415036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70" dirty="0"/>
              <a:t>Э</a:t>
            </a:r>
            <a:r>
              <a:rPr sz="2400" b="1" spc="-125" dirty="0"/>
              <a:t>К</a:t>
            </a:r>
            <a:r>
              <a:rPr sz="2400" b="1" spc="-70" dirty="0"/>
              <a:t>СПЛ</a:t>
            </a:r>
            <a:r>
              <a:rPr sz="2400" b="1" spc="-490" dirty="0"/>
              <a:t>У</a:t>
            </a:r>
            <a:r>
              <a:rPr sz="2400" b="1" spc="-260" dirty="0"/>
              <a:t>А</a:t>
            </a:r>
            <a:r>
              <a:rPr sz="2400" b="1" spc="-175" dirty="0"/>
              <a:t>Т</a:t>
            </a:r>
            <a:r>
              <a:rPr sz="2400" b="1" spc="-70" dirty="0"/>
              <a:t>АЦИ</a:t>
            </a:r>
            <a:r>
              <a:rPr sz="2400" b="1" spc="-5" dirty="0"/>
              <a:t>Я</a:t>
            </a:r>
            <a:r>
              <a:rPr sz="2400" b="1" spc="-75" dirty="0"/>
              <a:t> </a:t>
            </a:r>
            <a:r>
              <a:rPr sz="2400" b="1" spc="-70" dirty="0"/>
              <a:t>СТ</a:t>
            </a:r>
            <a:r>
              <a:rPr sz="2400" b="1" spc="-95" dirty="0"/>
              <a:t>Е</a:t>
            </a:r>
            <a:r>
              <a:rPr sz="2400" b="1" spc="-70" dirty="0"/>
              <a:t>ЛЛА</a:t>
            </a:r>
            <a:r>
              <a:rPr sz="2400" b="1" spc="-65" dirty="0"/>
              <a:t>Ж</a:t>
            </a:r>
            <a:r>
              <a:rPr sz="2400" b="1" spc="-70" dirty="0"/>
              <a:t>Е</a:t>
            </a:r>
            <a:r>
              <a:rPr sz="2400" b="1" spc="-5" dirty="0"/>
              <a:t>Й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4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318515" y="612648"/>
            <a:ext cx="4925695" cy="1066800"/>
            <a:chOff x="318515" y="612648"/>
            <a:chExt cx="4925695" cy="1066800"/>
          </a:xfrm>
        </p:grpSpPr>
        <p:sp>
          <p:nvSpPr>
            <p:cNvPr id="4" name="object 4"/>
            <p:cNvSpPr/>
            <p:nvPr/>
          </p:nvSpPr>
          <p:spPr>
            <a:xfrm>
              <a:off x="332993" y="627126"/>
              <a:ext cx="4897120" cy="1038225"/>
            </a:xfrm>
            <a:custGeom>
              <a:avLst/>
              <a:gdLst/>
              <a:ahLst/>
              <a:cxnLst/>
              <a:rect l="l" t="t" r="r" b="b"/>
              <a:pathLst>
                <a:path w="4897120" h="1038225">
                  <a:moveTo>
                    <a:pt x="4723638" y="0"/>
                  </a:moveTo>
                  <a:lnTo>
                    <a:pt x="172974" y="0"/>
                  </a:lnTo>
                  <a:lnTo>
                    <a:pt x="126991" y="6180"/>
                  </a:lnTo>
                  <a:lnTo>
                    <a:pt x="85671" y="23622"/>
                  </a:lnTo>
                  <a:lnTo>
                    <a:pt x="50663" y="50673"/>
                  </a:lnTo>
                  <a:lnTo>
                    <a:pt x="23616" y="85682"/>
                  </a:lnTo>
                  <a:lnTo>
                    <a:pt x="6178" y="127000"/>
                  </a:lnTo>
                  <a:lnTo>
                    <a:pt x="0" y="172974"/>
                  </a:lnTo>
                  <a:lnTo>
                    <a:pt x="0" y="864870"/>
                  </a:lnTo>
                  <a:lnTo>
                    <a:pt x="6178" y="910844"/>
                  </a:lnTo>
                  <a:lnTo>
                    <a:pt x="23616" y="952161"/>
                  </a:lnTo>
                  <a:lnTo>
                    <a:pt x="50663" y="987171"/>
                  </a:lnTo>
                  <a:lnTo>
                    <a:pt x="85671" y="1014222"/>
                  </a:lnTo>
                  <a:lnTo>
                    <a:pt x="126991" y="1031663"/>
                  </a:lnTo>
                  <a:lnTo>
                    <a:pt x="172974" y="1037844"/>
                  </a:lnTo>
                  <a:lnTo>
                    <a:pt x="4723638" y="1037844"/>
                  </a:lnTo>
                  <a:lnTo>
                    <a:pt x="4769611" y="1031663"/>
                  </a:lnTo>
                  <a:lnTo>
                    <a:pt x="4810929" y="1014222"/>
                  </a:lnTo>
                  <a:lnTo>
                    <a:pt x="4845938" y="987171"/>
                  </a:lnTo>
                  <a:lnTo>
                    <a:pt x="4872989" y="952161"/>
                  </a:lnTo>
                  <a:lnTo>
                    <a:pt x="4890431" y="910844"/>
                  </a:lnTo>
                  <a:lnTo>
                    <a:pt x="4896611" y="864870"/>
                  </a:lnTo>
                  <a:lnTo>
                    <a:pt x="4896611" y="172974"/>
                  </a:lnTo>
                  <a:lnTo>
                    <a:pt x="4890431" y="127000"/>
                  </a:lnTo>
                  <a:lnTo>
                    <a:pt x="4872990" y="85682"/>
                  </a:lnTo>
                  <a:lnTo>
                    <a:pt x="4845939" y="50673"/>
                  </a:lnTo>
                  <a:lnTo>
                    <a:pt x="4810929" y="23622"/>
                  </a:lnTo>
                  <a:lnTo>
                    <a:pt x="4769612" y="6180"/>
                  </a:lnTo>
                  <a:lnTo>
                    <a:pt x="4723638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993" y="627126"/>
              <a:ext cx="4897120" cy="1038225"/>
            </a:xfrm>
            <a:custGeom>
              <a:avLst/>
              <a:gdLst/>
              <a:ahLst/>
              <a:cxnLst/>
              <a:rect l="l" t="t" r="r" b="b"/>
              <a:pathLst>
                <a:path w="4897120" h="1038225">
                  <a:moveTo>
                    <a:pt x="0" y="172974"/>
                  </a:moveTo>
                  <a:lnTo>
                    <a:pt x="6178" y="127000"/>
                  </a:lnTo>
                  <a:lnTo>
                    <a:pt x="23616" y="85682"/>
                  </a:lnTo>
                  <a:lnTo>
                    <a:pt x="50663" y="50673"/>
                  </a:lnTo>
                  <a:lnTo>
                    <a:pt x="85671" y="23622"/>
                  </a:lnTo>
                  <a:lnTo>
                    <a:pt x="126991" y="6180"/>
                  </a:lnTo>
                  <a:lnTo>
                    <a:pt x="172974" y="0"/>
                  </a:lnTo>
                  <a:lnTo>
                    <a:pt x="4723638" y="0"/>
                  </a:lnTo>
                  <a:lnTo>
                    <a:pt x="4769612" y="6180"/>
                  </a:lnTo>
                  <a:lnTo>
                    <a:pt x="4810929" y="23622"/>
                  </a:lnTo>
                  <a:lnTo>
                    <a:pt x="4845939" y="50673"/>
                  </a:lnTo>
                  <a:lnTo>
                    <a:pt x="4872990" y="85682"/>
                  </a:lnTo>
                  <a:lnTo>
                    <a:pt x="4890431" y="127000"/>
                  </a:lnTo>
                  <a:lnTo>
                    <a:pt x="4896611" y="172974"/>
                  </a:lnTo>
                  <a:lnTo>
                    <a:pt x="4896611" y="864870"/>
                  </a:lnTo>
                  <a:lnTo>
                    <a:pt x="4890431" y="910844"/>
                  </a:lnTo>
                  <a:lnTo>
                    <a:pt x="4872989" y="952161"/>
                  </a:lnTo>
                  <a:lnTo>
                    <a:pt x="4845938" y="987171"/>
                  </a:lnTo>
                  <a:lnTo>
                    <a:pt x="4810929" y="1014222"/>
                  </a:lnTo>
                  <a:lnTo>
                    <a:pt x="4769611" y="1031663"/>
                  </a:lnTo>
                  <a:lnTo>
                    <a:pt x="4723638" y="1037844"/>
                  </a:lnTo>
                  <a:lnTo>
                    <a:pt x="172974" y="1037844"/>
                  </a:lnTo>
                  <a:lnTo>
                    <a:pt x="126991" y="1031663"/>
                  </a:lnTo>
                  <a:lnTo>
                    <a:pt x="85671" y="1014222"/>
                  </a:lnTo>
                  <a:lnTo>
                    <a:pt x="50663" y="987171"/>
                  </a:lnTo>
                  <a:lnTo>
                    <a:pt x="23616" y="952161"/>
                  </a:lnTo>
                  <a:lnTo>
                    <a:pt x="6178" y="910844"/>
                  </a:lnTo>
                  <a:lnTo>
                    <a:pt x="0" y="864870"/>
                  </a:lnTo>
                  <a:lnTo>
                    <a:pt x="0" y="172974"/>
                  </a:lnTo>
                  <a:close/>
                </a:path>
              </a:pathLst>
            </a:custGeom>
            <a:ln w="28955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2178" y="807211"/>
            <a:ext cx="46386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соответствии </a:t>
            </a:r>
            <a:r>
              <a:rPr sz="1400" dirty="0">
                <a:latin typeface="Times New Roman"/>
                <a:cs typeface="Times New Roman"/>
              </a:rPr>
              <a:t>с п.10.1 </a:t>
            </a:r>
            <a:r>
              <a:rPr sz="1400" spc="-15" dirty="0">
                <a:latin typeface="Times New Roman"/>
                <a:cs typeface="Times New Roman"/>
              </a:rPr>
              <a:t>ГОСТа </a:t>
            </a:r>
            <a:r>
              <a:rPr sz="1400" dirty="0">
                <a:latin typeface="Times New Roman"/>
                <a:cs typeface="Times New Roman"/>
              </a:rPr>
              <a:t>Р </a:t>
            </a:r>
            <a:r>
              <a:rPr sz="1400" spc="-5" dirty="0">
                <a:latin typeface="Times New Roman"/>
                <a:cs typeface="Times New Roman"/>
              </a:rPr>
              <a:t>55525-2017 </a:t>
            </a:r>
            <a:r>
              <a:rPr sz="1400" spc="-20" dirty="0">
                <a:latin typeface="Times New Roman"/>
                <a:cs typeface="Times New Roman"/>
              </a:rPr>
              <a:t>необходимо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назначить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сотрудника,</a:t>
            </a:r>
            <a:r>
              <a:rPr sz="1400" spc="-10" dirty="0">
                <a:latin typeface="Times New Roman"/>
                <a:cs typeface="Times New Roman"/>
              </a:rPr>
              <a:t> ответственного</a:t>
            </a:r>
            <a:r>
              <a:rPr sz="1400" spc="-5" dirty="0">
                <a:latin typeface="Times New Roman"/>
                <a:cs typeface="Times New Roman"/>
              </a:rPr>
              <a:t> за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эксплуатацию </a:t>
            </a:r>
            <a:r>
              <a:rPr sz="1400" spc="-5" dirty="0">
                <a:latin typeface="Times New Roman"/>
                <a:cs typeface="Times New Roman"/>
              </a:rPr>
              <a:t> стеллажей.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15313" y="2208148"/>
            <a:ext cx="4478020" cy="1649730"/>
            <a:chOff x="1615313" y="2208148"/>
            <a:chExt cx="4478020" cy="1649730"/>
          </a:xfrm>
        </p:grpSpPr>
        <p:sp>
          <p:nvSpPr>
            <p:cNvPr id="8" name="object 8"/>
            <p:cNvSpPr/>
            <p:nvPr/>
          </p:nvSpPr>
          <p:spPr>
            <a:xfrm>
              <a:off x="1629918" y="2222753"/>
              <a:ext cx="4448810" cy="1620520"/>
            </a:xfrm>
            <a:custGeom>
              <a:avLst/>
              <a:gdLst/>
              <a:ahLst/>
              <a:cxnLst/>
              <a:rect l="l" t="t" r="r" b="b"/>
              <a:pathLst>
                <a:path w="4448810" h="1620520">
                  <a:moveTo>
                    <a:pt x="4178554" y="0"/>
                  </a:moveTo>
                  <a:lnTo>
                    <a:pt x="270001" y="0"/>
                  </a:lnTo>
                  <a:lnTo>
                    <a:pt x="221474" y="4350"/>
                  </a:lnTo>
                  <a:lnTo>
                    <a:pt x="175797" y="16894"/>
                  </a:lnTo>
                  <a:lnTo>
                    <a:pt x="133735" y="36867"/>
                  </a:lnTo>
                  <a:lnTo>
                    <a:pt x="96051" y="63507"/>
                  </a:lnTo>
                  <a:lnTo>
                    <a:pt x="63507" y="96051"/>
                  </a:lnTo>
                  <a:lnTo>
                    <a:pt x="36867" y="133735"/>
                  </a:lnTo>
                  <a:lnTo>
                    <a:pt x="16894" y="175797"/>
                  </a:lnTo>
                  <a:lnTo>
                    <a:pt x="4350" y="221474"/>
                  </a:lnTo>
                  <a:lnTo>
                    <a:pt x="0" y="270001"/>
                  </a:lnTo>
                  <a:lnTo>
                    <a:pt x="0" y="1350010"/>
                  </a:lnTo>
                  <a:lnTo>
                    <a:pt x="4350" y="1398537"/>
                  </a:lnTo>
                  <a:lnTo>
                    <a:pt x="16894" y="1444214"/>
                  </a:lnTo>
                  <a:lnTo>
                    <a:pt x="36867" y="1486276"/>
                  </a:lnTo>
                  <a:lnTo>
                    <a:pt x="63507" y="1523960"/>
                  </a:lnTo>
                  <a:lnTo>
                    <a:pt x="96051" y="1556504"/>
                  </a:lnTo>
                  <a:lnTo>
                    <a:pt x="133735" y="1583144"/>
                  </a:lnTo>
                  <a:lnTo>
                    <a:pt x="175797" y="1603117"/>
                  </a:lnTo>
                  <a:lnTo>
                    <a:pt x="221474" y="1615661"/>
                  </a:lnTo>
                  <a:lnTo>
                    <a:pt x="270001" y="1620012"/>
                  </a:lnTo>
                  <a:lnTo>
                    <a:pt x="4178554" y="1620012"/>
                  </a:lnTo>
                  <a:lnTo>
                    <a:pt x="4227081" y="1615661"/>
                  </a:lnTo>
                  <a:lnTo>
                    <a:pt x="4272758" y="1603117"/>
                  </a:lnTo>
                  <a:lnTo>
                    <a:pt x="4314820" y="1583144"/>
                  </a:lnTo>
                  <a:lnTo>
                    <a:pt x="4352504" y="1556504"/>
                  </a:lnTo>
                  <a:lnTo>
                    <a:pt x="4385048" y="1523960"/>
                  </a:lnTo>
                  <a:lnTo>
                    <a:pt x="4411688" y="1486276"/>
                  </a:lnTo>
                  <a:lnTo>
                    <a:pt x="4431661" y="1444214"/>
                  </a:lnTo>
                  <a:lnTo>
                    <a:pt x="4444205" y="1398537"/>
                  </a:lnTo>
                  <a:lnTo>
                    <a:pt x="4448556" y="1350010"/>
                  </a:lnTo>
                  <a:lnTo>
                    <a:pt x="4448556" y="270001"/>
                  </a:lnTo>
                  <a:lnTo>
                    <a:pt x="4444205" y="221474"/>
                  </a:lnTo>
                  <a:lnTo>
                    <a:pt x="4431661" y="175797"/>
                  </a:lnTo>
                  <a:lnTo>
                    <a:pt x="4411688" y="133735"/>
                  </a:lnTo>
                  <a:lnTo>
                    <a:pt x="4385048" y="96051"/>
                  </a:lnTo>
                  <a:lnTo>
                    <a:pt x="4352504" y="63507"/>
                  </a:lnTo>
                  <a:lnTo>
                    <a:pt x="4314820" y="36867"/>
                  </a:lnTo>
                  <a:lnTo>
                    <a:pt x="4272758" y="16894"/>
                  </a:lnTo>
                  <a:lnTo>
                    <a:pt x="4227081" y="4350"/>
                  </a:lnTo>
                  <a:lnTo>
                    <a:pt x="4178554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9918" y="2222753"/>
              <a:ext cx="4448810" cy="1620520"/>
            </a:xfrm>
            <a:custGeom>
              <a:avLst/>
              <a:gdLst/>
              <a:ahLst/>
              <a:cxnLst/>
              <a:rect l="l" t="t" r="r" b="b"/>
              <a:pathLst>
                <a:path w="4448810" h="1620520">
                  <a:moveTo>
                    <a:pt x="0" y="270001"/>
                  </a:moveTo>
                  <a:lnTo>
                    <a:pt x="4350" y="221474"/>
                  </a:lnTo>
                  <a:lnTo>
                    <a:pt x="16894" y="175797"/>
                  </a:lnTo>
                  <a:lnTo>
                    <a:pt x="36867" y="133735"/>
                  </a:lnTo>
                  <a:lnTo>
                    <a:pt x="63507" y="96051"/>
                  </a:lnTo>
                  <a:lnTo>
                    <a:pt x="96051" y="63507"/>
                  </a:lnTo>
                  <a:lnTo>
                    <a:pt x="133735" y="36867"/>
                  </a:lnTo>
                  <a:lnTo>
                    <a:pt x="175797" y="16894"/>
                  </a:lnTo>
                  <a:lnTo>
                    <a:pt x="221474" y="4350"/>
                  </a:lnTo>
                  <a:lnTo>
                    <a:pt x="270001" y="0"/>
                  </a:lnTo>
                  <a:lnTo>
                    <a:pt x="4178554" y="0"/>
                  </a:lnTo>
                  <a:lnTo>
                    <a:pt x="4227081" y="4350"/>
                  </a:lnTo>
                  <a:lnTo>
                    <a:pt x="4272758" y="16894"/>
                  </a:lnTo>
                  <a:lnTo>
                    <a:pt x="4314820" y="36867"/>
                  </a:lnTo>
                  <a:lnTo>
                    <a:pt x="4352504" y="63507"/>
                  </a:lnTo>
                  <a:lnTo>
                    <a:pt x="4385048" y="96051"/>
                  </a:lnTo>
                  <a:lnTo>
                    <a:pt x="4411688" y="133735"/>
                  </a:lnTo>
                  <a:lnTo>
                    <a:pt x="4431661" y="175797"/>
                  </a:lnTo>
                  <a:lnTo>
                    <a:pt x="4444205" y="221474"/>
                  </a:lnTo>
                  <a:lnTo>
                    <a:pt x="4448556" y="270001"/>
                  </a:lnTo>
                  <a:lnTo>
                    <a:pt x="4448556" y="1350010"/>
                  </a:lnTo>
                  <a:lnTo>
                    <a:pt x="4444205" y="1398537"/>
                  </a:lnTo>
                  <a:lnTo>
                    <a:pt x="4431661" y="1444214"/>
                  </a:lnTo>
                  <a:lnTo>
                    <a:pt x="4411688" y="1486276"/>
                  </a:lnTo>
                  <a:lnTo>
                    <a:pt x="4385048" y="1523960"/>
                  </a:lnTo>
                  <a:lnTo>
                    <a:pt x="4352504" y="1556504"/>
                  </a:lnTo>
                  <a:lnTo>
                    <a:pt x="4314820" y="1583144"/>
                  </a:lnTo>
                  <a:lnTo>
                    <a:pt x="4272758" y="1603117"/>
                  </a:lnTo>
                  <a:lnTo>
                    <a:pt x="4227081" y="1615661"/>
                  </a:lnTo>
                  <a:lnTo>
                    <a:pt x="4178554" y="1620012"/>
                  </a:lnTo>
                  <a:lnTo>
                    <a:pt x="270001" y="1620012"/>
                  </a:lnTo>
                  <a:lnTo>
                    <a:pt x="221474" y="1615661"/>
                  </a:lnTo>
                  <a:lnTo>
                    <a:pt x="175797" y="1603117"/>
                  </a:lnTo>
                  <a:lnTo>
                    <a:pt x="133735" y="1583144"/>
                  </a:lnTo>
                  <a:lnTo>
                    <a:pt x="96051" y="1556504"/>
                  </a:lnTo>
                  <a:lnTo>
                    <a:pt x="63507" y="1523960"/>
                  </a:lnTo>
                  <a:lnTo>
                    <a:pt x="36867" y="1486276"/>
                  </a:lnTo>
                  <a:lnTo>
                    <a:pt x="16894" y="1444214"/>
                  </a:lnTo>
                  <a:lnTo>
                    <a:pt x="4350" y="1398537"/>
                  </a:lnTo>
                  <a:lnTo>
                    <a:pt x="0" y="1350010"/>
                  </a:lnTo>
                  <a:lnTo>
                    <a:pt x="0" y="270001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87144" y="2373248"/>
            <a:ext cx="413512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Проведение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инструктажей,</a:t>
            </a:r>
            <a:r>
              <a:rPr sz="1400" dirty="0">
                <a:latin typeface="Times New Roman"/>
                <a:cs typeface="Times New Roman"/>
              </a:rPr>
              <a:t> 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также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общие</a:t>
            </a:r>
            <a:r>
              <a:rPr sz="1400" dirty="0">
                <a:latin typeface="Times New Roman"/>
                <a:cs typeface="Times New Roman"/>
              </a:rPr>
              <a:t> правила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проведения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погрузочно-разгрузочных</a:t>
            </a:r>
            <a:r>
              <a:rPr sz="1400" spc="-5" dirty="0">
                <a:latin typeface="Times New Roman"/>
                <a:cs typeface="Times New Roman"/>
              </a:rPr>
              <a:t> работ </a:t>
            </a:r>
            <a:r>
              <a:rPr sz="1400" dirty="0">
                <a:latin typeface="Times New Roman"/>
                <a:cs typeface="Times New Roman"/>
              </a:rPr>
              <a:t> осуществляются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соответствии</a:t>
            </a:r>
            <a:r>
              <a:rPr sz="1400" dirty="0">
                <a:latin typeface="Times New Roman"/>
                <a:cs typeface="Times New Roman"/>
              </a:rPr>
              <a:t> с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Правилами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охране </a:t>
            </a:r>
            <a:r>
              <a:rPr sz="1400" spc="-25" dirty="0">
                <a:latin typeface="Times New Roman"/>
                <a:cs typeface="Times New Roman"/>
              </a:rPr>
              <a:t>труда </a:t>
            </a:r>
            <a:r>
              <a:rPr sz="1400" spc="-5" dirty="0">
                <a:latin typeface="Times New Roman"/>
                <a:cs typeface="Times New Roman"/>
              </a:rPr>
              <a:t>при </a:t>
            </a:r>
            <a:r>
              <a:rPr sz="1400" spc="-10" dirty="0">
                <a:latin typeface="Times New Roman"/>
                <a:cs typeface="Times New Roman"/>
              </a:rPr>
              <a:t>погрузочно-разгрузочных </a:t>
            </a:r>
            <a:r>
              <a:rPr sz="1400" spc="-5" dirty="0">
                <a:latin typeface="Times New Roman"/>
                <a:cs typeface="Times New Roman"/>
              </a:rPr>
              <a:t>работах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размещении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грузов,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также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инструкцией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эксплуатации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стеллажей.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98847" y="3924300"/>
            <a:ext cx="620395" cy="403860"/>
            <a:chOff x="4498847" y="3924300"/>
            <a:chExt cx="620395" cy="403860"/>
          </a:xfrm>
        </p:grpSpPr>
        <p:sp>
          <p:nvSpPr>
            <p:cNvPr id="12" name="object 12"/>
            <p:cNvSpPr/>
            <p:nvPr/>
          </p:nvSpPr>
          <p:spPr>
            <a:xfrm>
              <a:off x="4513325" y="3938777"/>
              <a:ext cx="591820" cy="375285"/>
            </a:xfrm>
            <a:custGeom>
              <a:avLst/>
              <a:gdLst/>
              <a:ahLst/>
              <a:cxnLst/>
              <a:rect l="l" t="t" r="r" b="b"/>
              <a:pathLst>
                <a:path w="591820" h="375285">
                  <a:moveTo>
                    <a:pt x="443484" y="0"/>
                  </a:moveTo>
                  <a:lnTo>
                    <a:pt x="147827" y="0"/>
                  </a:lnTo>
                  <a:lnTo>
                    <a:pt x="147827" y="187451"/>
                  </a:lnTo>
                  <a:lnTo>
                    <a:pt x="0" y="187451"/>
                  </a:lnTo>
                  <a:lnTo>
                    <a:pt x="295656" y="374904"/>
                  </a:lnTo>
                  <a:lnTo>
                    <a:pt x="591312" y="187451"/>
                  </a:lnTo>
                  <a:lnTo>
                    <a:pt x="443484" y="187451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DE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13325" y="3938777"/>
              <a:ext cx="591820" cy="375285"/>
            </a:xfrm>
            <a:custGeom>
              <a:avLst/>
              <a:gdLst/>
              <a:ahLst/>
              <a:cxnLst/>
              <a:rect l="l" t="t" r="r" b="b"/>
              <a:pathLst>
                <a:path w="591820" h="375285">
                  <a:moveTo>
                    <a:pt x="0" y="187451"/>
                  </a:moveTo>
                  <a:lnTo>
                    <a:pt x="147827" y="187451"/>
                  </a:lnTo>
                  <a:lnTo>
                    <a:pt x="147827" y="0"/>
                  </a:lnTo>
                  <a:lnTo>
                    <a:pt x="443484" y="0"/>
                  </a:lnTo>
                  <a:lnTo>
                    <a:pt x="443484" y="187451"/>
                  </a:lnTo>
                  <a:lnTo>
                    <a:pt x="591312" y="187451"/>
                  </a:lnTo>
                  <a:lnTo>
                    <a:pt x="295656" y="374904"/>
                  </a:lnTo>
                  <a:lnTo>
                    <a:pt x="0" y="187451"/>
                  </a:lnTo>
                  <a:close/>
                </a:path>
              </a:pathLst>
            </a:custGeom>
            <a:ln w="28955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263139" y="4439411"/>
            <a:ext cx="4091940" cy="1579245"/>
            <a:chOff x="2263139" y="4439411"/>
            <a:chExt cx="4091940" cy="1579245"/>
          </a:xfrm>
        </p:grpSpPr>
        <p:sp>
          <p:nvSpPr>
            <p:cNvPr id="15" name="object 15"/>
            <p:cNvSpPr/>
            <p:nvPr/>
          </p:nvSpPr>
          <p:spPr>
            <a:xfrm>
              <a:off x="2277617" y="4453889"/>
              <a:ext cx="4063365" cy="1550035"/>
            </a:xfrm>
            <a:custGeom>
              <a:avLst/>
              <a:gdLst/>
              <a:ahLst/>
              <a:cxnLst/>
              <a:rect l="l" t="t" r="r" b="b"/>
              <a:pathLst>
                <a:path w="4063365" h="1550035">
                  <a:moveTo>
                    <a:pt x="3804666" y="0"/>
                  </a:moveTo>
                  <a:lnTo>
                    <a:pt x="258318" y="0"/>
                  </a:lnTo>
                  <a:lnTo>
                    <a:pt x="211896" y="4163"/>
                  </a:lnTo>
                  <a:lnTo>
                    <a:pt x="168200" y="16166"/>
                  </a:lnTo>
                  <a:lnTo>
                    <a:pt x="127959" y="35277"/>
                  </a:lnTo>
                  <a:lnTo>
                    <a:pt x="91905" y="60767"/>
                  </a:lnTo>
                  <a:lnTo>
                    <a:pt x="60767" y="91905"/>
                  </a:lnTo>
                  <a:lnTo>
                    <a:pt x="35277" y="127959"/>
                  </a:lnTo>
                  <a:lnTo>
                    <a:pt x="16166" y="168200"/>
                  </a:lnTo>
                  <a:lnTo>
                    <a:pt x="4163" y="211896"/>
                  </a:lnTo>
                  <a:lnTo>
                    <a:pt x="0" y="258318"/>
                  </a:lnTo>
                  <a:lnTo>
                    <a:pt x="0" y="1291589"/>
                  </a:lnTo>
                  <a:lnTo>
                    <a:pt x="4163" y="1338011"/>
                  </a:lnTo>
                  <a:lnTo>
                    <a:pt x="16166" y="1381707"/>
                  </a:lnTo>
                  <a:lnTo>
                    <a:pt x="35277" y="1421948"/>
                  </a:lnTo>
                  <a:lnTo>
                    <a:pt x="60767" y="1458002"/>
                  </a:lnTo>
                  <a:lnTo>
                    <a:pt x="91905" y="1489140"/>
                  </a:lnTo>
                  <a:lnTo>
                    <a:pt x="127959" y="1514630"/>
                  </a:lnTo>
                  <a:lnTo>
                    <a:pt x="168200" y="1533741"/>
                  </a:lnTo>
                  <a:lnTo>
                    <a:pt x="211896" y="1545744"/>
                  </a:lnTo>
                  <a:lnTo>
                    <a:pt x="258318" y="1549908"/>
                  </a:lnTo>
                  <a:lnTo>
                    <a:pt x="3804666" y="1549908"/>
                  </a:lnTo>
                  <a:lnTo>
                    <a:pt x="3851087" y="1545744"/>
                  </a:lnTo>
                  <a:lnTo>
                    <a:pt x="3894783" y="1533741"/>
                  </a:lnTo>
                  <a:lnTo>
                    <a:pt x="3935024" y="1514630"/>
                  </a:lnTo>
                  <a:lnTo>
                    <a:pt x="3971078" y="1489140"/>
                  </a:lnTo>
                  <a:lnTo>
                    <a:pt x="4002216" y="1458002"/>
                  </a:lnTo>
                  <a:lnTo>
                    <a:pt x="4027706" y="1421948"/>
                  </a:lnTo>
                  <a:lnTo>
                    <a:pt x="4046817" y="1381707"/>
                  </a:lnTo>
                  <a:lnTo>
                    <a:pt x="4058820" y="1338011"/>
                  </a:lnTo>
                  <a:lnTo>
                    <a:pt x="4062983" y="1291589"/>
                  </a:lnTo>
                  <a:lnTo>
                    <a:pt x="4062983" y="258318"/>
                  </a:lnTo>
                  <a:lnTo>
                    <a:pt x="4058820" y="211896"/>
                  </a:lnTo>
                  <a:lnTo>
                    <a:pt x="4046817" y="168200"/>
                  </a:lnTo>
                  <a:lnTo>
                    <a:pt x="4027706" y="127959"/>
                  </a:lnTo>
                  <a:lnTo>
                    <a:pt x="4002216" y="91905"/>
                  </a:lnTo>
                  <a:lnTo>
                    <a:pt x="3971078" y="60767"/>
                  </a:lnTo>
                  <a:lnTo>
                    <a:pt x="3935024" y="35277"/>
                  </a:lnTo>
                  <a:lnTo>
                    <a:pt x="3894783" y="16166"/>
                  </a:lnTo>
                  <a:lnTo>
                    <a:pt x="3851087" y="4163"/>
                  </a:lnTo>
                  <a:lnTo>
                    <a:pt x="3804666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77617" y="4453889"/>
              <a:ext cx="4063365" cy="1550035"/>
            </a:xfrm>
            <a:custGeom>
              <a:avLst/>
              <a:gdLst/>
              <a:ahLst/>
              <a:cxnLst/>
              <a:rect l="l" t="t" r="r" b="b"/>
              <a:pathLst>
                <a:path w="4063365" h="1550035">
                  <a:moveTo>
                    <a:pt x="0" y="258318"/>
                  </a:moveTo>
                  <a:lnTo>
                    <a:pt x="4163" y="211896"/>
                  </a:lnTo>
                  <a:lnTo>
                    <a:pt x="16166" y="168200"/>
                  </a:lnTo>
                  <a:lnTo>
                    <a:pt x="35277" y="127959"/>
                  </a:lnTo>
                  <a:lnTo>
                    <a:pt x="60767" y="91905"/>
                  </a:lnTo>
                  <a:lnTo>
                    <a:pt x="91905" y="60767"/>
                  </a:lnTo>
                  <a:lnTo>
                    <a:pt x="127959" y="35277"/>
                  </a:lnTo>
                  <a:lnTo>
                    <a:pt x="168200" y="16166"/>
                  </a:lnTo>
                  <a:lnTo>
                    <a:pt x="211896" y="4163"/>
                  </a:lnTo>
                  <a:lnTo>
                    <a:pt x="258318" y="0"/>
                  </a:lnTo>
                  <a:lnTo>
                    <a:pt x="3804666" y="0"/>
                  </a:lnTo>
                  <a:lnTo>
                    <a:pt x="3851087" y="4163"/>
                  </a:lnTo>
                  <a:lnTo>
                    <a:pt x="3894783" y="16166"/>
                  </a:lnTo>
                  <a:lnTo>
                    <a:pt x="3935024" y="35277"/>
                  </a:lnTo>
                  <a:lnTo>
                    <a:pt x="3971078" y="60767"/>
                  </a:lnTo>
                  <a:lnTo>
                    <a:pt x="4002216" y="91905"/>
                  </a:lnTo>
                  <a:lnTo>
                    <a:pt x="4027706" y="127959"/>
                  </a:lnTo>
                  <a:lnTo>
                    <a:pt x="4046817" y="168200"/>
                  </a:lnTo>
                  <a:lnTo>
                    <a:pt x="4058820" y="211896"/>
                  </a:lnTo>
                  <a:lnTo>
                    <a:pt x="4062983" y="258318"/>
                  </a:lnTo>
                  <a:lnTo>
                    <a:pt x="4062983" y="1291589"/>
                  </a:lnTo>
                  <a:lnTo>
                    <a:pt x="4058820" y="1338011"/>
                  </a:lnTo>
                  <a:lnTo>
                    <a:pt x="4046817" y="1381707"/>
                  </a:lnTo>
                  <a:lnTo>
                    <a:pt x="4027706" y="1421948"/>
                  </a:lnTo>
                  <a:lnTo>
                    <a:pt x="4002216" y="1458002"/>
                  </a:lnTo>
                  <a:lnTo>
                    <a:pt x="3971078" y="1489140"/>
                  </a:lnTo>
                  <a:lnTo>
                    <a:pt x="3935024" y="1514630"/>
                  </a:lnTo>
                  <a:lnTo>
                    <a:pt x="3894783" y="1533741"/>
                  </a:lnTo>
                  <a:lnTo>
                    <a:pt x="3851087" y="1545744"/>
                  </a:lnTo>
                  <a:lnTo>
                    <a:pt x="3804666" y="1549908"/>
                  </a:lnTo>
                  <a:lnTo>
                    <a:pt x="258318" y="1549908"/>
                  </a:lnTo>
                  <a:lnTo>
                    <a:pt x="211896" y="1545744"/>
                  </a:lnTo>
                  <a:lnTo>
                    <a:pt x="168200" y="1533741"/>
                  </a:lnTo>
                  <a:lnTo>
                    <a:pt x="127959" y="1514630"/>
                  </a:lnTo>
                  <a:lnTo>
                    <a:pt x="91905" y="1489140"/>
                  </a:lnTo>
                  <a:lnTo>
                    <a:pt x="60767" y="1458002"/>
                  </a:lnTo>
                  <a:lnTo>
                    <a:pt x="35277" y="1421948"/>
                  </a:lnTo>
                  <a:lnTo>
                    <a:pt x="16166" y="1381707"/>
                  </a:lnTo>
                  <a:lnTo>
                    <a:pt x="4163" y="1338011"/>
                  </a:lnTo>
                  <a:lnTo>
                    <a:pt x="0" y="1291589"/>
                  </a:lnTo>
                  <a:lnTo>
                    <a:pt x="0" y="258318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431795" y="4676901"/>
            <a:ext cx="3755390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проведения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осмотра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стеллажа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высота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которого </a:t>
            </a:r>
            <a:r>
              <a:rPr sz="1400" dirty="0">
                <a:latin typeface="Times New Roman"/>
                <a:cs typeface="Times New Roman"/>
              </a:rPr>
              <a:t>составляет </a:t>
            </a:r>
            <a:r>
              <a:rPr sz="1400" spc="-5" dirty="0">
                <a:latin typeface="Times New Roman"/>
                <a:cs typeface="Times New Roman"/>
              </a:rPr>
              <a:t>более </a:t>
            </a:r>
            <a:r>
              <a:rPr sz="1400" dirty="0">
                <a:latin typeface="Times New Roman"/>
                <a:cs typeface="Times New Roman"/>
              </a:rPr>
              <a:t>чем 1,8 м, </a:t>
            </a:r>
            <a:r>
              <a:rPr sz="1400" spc="-20" dirty="0">
                <a:latin typeface="Times New Roman"/>
                <a:cs typeface="Times New Roman"/>
              </a:rPr>
              <a:t>сотрудника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ответственного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эксплуатацию</a:t>
            </a:r>
            <a:r>
              <a:rPr sz="1400" spc="-5" dirty="0">
                <a:latin typeface="Times New Roman"/>
                <a:cs typeface="Times New Roman"/>
              </a:rPr>
              <a:t> стеллажей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необходимо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направить</a:t>
            </a:r>
            <a:r>
              <a:rPr sz="1400" dirty="0">
                <a:latin typeface="Times New Roman"/>
                <a:cs typeface="Times New Roman"/>
              </a:rPr>
              <a:t> 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обучение</a:t>
            </a:r>
            <a:r>
              <a:rPr sz="1400" spc="-5" dirty="0">
                <a:latin typeface="Times New Roman"/>
                <a:cs typeface="Times New Roman"/>
              </a:rPr>
              <a:t> по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охране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труда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работе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высоте.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74264" y="6635495"/>
            <a:ext cx="3695700" cy="1461770"/>
            <a:chOff x="2874264" y="6635495"/>
            <a:chExt cx="3695700" cy="1461770"/>
          </a:xfrm>
        </p:grpSpPr>
        <p:sp>
          <p:nvSpPr>
            <p:cNvPr id="19" name="object 19"/>
            <p:cNvSpPr/>
            <p:nvPr/>
          </p:nvSpPr>
          <p:spPr>
            <a:xfrm>
              <a:off x="2888742" y="6649973"/>
              <a:ext cx="3667125" cy="1432560"/>
            </a:xfrm>
            <a:custGeom>
              <a:avLst/>
              <a:gdLst/>
              <a:ahLst/>
              <a:cxnLst/>
              <a:rect l="l" t="t" r="r" b="b"/>
              <a:pathLst>
                <a:path w="3667125" h="1432559">
                  <a:moveTo>
                    <a:pt x="3427983" y="0"/>
                  </a:moveTo>
                  <a:lnTo>
                    <a:pt x="238759" y="0"/>
                  </a:lnTo>
                  <a:lnTo>
                    <a:pt x="190652" y="4852"/>
                  </a:lnTo>
                  <a:lnTo>
                    <a:pt x="145839" y="18768"/>
                  </a:lnTo>
                  <a:lnTo>
                    <a:pt x="105283" y="40786"/>
                  </a:lnTo>
                  <a:lnTo>
                    <a:pt x="69945" y="69945"/>
                  </a:lnTo>
                  <a:lnTo>
                    <a:pt x="40786" y="105283"/>
                  </a:lnTo>
                  <a:lnTo>
                    <a:pt x="18768" y="145839"/>
                  </a:lnTo>
                  <a:lnTo>
                    <a:pt x="4852" y="190652"/>
                  </a:lnTo>
                  <a:lnTo>
                    <a:pt x="0" y="238759"/>
                  </a:lnTo>
                  <a:lnTo>
                    <a:pt x="0" y="1193800"/>
                  </a:lnTo>
                  <a:lnTo>
                    <a:pt x="4852" y="1241918"/>
                  </a:lnTo>
                  <a:lnTo>
                    <a:pt x="18768" y="1286736"/>
                  </a:lnTo>
                  <a:lnTo>
                    <a:pt x="40786" y="1327293"/>
                  </a:lnTo>
                  <a:lnTo>
                    <a:pt x="69945" y="1362629"/>
                  </a:lnTo>
                  <a:lnTo>
                    <a:pt x="105283" y="1391783"/>
                  </a:lnTo>
                  <a:lnTo>
                    <a:pt x="145839" y="1413797"/>
                  </a:lnTo>
                  <a:lnTo>
                    <a:pt x="190652" y="1427709"/>
                  </a:lnTo>
                  <a:lnTo>
                    <a:pt x="238759" y="1432560"/>
                  </a:lnTo>
                  <a:lnTo>
                    <a:pt x="3427983" y="1432560"/>
                  </a:lnTo>
                  <a:lnTo>
                    <a:pt x="3476091" y="1427709"/>
                  </a:lnTo>
                  <a:lnTo>
                    <a:pt x="3520904" y="1413797"/>
                  </a:lnTo>
                  <a:lnTo>
                    <a:pt x="3561460" y="1391783"/>
                  </a:lnTo>
                  <a:lnTo>
                    <a:pt x="3596798" y="1362629"/>
                  </a:lnTo>
                  <a:lnTo>
                    <a:pt x="3625957" y="1327293"/>
                  </a:lnTo>
                  <a:lnTo>
                    <a:pt x="3647975" y="1286736"/>
                  </a:lnTo>
                  <a:lnTo>
                    <a:pt x="3661891" y="1241918"/>
                  </a:lnTo>
                  <a:lnTo>
                    <a:pt x="3666743" y="1193800"/>
                  </a:lnTo>
                  <a:lnTo>
                    <a:pt x="3666743" y="238759"/>
                  </a:lnTo>
                  <a:lnTo>
                    <a:pt x="3661891" y="190652"/>
                  </a:lnTo>
                  <a:lnTo>
                    <a:pt x="3647975" y="145839"/>
                  </a:lnTo>
                  <a:lnTo>
                    <a:pt x="3625957" y="105283"/>
                  </a:lnTo>
                  <a:lnTo>
                    <a:pt x="3596798" y="69945"/>
                  </a:lnTo>
                  <a:lnTo>
                    <a:pt x="3561460" y="40786"/>
                  </a:lnTo>
                  <a:lnTo>
                    <a:pt x="3520904" y="18768"/>
                  </a:lnTo>
                  <a:lnTo>
                    <a:pt x="3476091" y="4852"/>
                  </a:lnTo>
                  <a:lnTo>
                    <a:pt x="3427983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88742" y="6649973"/>
              <a:ext cx="3667125" cy="1432560"/>
            </a:xfrm>
            <a:custGeom>
              <a:avLst/>
              <a:gdLst/>
              <a:ahLst/>
              <a:cxnLst/>
              <a:rect l="l" t="t" r="r" b="b"/>
              <a:pathLst>
                <a:path w="3667125" h="1432559">
                  <a:moveTo>
                    <a:pt x="0" y="238759"/>
                  </a:moveTo>
                  <a:lnTo>
                    <a:pt x="4852" y="190652"/>
                  </a:lnTo>
                  <a:lnTo>
                    <a:pt x="18768" y="145839"/>
                  </a:lnTo>
                  <a:lnTo>
                    <a:pt x="40786" y="105283"/>
                  </a:lnTo>
                  <a:lnTo>
                    <a:pt x="69945" y="69945"/>
                  </a:lnTo>
                  <a:lnTo>
                    <a:pt x="105283" y="40786"/>
                  </a:lnTo>
                  <a:lnTo>
                    <a:pt x="145839" y="18768"/>
                  </a:lnTo>
                  <a:lnTo>
                    <a:pt x="190652" y="4852"/>
                  </a:lnTo>
                  <a:lnTo>
                    <a:pt x="238759" y="0"/>
                  </a:lnTo>
                  <a:lnTo>
                    <a:pt x="3427983" y="0"/>
                  </a:lnTo>
                  <a:lnTo>
                    <a:pt x="3476091" y="4852"/>
                  </a:lnTo>
                  <a:lnTo>
                    <a:pt x="3520904" y="18768"/>
                  </a:lnTo>
                  <a:lnTo>
                    <a:pt x="3561460" y="40786"/>
                  </a:lnTo>
                  <a:lnTo>
                    <a:pt x="3596798" y="69945"/>
                  </a:lnTo>
                  <a:lnTo>
                    <a:pt x="3625957" y="105283"/>
                  </a:lnTo>
                  <a:lnTo>
                    <a:pt x="3647975" y="145839"/>
                  </a:lnTo>
                  <a:lnTo>
                    <a:pt x="3661891" y="190652"/>
                  </a:lnTo>
                  <a:lnTo>
                    <a:pt x="3666743" y="238759"/>
                  </a:lnTo>
                  <a:lnTo>
                    <a:pt x="3666743" y="1193800"/>
                  </a:lnTo>
                  <a:lnTo>
                    <a:pt x="3661891" y="1241918"/>
                  </a:lnTo>
                  <a:lnTo>
                    <a:pt x="3647975" y="1286736"/>
                  </a:lnTo>
                  <a:lnTo>
                    <a:pt x="3625957" y="1327293"/>
                  </a:lnTo>
                  <a:lnTo>
                    <a:pt x="3596798" y="1362629"/>
                  </a:lnTo>
                  <a:lnTo>
                    <a:pt x="3561460" y="1391783"/>
                  </a:lnTo>
                  <a:lnTo>
                    <a:pt x="3520904" y="1413797"/>
                  </a:lnTo>
                  <a:lnTo>
                    <a:pt x="3476091" y="1427709"/>
                  </a:lnTo>
                  <a:lnTo>
                    <a:pt x="3427983" y="1432560"/>
                  </a:lnTo>
                  <a:lnTo>
                    <a:pt x="238759" y="1432560"/>
                  </a:lnTo>
                  <a:lnTo>
                    <a:pt x="190652" y="1427709"/>
                  </a:lnTo>
                  <a:lnTo>
                    <a:pt x="145839" y="1413797"/>
                  </a:lnTo>
                  <a:lnTo>
                    <a:pt x="105283" y="1391783"/>
                  </a:lnTo>
                  <a:lnTo>
                    <a:pt x="69945" y="1362629"/>
                  </a:lnTo>
                  <a:lnTo>
                    <a:pt x="40786" y="1327293"/>
                  </a:lnTo>
                  <a:lnTo>
                    <a:pt x="18768" y="1286736"/>
                  </a:lnTo>
                  <a:lnTo>
                    <a:pt x="4852" y="1241918"/>
                  </a:lnTo>
                  <a:lnTo>
                    <a:pt x="0" y="1193800"/>
                  </a:lnTo>
                  <a:lnTo>
                    <a:pt x="0" y="238759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36823" y="6814566"/>
            <a:ext cx="3372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imes New Roman"/>
                <a:cs typeface="Times New Roman"/>
              </a:rPr>
              <a:t>Сотрудник,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ответственный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эксплуатацию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5129" y="7027926"/>
            <a:ext cx="219392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  <a:tabLst>
                <a:tab pos="981710" algn="l"/>
              </a:tabLst>
            </a:pPr>
            <a:r>
              <a:rPr sz="1400" spc="-10" dirty="0">
                <a:latin typeface="Times New Roman"/>
                <a:cs typeface="Times New Roman"/>
              </a:rPr>
              <a:t>должен	организовывать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167765" algn="l"/>
                <a:tab pos="1567180" algn="l"/>
              </a:tabLst>
            </a:pPr>
            <a:r>
              <a:rPr sz="1400" dirty="0">
                <a:latin typeface="Times New Roman"/>
                <a:cs typeface="Times New Roman"/>
              </a:rPr>
              <a:t>час</a:t>
            </a:r>
            <a:r>
              <a:rPr sz="1400" spc="-2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ч</a:t>
            </a:r>
            <a:r>
              <a:rPr sz="1400" spc="-5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	и	</a:t>
            </a:r>
            <a:r>
              <a:rPr sz="1400" spc="-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768722" y="7454900"/>
            <a:ext cx="1638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освидетельствования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36823" y="7027926"/>
            <a:ext cx="103441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стеллажей,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проведение </a:t>
            </a:r>
            <a:r>
              <a:rPr sz="1400" dirty="0">
                <a:latin typeface="Times New Roman"/>
                <a:cs typeface="Times New Roman"/>
              </a:rPr>
              <a:t> т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хн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 </a:t>
            </a:r>
            <a:r>
              <a:rPr sz="1400" spc="-5" dirty="0">
                <a:latin typeface="Times New Roman"/>
                <a:cs typeface="Times New Roman"/>
              </a:rPr>
              <a:t>стеллажей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215128" y="6097523"/>
            <a:ext cx="620395" cy="403860"/>
            <a:chOff x="5215128" y="6097523"/>
            <a:chExt cx="620395" cy="403860"/>
          </a:xfrm>
        </p:grpSpPr>
        <p:sp>
          <p:nvSpPr>
            <p:cNvPr id="26" name="object 26"/>
            <p:cNvSpPr/>
            <p:nvPr/>
          </p:nvSpPr>
          <p:spPr>
            <a:xfrm>
              <a:off x="5229606" y="6112001"/>
              <a:ext cx="591820" cy="375285"/>
            </a:xfrm>
            <a:custGeom>
              <a:avLst/>
              <a:gdLst/>
              <a:ahLst/>
              <a:cxnLst/>
              <a:rect l="l" t="t" r="r" b="b"/>
              <a:pathLst>
                <a:path w="591820" h="375285">
                  <a:moveTo>
                    <a:pt x="443484" y="0"/>
                  </a:moveTo>
                  <a:lnTo>
                    <a:pt x="147828" y="0"/>
                  </a:lnTo>
                  <a:lnTo>
                    <a:pt x="147828" y="187452"/>
                  </a:lnTo>
                  <a:lnTo>
                    <a:pt x="0" y="187452"/>
                  </a:lnTo>
                  <a:lnTo>
                    <a:pt x="295656" y="374904"/>
                  </a:lnTo>
                  <a:lnTo>
                    <a:pt x="591312" y="187452"/>
                  </a:lnTo>
                  <a:lnTo>
                    <a:pt x="443484" y="187452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DE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29606" y="6112001"/>
              <a:ext cx="591820" cy="375285"/>
            </a:xfrm>
            <a:custGeom>
              <a:avLst/>
              <a:gdLst/>
              <a:ahLst/>
              <a:cxnLst/>
              <a:rect l="l" t="t" r="r" b="b"/>
              <a:pathLst>
                <a:path w="591820" h="375285">
                  <a:moveTo>
                    <a:pt x="0" y="187452"/>
                  </a:moveTo>
                  <a:lnTo>
                    <a:pt x="147828" y="187452"/>
                  </a:lnTo>
                  <a:lnTo>
                    <a:pt x="147828" y="0"/>
                  </a:lnTo>
                  <a:lnTo>
                    <a:pt x="443484" y="0"/>
                  </a:lnTo>
                  <a:lnTo>
                    <a:pt x="443484" y="187452"/>
                  </a:lnTo>
                  <a:lnTo>
                    <a:pt x="591312" y="187452"/>
                  </a:lnTo>
                  <a:lnTo>
                    <a:pt x="295656" y="374904"/>
                  </a:lnTo>
                  <a:lnTo>
                    <a:pt x="0" y="187452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700271" y="1767839"/>
            <a:ext cx="620395" cy="403860"/>
            <a:chOff x="3700271" y="1767839"/>
            <a:chExt cx="620395" cy="403860"/>
          </a:xfrm>
        </p:grpSpPr>
        <p:sp>
          <p:nvSpPr>
            <p:cNvPr id="29" name="object 29"/>
            <p:cNvSpPr/>
            <p:nvPr/>
          </p:nvSpPr>
          <p:spPr>
            <a:xfrm>
              <a:off x="3714749" y="1782317"/>
              <a:ext cx="591820" cy="375285"/>
            </a:xfrm>
            <a:custGeom>
              <a:avLst/>
              <a:gdLst/>
              <a:ahLst/>
              <a:cxnLst/>
              <a:rect l="l" t="t" r="r" b="b"/>
              <a:pathLst>
                <a:path w="591820" h="375285">
                  <a:moveTo>
                    <a:pt x="443484" y="0"/>
                  </a:moveTo>
                  <a:lnTo>
                    <a:pt x="147827" y="0"/>
                  </a:lnTo>
                  <a:lnTo>
                    <a:pt x="147827" y="187451"/>
                  </a:lnTo>
                  <a:lnTo>
                    <a:pt x="0" y="187451"/>
                  </a:lnTo>
                  <a:lnTo>
                    <a:pt x="295655" y="374903"/>
                  </a:lnTo>
                  <a:lnTo>
                    <a:pt x="591312" y="187451"/>
                  </a:lnTo>
                  <a:lnTo>
                    <a:pt x="443484" y="187451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DE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14749" y="1782317"/>
              <a:ext cx="591820" cy="375285"/>
            </a:xfrm>
            <a:custGeom>
              <a:avLst/>
              <a:gdLst/>
              <a:ahLst/>
              <a:cxnLst/>
              <a:rect l="l" t="t" r="r" b="b"/>
              <a:pathLst>
                <a:path w="591820" h="375285">
                  <a:moveTo>
                    <a:pt x="0" y="187451"/>
                  </a:moveTo>
                  <a:lnTo>
                    <a:pt x="147827" y="187451"/>
                  </a:lnTo>
                  <a:lnTo>
                    <a:pt x="147827" y="0"/>
                  </a:lnTo>
                  <a:lnTo>
                    <a:pt x="443484" y="0"/>
                  </a:lnTo>
                  <a:lnTo>
                    <a:pt x="443484" y="187451"/>
                  </a:lnTo>
                  <a:lnTo>
                    <a:pt x="591312" y="187451"/>
                  </a:lnTo>
                  <a:lnTo>
                    <a:pt x="295655" y="374903"/>
                  </a:lnTo>
                  <a:lnTo>
                    <a:pt x="0" y="187451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4" y="4642103"/>
            <a:ext cx="1975104" cy="2964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290066" y="114680"/>
            <a:ext cx="42551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5550" marR="5080" indent="-1213485">
              <a:lnSpc>
                <a:spcPct val="100000"/>
              </a:lnSpc>
              <a:spcBef>
                <a:spcPts val="95"/>
              </a:spcBef>
            </a:pPr>
            <a:r>
              <a:rPr sz="2200" b="1" spc="-70" dirty="0">
                <a:latin typeface="Times New Roman"/>
                <a:cs typeface="Times New Roman"/>
              </a:rPr>
              <a:t>О</a:t>
            </a:r>
            <a:r>
              <a:rPr sz="2200" b="1" spc="-80" dirty="0">
                <a:latin typeface="Times New Roman"/>
                <a:cs typeface="Times New Roman"/>
              </a:rPr>
              <a:t>Б</a:t>
            </a:r>
            <a:r>
              <a:rPr sz="2200" b="1" spc="-130" dirty="0">
                <a:latin typeface="Times New Roman"/>
                <a:cs typeface="Times New Roman"/>
              </a:rPr>
              <a:t>С</a:t>
            </a:r>
            <a:r>
              <a:rPr sz="2200" b="1" spc="-70" dirty="0">
                <a:latin typeface="Times New Roman"/>
                <a:cs typeface="Times New Roman"/>
              </a:rPr>
              <a:t>ЛУ</a:t>
            </a:r>
            <a:r>
              <a:rPr sz="2200" b="1" spc="-65" dirty="0">
                <a:latin typeface="Times New Roman"/>
                <a:cs typeface="Times New Roman"/>
              </a:rPr>
              <a:t>Ж</a:t>
            </a:r>
            <a:r>
              <a:rPr sz="2200" b="1" spc="-70" dirty="0">
                <a:latin typeface="Times New Roman"/>
                <a:cs typeface="Times New Roman"/>
              </a:rPr>
              <a:t>И</a:t>
            </a:r>
            <a:r>
              <a:rPr sz="2200" b="1" spc="-210" dirty="0">
                <a:latin typeface="Times New Roman"/>
                <a:cs typeface="Times New Roman"/>
              </a:rPr>
              <a:t>В</a:t>
            </a:r>
            <a:r>
              <a:rPr sz="2200" b="1" spc="-70" dirty="0">
                <a:latin typeface="Times New Roman"/>
                <a:cs typeface="Times New Roman"/>
              </a:rPr>
              <a:t>АНИ</a:t>
            </a:r>
            <a:r>
              <a:rPr sz="2200" b="1" spc="-5" dirty="0">
                <a:latin typeface="Times New Roman"/>
                <a:cs typeface="Times New Roman"/>
              </a:rPr>
              <a:t>Е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И</a:t>
            </a:r>
            <a:r>
              <a:rPr sz="2200" b="1" spc="-120" dirty="0">
                <a:latin typeface="Times New Roman"/>
                <a:cs typeface="Times New Roman"/>
              </a:rPr>
              <a:t> </a:t>
            </a:r>
            <a:r>
              <a:rPr sz="2200" b="1" spc="-70" dirty="0">
                <a:latin typeface="Times New Roman"/>
                <a:cs typeface="Times New Roman"/>
              </a:rPr>
              <a:t>П</a:t>
            </a:r>
            <a:r>
              <a:rPr sz="2200" b="1" spc="-75" dirty="0">
                <a:latin typeface="Times New Roman"/>
                <a:cs typeface="Times New Roman"/>
              </a:rPr>
              <a:t>Р</a:t>
            </a:r>
            <a:r>
              <a:rPr sz="2200" b="1" spc="-70" dirty="0">
                <a:latin typeface="Times New Roman"/>
                <a:cs typeface="Times New Roman"/>
              </a:rPr>
              <a:t>ОВЕ</a:t>
            </a:r>
            <a:r>
              <a:rPr sz="2200" b="1" spc="-65" dirty="0">
                <a:latin typeface="Times New Roman"/>
                <a:cs typeface="Times New Roman"/>
              </a:rPr>
              <a:t>РК</a:t>
            </a:r>
            <a:r>
              <a:rPr sz="2200" b="1" spc="-5" dirty="0">
                <a:latin typeface="Times New Roman"/>
                <a:cs typeface="Times New Roman"/>
              </a:rPr>
              <a:t>А  </a:t>
            </a:r>
            <a:r>
              <a:rPr sz="2200" b="1" spc="-65" dirty="0">
                <a:latin typeface="Times New Roman"/>
                <a:cs typeface="Times New Roman"/>
              </a:rPr>
              <a:t>СТЕЛЛАЖЕЙ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5</a:t>
            </a:fld>
            <a:endParaRPr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6212" y="1200022"/>
          <a:ext cx="6560820" cy="7132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8595"/>
                <a:gridCol w="2357120"/>
                <a:gridCol w="2745105"/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Частичное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техническое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Полное техническое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</a:tr>
              <a:tr h="9448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Периодичность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209550" indent="-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Частичное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техническое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освидетельствование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проводят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реже</a:t>
                      </a:r>
                      <a:r>
                        <a:rPr sz="14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одного </a:t>
                      </a:r>
                      <a:r>
                        <a:rPr sz="1400" b="1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раза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неделю.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Полное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техническое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6050" marR="138430" indent="-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освидетельствование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стеллажей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проводят </a:t>
                      </a:r>
                      <a:r>
                        <a:rPr sz="14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4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реже </a:t>
                      </a:r>
                      <a:r>
                        <a:rPr sz="14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одного </a:t>
                      </a:r>
                      <a:r>
                        <a:rPr sz="14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раза </a:t>
                      </a: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b="1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4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месяцев.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</a:tr>
              <a:tr h="2225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Кто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проводит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208279" marR="111125" indent="-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Работник,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ответственный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эксплуатацию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стеллажей.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509905" marR="102235" indent="-4025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Организации,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аккредитованные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национальной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системе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5585" marR="231775" indent="2025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аккредитации в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качестве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испытательной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лаборатории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соответствующей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областью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аккредитации,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либо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предприятия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изготовители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стеллажей,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подвергаемых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освидетельствованию.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проверяют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267335" marR="259079" indent="-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Проводят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технический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осмотр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стеллажей на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наличие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повреждений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контролируют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наличие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фиксаторов.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397510" marR="382270" indent="-50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Выполняют визуально-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измерительный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контроль,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контролируют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наличия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1140" marR="22352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фиксаторов,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идентифицируют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поврежденные элементы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проводят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общий анализ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технического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состояния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стеллажей.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</a:tr>
              <a:tr h="1584972">
                <a:tc>
                  <a:txBody>
                    <a:bodyPr/>
                    <a:lstStyle/>
                    <a:p>
                      <a:pPr marL="91440" marR="1365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14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си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результаты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1079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Результаты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осмотра заносят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журнал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составляют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акт.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458470" marR="4527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результатам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полного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технического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освидетельствования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2250" marR="215265" indent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предприятие,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которое его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проводило,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составляет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отчет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состоянии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стеллажного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оборудования.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43715"/>
            <a:ext cx="5257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853440">
              <a:lnSpc>
                <a:spcPct val="100000"/>
              </a:lnSpc>
              <a:spcBef>
                <a:spcPts val="0"/>
              </a:spcBef>
            </a:pPr>
            <a:r>
              <a:rPr sz="2800" spc="-70" dirty="0"/>
              <a:t>Т</a:t>
            </a:r>
            <a:r>
              <a:rPr sz="2800" spc="-65" dirty="0"/>
              <a:t>Р</a:t>
            </a:r>
            <a:r>
              <a:rPr sz="2800" spc="-70" dirty="0"/>
              <a:t>Е</a:t>
            </a:r>
            <a:r>
              <a:rPr sz="2800" spc="-80" dirty="0"/>
              <a:t>Б</a:t>
            </a:r>
            <a:r>
              <a:rPr sz="2800" spc="-70" dirty="0"/>
              <a:t>О</a:t>
            </a:r>
            <a:r>
              <a:rPr sz="2800" spc="-210" dirty="0"/>
              <a:t>В</a:t>
            </a:r>
            <a:r>
              <a:rPr sz="2800" spc="-70" dirty="0"/>
              <a:t>АНИ</a:t>
            </a:r>
            <a:r>
              <a:rPr sz="2800" spc="-5" dirty="0"/>
              <a:t>Я</a:t>
            </a:r>
            <a:r>
              <a:rPr sz="2800" spc="-85" dirty="0"/>
              <a:t> </a:t>
            </a:r>
            <a:r>
              <a:rPr sz="2800" spc="-5" dirty="0"/>
              <a:t>К</a:t>
            </a:r>
            <a:r>
              <a:rPr sz="2800" spc="-120" dirty="0"/>
              <a:t> </a:t>
            </a:r>
            <a:r>
              <a:rPr sz="2800" spc="-175" dirty="0"/>
              <a:t>Т</a:t>
            </a:r>
            <a:r>
              <a:rPr sz="2800" spc="-70" dirty="0"/>
              <a:t>А</a:t>
            </a:r>
            <a:r>
              <a:rPr sz="2800" spc="-125" dirty="0"/>
              <a:t>Б</a:t>
            </a:r>
            <a:r>
              <a:rPr sz="2800" spc="-70" dirty="0"/>
              <a:t>ЛИЧ</a:t>
            </a:r>
            <a:r>
              <a:rPr sz="2800" spc="-65" dirty="0"/>
              <a:t>К</a:t>
            </a:r>
            <a:r>
              <a:rPr sz="2800" spc="-70" dirty="0"/>
              <a:t>А</a:t>
            </a:r>
            <a:r>
              <a:rPr sz="2800" spc="-5" dirty="0"/>
              <a:t>М  </a:t>
            </a:r>
            <a:r>
              <a:rPr sz="2800" spc="-70" dirty="0"/>
              <a:t>Н</a:t>
            </a:r>
            <a:r>
              <a:rPr sz="2800" spc="-5" dirty="0"/>
              <a:t>А</a:t>
            </a:r>
            <a:r>
              <a:rPr sz="2800" spc="-110" dirty="0"/>
              <a:t> </a:t>
            </a:r>
            <a:r>
              <a:rPr sz="2800" spc="-70" dirty="0"/>
              <a:t>СТ</a:t>
            </a:r>
            <a:r>
              <a:rPr sz="2800" spc="-95" dirty="0"/>
              <a:t>Е</a:t>
            </a:r>
            <a:r>
              <a:rPr sz="2800" spc="-70" dirty="0"/>
              <a:t>ЛЛА</a:t>
            </a:r>
            <a:r>
              <a:rPr sz="2800" spc="-65" dirty="0"/>
              <a:t>Ж</a:t>
            </a:r>
            <a:r>
              <a:rPr sz="2800" spc="-70" dirty="0"/>
              <a:t>А</a:t>
            </a:r>
            <a:r>
              <a:rPr sz="2800" spc="-5" dirty="0"/>
              <a:t>Х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6</a:t>
            </a:fld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246888" y="1101852"/>
            <a:ext cx="6365875" cy="2117090"/>
            <a:chOff x="246888" y="1101852"/>
            <a:chExt cx="6365875" cy="2117090"/>
          </a:xfrm>
        </p:grpSpPr>
        <p:sp>
          <p:nvSpPr>
            <p:cNvPr id="8" name="object 8"/>
            <p:cNvSpPr/>
            <p:nvPr/>
          </p:nvSpPr>
          <p:spPr>
            <a:xfrm>
              <a:off x="261366" y="1116330"/>
              <a:ext cx="6337300" cy="2087880"/>
            </a:xfrm>
            <a:custGeom>
              <a:avLst/>
              <a:gdLst/>
              <a:ahLst/>
              <a:cxnLst/>
              <a:rect l="l" t="t" r="r" b="b"/>
              <a:pathLst>
                <a:path w="6337300" h="2087880">
                  <a:moveTo>
                    <a:pt x="5988812" y="0"/>
                  </a:moveTo>
                  <a:lnTo>
                    <a:pt x="347992" y="0"/>
                  </a:lnTo>
                  <a:lnTo>
                    <a:pt x="300772" y="3177"/>
                  </a:lnTo>
                  <a:lnTo>
                    <a:pt x="255483" y="12432"/>
                  </a:lnTo>
                  <a:lnTo>
                    <a:pt x="212539" y="27350"/>
                  </a:lnTo>
                  <a:lnTo>
                    <a:pt x="172354" y="47516"/>
                  </a:lnTo>
                  <a:lnTo>
                    <a:pt x="135345" y="72516"/>
                  </a:lnTo>
                  <a:lnTo>
                    <a:pt x="101925" y="101933"/>
                  </a:lnTo>
                  <a:lnTo>
                    <a:pt x="72509" y="135353"/>
                  </a:lnTo>
                  <a:lnTo>
                    <a:pt x="47511" y="172362"/>
                  </a:lnTo>
                  <a:lnTo>
                    <a:pt x="27347" y="212544"/>
                  </a:lnTo>
                  <a:lnTo>
                    <a:pt x="12430" y="255484"/>
                  </a:lnTo>
                  <a:lnTo>
                    <a:pt x="3176" y="300768"/>
                  </a:lnTo>
                  <a:lnTo>
                    <a:pt x="0" y="347979"/>
                  </a:lnTo>
                  <a:lnTo>
                    <a:pt x="0" y="1739900"/>
                  </a:lnTo>
                  <a:lnTo>
                    <a:pt x="3176" y="1787111"/>
                  </a:lnTo>
                  <a:lnTo>
                    <a:pt x="12430" y="1832395"/>
                  </a:lnTo>
                  <a:lnTo>
                    <a:pt x="27347" y="1875335"/>
                  </a:lnTo>
                  <a:lnTo>
                    <a:pt x="47511" y="1915517"/>
                  </a:lnTo>
                  <a:lnTo>
                    <a:pt x="72509" y="1952526"/>
                  </a:lnTo>
                  <a:lnTo>
                    <a:pt x="101925" y="1985946"/>
                  </a:lnTo>
                  <a:lnTo>
                    <a:pt x="135345" y="2015363"/>
                  </a:lnTo>
                  <a:lnTo>
                    <a:pt x="172354" y="2040363"/>
                  </a:lnTo>
                  <a:lnTo>
                    <a:pt x="212539" y="2060529"/>
                  </a:lnTo>
                  <a:lnTo>
                    <a:pt x="255483" y="2075447"/>
                  </a:lnTo>
                  <a:lnTo>
                    <a:pt x="300772" y="2084702"/>
                  </a:lnTo>
                  <a:lnTo>
                    <a:pt x="347992" y="2087880"/>
                  </a:lnTo>
                  <a:lnTo>
                    <a:pt x="5988812" y="2087880"/>
                  </a:lnTo>
                  <a:lnTo>
                    <a:pt x="6036023" y="2084702"/>
                  </a:lnTo>
                  <a:lnTo>
                    <a:pt x="6081307" y="2075447"/>
                  </a:lnTo>
                  <a:lnTo>
                    <a:pt x="6124247" y="2060529"/>
                  </a:lnTo>
                  <a:lnTo>
                    <a:pt x="6164429" y="2040363"/>
                  </a:lnTo>
                  <a:lnTo>
                    <a:pt x="6201438" y="2015363"/>
                  </a:lnTo>
                  <a:lnTo>
                    <a:pt x="6234858" y="1985946"/>
                  </a:lnTo>
                  <a:lnTo>
                    <a:pt x="6264275" y="1952526"/>
                  </a:lnTo>
                  <a:lnTo>
                    <a:pt x="6289275" y="1915517"/>
                  </a:lnTo>
                  <a:lnTo>
                    <a:pt x="6309441" y="1875335"/>
                  </a:lnTo>
                  <a:lnTo>
                    <a:pt x="6324359" y="1832395"/>
                  </a:lnTo>
                  <a:lnTo>
                    <a:pt x="6333614" y="1787111"/>
                  </a:lnTo>
                  <a:lnTo>
                    <a:pt x="6336792" y="1739900"/>
                  </a:lnTo>
                  <a:lnTo>
                    <a:pt x="6336792" y="347979"/>
                  </a:lnTo>
                  <a:lnTo>
                    <a:pt x="6333614" y="300768"/>
                  </a:lnTo>
                  <a:lnTo>
                    <a:pt x="6324359" y="255484"/>
                  </a:lnTo>
                  <a:lnTo>
                    <a:pt x="6309441" y="212544"/>
                  </a:lnTo>
                  <a:lnTo>
                    <a:pt x="6289275" y="172362"/>
                  </a:lnTo>
                  <a:lnTo>
                    <a:pt x="6264275" y="135353"/>
                  </a:lnTo>
                  <a:lnTo>
                    <a:pt x="6234858" y="101933"/>
                  </a:lnTo>
                  <a:lnTo>
                    <a:pt x="6201438" y="72516"/>
                  </a:lnTo>
                  <a:lnTo>
                    <a:pt x="6164429" y="47516"/>
                  </a:lnTo>
                  <a:lnTo>
                    <a:pt x="6124247" y="27350"/>
                  </a:lnTo>
                  <a:lnTo>
                    <a:pt x="6081307" y="12432"/>
                  </a:lnTo>
                  <a:lnTo>
                    <a:pt x="6036023" y="3177"/>
                  </a:lnTo>
                  <a:lnTo>
                    <a:pt x="5988812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366" y="1116330"/>
              <a:ext cx="6337300" cy="2087880"/>
            </a:xfrm>
            <a:custGeom>
              <a:avLst/>
              <a:gdLst/>
              <a:ahLst/>
              <a:cxnLst/>
              <a:rect l="l" t="t" r="r" b="b"/>
              <a:pathLst>
                <a:path w="6337300" h="2087880">
                  <a:moveTo>
                    <a:pt x="0" y="347979"/>
                  </a:moveTo>
                  <a:lnTo>
                    <a:pt x="3176" y="300768"/>
                  </a:lnTo>
                  <a:lnTo>
                    <a:pt x="12430" y="255484"/>
                  </a:lnTo>
                  <a:lnTo>
                    <a:pt x="27347" y="212544"/>
                  </a:lnTo>
                  <a:lnTo>
                    <a:pt x="47511" y="172362"/>
                  </a:lnTo>
                  <a:lnTo>
                    <a:pt x="72509" y="135353"/>
                  </a:lnTo>
                  <a:lnTo>
                    <a:pt x="101925" y="101933"/>
                  </a:lnTo>
                  <a:lnTo>
                    <a:pt x="135345" y="72516"/>
                  </a:lnTo>
                  <a:lnTo>
                    <a:pt x="172354" y="47516"/>
                  </a:lnTo>
                  <a:lnTo>
                    <a:pt x="212539" y="27350"/>
                  </a:lnTo>
                  <a:lnTo>
                    <a:pt x="255483" y="12432"/>
                  </a:lnTo>
                  <a:lnTo>
                    <a:pt x="300772" y="3177"/>
                  </a:lnTo>
                  <a:lnTo>
                    <a:pt x="347992" y="0"/>
                  </a:lnTo>
                  <a:lnTo>
                    <a:pt x="5988812" y="0"/>
                  </a:lnTo>
                  <a:lnTo>
                    <a:pt x="6036023" y="3177"/>
                  </a:lnTo>
                  <a:lnTo>
                    <a:pt x="6081307" y="12432"/>
                  </a:lnTo>
                  <a:lnTo>
                    <a:pt x="6124247" y="27350"/>
                  </a:lnTo>
                  <a:lnTo>
                    <a:pt x="6164429" y="47516"/>
                  </a:lnTo>
                  <a:lnTo>
                    <a:pt x="6201438" y="72516"/>
                  </a:lnTo>
                  <a:lnTo>
                    <a:pt x="6234858" y="101933"/>
                  </a:lnTo>
                  <a:lnTo>
                    <a:pt x="6264275" y="135353"/>
                  </a:lnTo>
                  <a:lnTo>
                    <a:pt x="6289275" y="172362"/>
                  </a:lnTo>
                  <a:lnTo>
                    <a:pt x="6309441" y="212544"/>
                  </a:lnTo>
                  <a:lnTo>
                    <a:pt x="6324359" y="255484"/>
                  </a:lnTo>
                  <a:lnTo>
                    <a:pt x="6333614" y="300768"/>
                  </a:lnTo>
                  <a:lnTo>
                    <a:pt x="6336792" y="347979"/>
                  </a:lnTo>
                  <a:lnTo>
                    <a:pt x="6336792" y="1739900"/>
                  </a:lnTo>
                  <a:lnTo>
                    <a:pt x="6333614" y="1787111"/>
                  </a:lnTo>
                  <a:lnTo>
                    <a:pt x="6324359" y="1832395"/>
                  </a:lnTo>
                  <a:lnTo>
                    <a:pt x="6309441" y="1875335"/>
                  </a:lnTo>
                  <a:lnTo>
                    <a:pt x="6289275" y="1915517"/>
                  </a:lnTo>
                  <a:lnTo>
                    <a:pt x="6264275" y="1952526"/>
                  </a:lnTo>
                  <a:lnTo>
                    <a:pt x="6234858" y="1985946"/>
                  </a:lnTo>
                  <a:lnTo>
                    <a:pt x="6201438" y="2015363"/>
                  </a:lnTo>
                  <a:lnTo>
                    <a:pt x="6164429" y="2040363"/>
                  </a:lnTo>
                  <a:lnTo>
                    <a:pt x="6124247" y="2060529"/>
                  </a:lnTo>
                  <a:lnTo>
                    <a:pt x="6081307" y="2075447"/>
                  </a:lnTo>
                  <a:lnTo>
                    <a:pt x="6036023" y="2084702"/>
                  </a:lnTo>
                  <a:lnTo>
                    <a:pt x="5988812" y="2087880"/>
                  </a:lnTo>
                  <a:lnTo>
                    <a:pt x="347992" y="2087880"/>
                  </a:lnTo>
                  <a:lnTo>
                    <a:pt x="300772" y="2084702"/>
                  </a:lnTo>
                  <a:lnTo>
                    <a:pt x="255483" y="2075447"/>
                  </a:lnTo>
                  <a:lnTo>
                    <a:pt x="212539" y="2060529"/>
                  </a:lnTo>
                  <a:lnTo>
                    <a:pt x="172354" y="2040363"/>
                  </a:lnTo>
                  <a:lnTo>
                    <a:pt x="135345" y="2015363"/>
                  </a:lnTo>
                  <a:lnTo>
                    <a:pt x="101925" y="1985946"/>
                  </a:lnTo>
                  <a:lnTo>
                    <a:pt x="72509" y="1952526"/>
                  </a:lnTo>
                  <a:lnTo>
                    <a:pt x="47511" y="1915517"/>
                  </a:lnTo>
                  <a:lnTo>
                    <a:pt x="27347" y="1875335"/>
                  </a:lnTo>
                  <a:lnTo>
                    <a:pt x="12430" y="1832395"/>
                  </a:lnTo>
                  <a:lnTo>
                    <a:pt x="3176" y="1787111"/>
                  </a:lnTo>
                  <a:lnTo>
                    <a:pt x="0" y="1739900"/>
                  </a:lnTo>
                  <a:lnTo>
                    <a:pt x="0" y="347979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979" y="4046220"/>
            <a:ext cx="6455664" cy="446989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1451" y="1287906"/>
            <a:ext cx="5974715" cy="256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06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стеллажах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должны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установлены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информационные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таблички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размером</a:t>
            </a:r>
            <a:r>
              <a:rPr sz="1600" spc="-5" dirty="0">
                <a:latin typeface="Times New Roman"/>
                <a:cs typeface="Times New Roman"/>
              </a:rPr>
              <a:t> не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менее</a:t>
            </a:r>
            <a:r>
              <a:rPr sz="1600" dirty="0">
                <a:latin typeface="Times New Roman"/>
                <a:cs typeface="Times New Roman"/>
              </a:rPr>
              <a:t> А4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указанием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высот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уровней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хранения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максимальной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допустимой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нагрузки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каждый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из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уровней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хранения.</a:t>
            </a:r>
            <a:endParaRPr sz="1600" dirty="0">
              <a:latin typeface="Times New Roman"/>
              <a:cs typeface="Times New Roman"/>
            </a:endParaRPr>
          </a:p>
          <a:p>
            <a:pPr marL="12700" marR="5715" indent="360680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Место установки </a:t>
            </a:r>
            <a:r>
              <a:rPr sz="1600" spc="-10" dirty="0">
                <a:latin typeface="Times New Roman"/>
                <a:cs typeface="Times New Roman"/>
              </a:rPr>
              <a:t>таблички </a:t>
            </a:r>
            <a:r>
              <a:rPr sz="1600" spc="-5" dirty="0">
                <a:latin typeface="Times New Roman"/>
                <a:cs typeface="Times New Roman"/>
              </a:rPr>
              <a:t>- </a:t>
            </a:r>
            <a:r>
              <a:rPr sz="1600" spc="-10" dirty="0">
                <a:latin typeface="Times New Roman"/>
                <a:cs typeface="Times New Roman"/>
              </a:rPr>
              <a:t>торцы каждого </a:t>
            </a:r>
            <a:r>
              <a:rPr sz="1600" spc="-15" dirty="0">
                <a:latin typeface="Times New Roman"/>
                <a:cs typeface="Times New Roman"/>
              </a:rPr>
              <a:t>одиночного </a:t>
            </a:r>
            <a:r>
              <a:rPr sz="1600" spc="-5" dirty="0">
                <a:latin typeface="Times New Roman"/>
                <a:cs typeface="Times New Roman"/>
              </a:rPr>
              <a:t>либо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двойного </a:t>
            </a:r>
            <a:r>
              <a:rPr sz="1600" spc="-5" dirty="0">
                <a:latin typeface="Times New Roman"/>
                <a:cs typeface="Times New Roman"/>
              </a:rPr>
              <a:t>ряда стеллажей на </a:t>
            </a:r>
            <a:r>
              <a:rPr sz="1600" spc="-10" dirty="0">
                <a:latin typeface="Times New Roman"/>
                <a:cs typeface="Times New Roman"/>
              </a:rPr>
              <a:t>высоте </a:t>
            </a:r>
            <a:r>
              <a:rPr sz="1600" spc="-5" dirty="0">
                <a:latin typeface="Times New Roman"/>
                <a:cs typeface="Times New Roman"/>
              </a:rPr>
              <a:t>2 м </a:t>
            </a:r>
            <a:r>
              <a:rPr sz="1600" spc="-15" dirty="0">
                <a:latin typeface="Times New Roman"/>
                <a:cs typeface="Times New Roman"/>
              </a:rPr>
              <a:t>от </a:t>
            </a:r>
            <a:r>
              <a:rPr sz="1600" spc="-10" dirty="0">
                <a:latin typeface="Times New Roman"/>
                <a:cs typeface="Times New Roman"/>
              </a:rPr>
              <a:t>уровня пола </a:t>
            </a:r>
            <a:r>
              <a:rPr sz="1600" spc="-5" dirty="0">
                <a:latin typeface="Times New Roman"/>
                <a:cs typeface="Times New Roman"/>
              </a:rPr>
              <a:t>до </a:t>
            </a:r>
            <a:r>
              <a:rPr sz="1600" spc="-10" dirty="0">
                <a:latin typeface="Times New Roman"/>
                <a:cs typeface="Times New Roman"/>
              </a:rPr>
              <a:t>верхнего </a:t>
            </a:r>
            <a:r>
              <a:rPr sz="1600" spc="-5" dirty="0">
                <a:latin typeface="Times New Roman"/>
                <a:cs typeface="Times New Roman"/>
              </a:rPr>
              <a:t> края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таблички.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R="31115" algn="ctr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Образец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таблички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грузоподъемности</a:t>
            </a:r>
            <a:endParaRPr sz="1600" dirty="0">
              <a:latin typeface="Times New Roman"/>
              <a:cs typeface="Times New Roman"/>
            </a:endParaRPr>
          </a:p>
          <a:p>
            <a:pPr marR="24765" algn="ctr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(приложение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к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ГОСТ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Р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55525-2017)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5390" y="91595"/>
            <a:ext cx="48190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1059815">
              <a:lnSpc>
                <a:spcPct val="100000"/>
              </a:lnSpc>
              <a:spcBef>
                <a:spcPts val="0"/>
              </a:spcBef>
            </a:pPr>
            <a:r>
              <a:rPr sz="2800" b="1" spc="-70" dirty="0"/>
              <a:t>П</a:t>
            </a:r>
            <a:r>
              <a:rPr sz="2800" b="1" spc="-60" dirty="0"/>
              <a:t>Р</a:t>
            </a:r>
            <a:r>
              <a:rPr sz="2800" b="1" spc="-5" dirty="0"/>
              <a:t>И</a:t>
            </a:r>
            <a:r>
              <a:rPr sz="2800" b="1" spc="-100" dirty="0"/>
              <a:t> </a:t>
            </a:r>
            <a:r>
              <a:rPr sz="2800" b="1" spc="-65" dirty="0"/>
              <a:t>Э</a:t>
            </a:r>
            <a:r>
              <a:rPr sz="2800" b="1" spc="-120" dirty="0"/>
              <a:t>К</a:t>
            </a:r>
            <a:r>
              <a:rPr sz="2800" b="1" spc="-65" dirty="0"/>
              <a:t>С</a:t>
            </a:r>
            <a:r>
              <a:rPr sz="2800" b="1" spc="-70" dirty="0"/>
              <a:t>ПЛ</a:t>
            </a:r>
            <a:r>
              <a:rPr sz="2800" b="1" spc="-490" dirty="0"/>
              <a:t>У</a:t>
            </a:r>
            <a:r>
              <a:rPr sz="2800" b="1" spc="-260" dirty="0"/>
              <a:t>А</a:t>
            </a:r>
            <a:r>
              <a:rPr sz="2800" b="1" spc="-175" dirty="0"/>
              <a:t>Т</a:t>
            </a:r>
            <a:r>
              <a:rPr sz="2800" b="1" spc="-65" dirty="0"/>
              <a:t>А</a:t>
            </a:r>
            <a:r>
              <a:rPr sz="2800" b="1" spc="-70" dirty="0"/>
              <a:t>ЦИ</a:t>
            </a:r>
            <a:r>
              <a:rPr sz="2800" b="1" spc="-5" dirty="0"/>
              <a:t>И</a:t>
            </a:r>
            <a:r>
              <a:rPr sz="2800" b="1" spc="-75" dirty="0"/>
              <a:t> </a:t>
            </a:r>
            <a:r>
              <a:rPr sz="2800" b="1" spc="-65" dirty="0"/>
              <a:t>СТ</a:t>
            </a:r>
            <a:r>
              <a:rPr sz="2800" b="1" spc="-90" dirty="0"/>
              <a:t>Е</a:t>
            </a:r>
            <a:r>
              <a:rPr sz="2800" b="1" spc="-70" dirty="0"/>
              <a:t>ЛЛ</a:t>
            </a:r>
            <a:r>
              <a:rPr sz="2800" b="1" spc="-65" dirty="0"/>
              <a:t>АЖЕ</a:t>
            </a:r>
            <a:r>
              <a:rPr sz="2800" b="1" spc="-5" dirty="0"/>
              <a:t>Й  </a:t>
            </a:r>
            <a:r>
              <a:rPr sz="2800" b="1" spc="-70" dirty="0"/>
              <a:t>Н</a:t>
            </a:r>
            <a:r>
              <a:rPr sz="2800" b="1" spc="-5" dirty="0"/>
              <a:t>Е</a:t>
            </a:r>
            <a:r>
              <a:rPr sz="2800" b="1" spc="-120" dirty="0"/>
              <a:t> </a:t>
            </a:r>
            <a:r>
              <a:rPr sz="2800" b="1" spc="-65" dirty="0"/>
              <a:t>Д</a:t>
            </a:r>
            <a:r>
              <a:rPr sz="2800" b="1" spc="-70" dirty="0"/>
              <a:t>ОПУС</a:t>
            </a:r>
            <a:r>
              <a:rPr sz="2800" b="1" spc="-65" dirty="0"/>
              <a:t>К</a:t>
            </a:r>
            <a:r>
              <a:rPr sz="2800" b="1" spc="-70" dirty="0"/>
              <a:t>АЕТСЯ</a:t>
            </a:r>
            <a:r>
              <a:rPr sz="2800" b="1" spc="-5" dirty="0"/>
              <a:t>: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7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75260" y="1030224"/>
            <a:ext cx="6343015" cy="3197860"/>
            <a:chOff x="175260" y="1030224"/>
            <a:chExt cx="6343015" cy="3197860"/>
          </a:xfrm>
        </p:grpSpPr>
        <p:sp>
          <p:nvSpPr>
            <p:cNvPr id="4" name="object 4"/>
            <p:cNvSpPr/>
            <p:nvPr/>
          </p:nvSpPr>
          <p:spPr>
            <a:xfrm>
              <a:off x="189738" y="1044702"/>
              <a:ext cx="6314440" cy="3168650"/>
            </a:xfrm>
            <a:custGeom>
              <a:avLst/>
              <a:gdLst/>
              <a:ahLst/>
              <a:cxnLst/>
              <a:rect l="l" t="t" r="r" b="b"/>
              <a:pathLst>
                <a:path w="6314440" h="3168650">
                  <a:moveTo>
                    <a:pt x="5785866" y="0"/>
                  </a:moveTo>
                  <a:lnTo>
                    <a:pt x="528078" y="0"/>
                  </a:lnTo>
                  <a:lnTo>
                    <a:pt x="480011" y="2158"/>
                  </a:lnTo>
                  <a:lnTo>
                    <a:pt x="433154" y="8509"/>
                  </a:lnTo>
                  <a:lnTo>
                    <a:pt x="387692" y="18866"/>
                  </a:lnTo>
                  <a:lnTo>
                    <a:pt x="343812" y="33042"/>
                  </a:lnTo>
                  <a:lnTo>
                    <a:pt x="301701" y="50852"/>
                  </a:lnTo>
                  <a:lnTo>
                    <a:pt x="261544" y="72107"/>
                  </a:lnTo>
                  <a:lnTo>
                    <a:pt x="223529" y="96622"/>
                  </a:lnTo>
                  <a:lnTo>
                    <a:pt x="187841" y="124211"/>
                  </a:lnTo>
                  <a:lnTo>
                    <a:pt x="154668" y="154685"/>
                  </a:lnTo>
                  <a:lnTo>
                    <a:pt x="124195" y="187860"/>
                  </a:lnTo>
                  <a:lnTo>
                    <a:pt x="96609" y="223548"/>
                  </a:lnTo>
                  <a:lnTo>
                    <a:pt x="72096" y="261563"/>
                  </a:lnTo>
                  <a:lnTo>
                    <a:pt x="50844" y="301718"/>
                  </a:lnTo>
                  <a:lnTo>
                    <a:pt x="33037" y="343827"/>
                  </a:lnTo>
                  <a:lnTo>
                    <a:pt x="18863" y="387702"/>
                  </a:lnTo>
                  <a:lnTo>
                    <a:pt x="8507" y="433158"/>
                  </a:lnTo>
                  <a:lnTo>
                    <a:pt x="2158" y="480008"/>
                  </a:lnTo>
                  <a:lnTo>
                    <a:pt x="0" y="528066"/>
                  </a:lnTo>
                  <a:lnTo>
                    <a:pt x="0" y="2640330"/>
                  </a:lnTo>
                  <a:lnTo>
                    <a:pt x="2158" y="2688387"/>
                  </a:lnTo>
                  <a:lnTo>
                    <a:pt x="8507" y="2735237"/>
                  </a:lnTo>
                  <a:lnTo>
                    <a:pt x="18863" y="2780693"/>
                  </a:lnTo>
                  <a:lnTo>
                    <a:pt x="33037" y="2824568"/>
                  </a:lnTo>
                  <a:lnTo>
                    <a:pt x="50844" y="2866677"/>
                  </a:lnTo>
                  <a:lnTo>
                    <a:pt x="72096" y="2906832"/>
                  </a:lnTo>
                  <a:lnTo>
                    <a:pt x="96609" y="2944847"/>
                  </a:lnTo>
                  <a:lnTo>
                    <a:pt x="124195" y="2980535"/>
                  </a:lnTo>
                  <a:lnTo>
                    <a:pt x="154668" y="3013710"/>
                  </a:lnTo>
                  <a:lnTo>
                    <a:pt x="187841" y="3044184"/>
                  </a:lnTo>
                  <a:lnTo>
                    <a:pt x="223529" y="3071773"/>
                  </a:lnTo>
                  <a:lnTo>
                    <a:pt x="261544" y="3096288"/>
                  </a:lnTo>
                  <a:lnTo>
                    <a:pt x="301701" y="3117543"/>
                  </a:lnTo>
                  <a:lnTo>
                    <a:pt x="343812" y="3135353"/>
                  </a:lnTo>
                  <a:lnTo>
                    <a:pt x="387692" y="3149529"/>
                  </a:lnTo>
                  <a:lnTo>
                    <a:pt x="433154" y="3159886"/>
                  </a:lnTo>
                  <a:lnTo>
                    <a:pt x="480011" y="3166237"/>
                  </a:lnTo>
                  <a:lnTo>
                    <a:pt x="528078" y="3168396"/>
                  </a:lnTo>
                  <a:lnTo>
                    <a:pt x="5785866" y="3168396"/>
                  </a:lnTo>
                  <a:lnTo>
                    <a:pt x="5833923" y="3166237"/>
                  </a:lnTo>
                  <a:lnTo>
                    <a:pt x="5880773" y="3159886"/>
                  </a:lnTo>
                  <a:lnTo>
                    <a:pt x="5926229" y="3149529"/>
                  </a:lnTo>
                  <a:lnTo>
                    <a:pt x="5970104" y="3135353"/>
                  </a:lnTo>
                  <a:lnTo>
                    <a:pt x="6012213" y="3117543"/>
                  </a:lnTo>
                  <a:lnTo>
                    <a:pt x="6052368" y="3096288"/>
                  </a:lnTo>
                  <a:lnTo>
                    <a:pt x="6090383" y="3071773"/>
                  </a:lnTo>
                  <a:lnTo>
                    <a:pt x="6126071" y="3044184"/>
                  </a:lnTo>
                  <a:lnTo>
                    <a:pt x="6159246" y="3013710"/>
                  </a:lnTo>
                  <a:lnTo>
                    <a:pt x="6189720" y="2980535"/>
                  </a:lnTo>
                  <a:lnTo>
                    <a:pt x="6217309" y="2944847"/>
                  </a:lnTo>
                  <a:lnTo>
                    <a:pt x="6241824" y="2906832"/>
                  </a:lnTo>
                  <a:lnTo>
                    <a:pt x="6263079" y="2866677"/>
                  </a:lnTo>
                  <a:lnTo>
                    <a:pt x="6280889" y="2824568"/>
                  </a:lnTo>
                  <a:lnTo>
                    <a:pt x="6295065" y="2780693"/>
                  </a:lnTo>
                  <a:lnTo>
                    <a:pt x="6305422" y="2735237"/>
                  </a:lnTo>
                  <a:lnTo>
                    <a:pt x="6311773" y="2688387"/>
                  </a:lnTo>
                  <a:lnTo>
                    <a:pt x="6313932" y="2640330"/>
                  </a:lnTo>
                  <a:lnTo>
                    <a:pt x="6313932" y="528066"/>
                  </a:lnTo>
                  <a:lnTo>
                    <a:pt x="6311773" y="480008"/>
                  </a:lnTo>
                  <a:lnTo>
                    <a:pt x="6305422" y="433158"/>
                  </a:lnTo>
                  <a:lnTo>
                    <a:pt x="6295065" y="387702"/>
                  </a:lnTo>
                  <a:lnTo>
                    <a:pt x="6280889" y="343827"/>
                  </a:lnTo>
                  <a:lnTo>
                    <a:pt x="6263079" y="301718"/>
                  </a:lnTo>
                  <a:lnTo>
                    <a:pt x="6241824" y="261563"/>
                  </a:lnTo>
                  <a:lnTo>
                    <a:pt x="6217309" y="223548"/>
                  </a:lnTo>
                  <a:lnTo>
                    <a:pt x="6189720" y="187860"/>
                  </a:lnTo>
                  <a:lnTo>
                    <a:pt x="6159245" y="154685"/>
                  </a:lnTo>
                  <a:lnTo>
                    <a:pt x="6126071" y="124211"/>
                  </a:lnTo>
                  <a:lnTo>
                    <a:pt x="6090383" y="96622"/>
                  </a:lnTo>
                  <a:lnTo>
                    <a:pt x="6052368" y="72107"/>
                  </a:lnTo>
                  <a:lnTo>
                    <a:pt x="6012213" y="50852"/>
                  </a:lnTo>
                  <a:lnTo>
                    <a:pt x="5970104" y="33042"/>
                  </a:lnTo>
                  <a:lnTo>
                    <a:pt x="5926229" y="18866"/>
                  </a:lnTo>
                  <a:lnTo>
                    <a:pt x="5880773" y="8509"/>
                  </a:lnTo>
                  <a:lnTo>
                    <a:pt x="5833923" y="2158"/>
                  </a:lnTo>
                  <a:lnTo>
                    <a:pt x="5785866" y="0"/>
                  </a:lnTo>
                  <a:close/>
                </a:path>
              </a:pathLst>
            </a:custGeom>
            <a:solidFill>
              <a:srgbClr val="76A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9738" y="1044702"/>
              <a:ext cx="6314440" cy="3168650"/>
            </a:xfrm>
            <a:custGeom>
              <a:avLst/>
              <a:gdLst/>
              <a:ahLst/>
              <a:cxnLst/>
              <a:rect l="l" t="t" r="r" b="b"/>
              <a:pathLst>
                <a:path w="6314440" h="3168650">
                  <a:moveTo>
                    <a:pt x="0" y="528066"/>
                  </a:moveTo>
                  <a:lnTo>
                    <a:pt x="2158" y="480008"/>
                  </a:lnTo>
                  <a:lnTo>
                    <a:pt x="8507" y="433158"/>
                  </a:lnTo>
                  <a:lnTo>
                    <a:pt x="18863" y="387702"/>
                  </a:lnTo>
                  <a:lnTo>
                    <a:pt x="33037" y="343827"/>
                  </a:lnTo>
                  <a:lnTo>
                    <a:pt x="50844" y="301718"/>
                  </a:lnTo>
                  <a:lnTo>
                    <a:pt x="72096" y="261563"/>
                  </a:lnTo>
                  <a:lnTo>
                    <a:pt x="96609" y="223548"/>
                  </a:lnTo>
                  <a:lnTo>
                    <a:pt x="124195" y="187860"/>
                  </a:lnTo>
                  <a:lnTo>
                    <a:pt x="154668" y="154685"/>
                  </a:lnTo>
                  <a:lnTo>
                    <a:pt x="187841" y="124211"/>
                  </a:lnTo>
                  <a:lnTo>
                    <a:pt x="223529" y="96622"/>
                  </a:lnTo>
                  <a:lnTo>
                    <a:pt x="261544" y="72107"/>
                  </a:lnTo>
                  <a:lnTo>
                    <a:pt x="301701" y="50852"/>
                  </a:lnTo>
                  <a:lnTo>
                    <a:pt x="343812" y="33042"/>
                  </a:lnTo>
                  <a:lnTo>
                    <a:pt x="387692" y="18866"/>
                  </a:lnTo>
                  <a:lnTo>
                    <a:pt x="433154" y="8509"/>
                  </a:lnTo>
                  <a:lnTo>
                    <a:pt x="480011" y="2158"/>
                  </a:lnTo>
                  <a:lnTo>
                    <a:pt x="528078" y="0"/>
                  </a:lnTo>
                  <a:lnTo>
                    <a:pt x="5785866" y="0"/>
                  </a:lnTo>
                  <a:lnTo>
                    <a:pt x="5833923" y="2158"/>
                  </a:lnTo>
                  <a:lnTo>
                    <a:pt x="5880773" y="8509"/>
                  </a:lnTo>
                  <a:lnTo>
                    <a:pt x="5926229" y="18866"/>
                  </a:lnTo>
                  <a:lnTo>
                    <a:pt x="5970104" y="33042"/>
                  </a:lnTo>
                  <a:lnTo>
                    <a:pt x="6012213" y="50852"/>
                  </a:lnTo>
                  <a:lnTo>
                    <a:pt x="6052368" y="72107"/>
                  </a:lnTo>
                  <a:lnTo>
                    <a:pt x="6090383" y="96622"/>
                  </a:lnTo>
                  <a:lnTo>
                    <a:pt x="6126071" y="124211"/>
                  </a:lnTo>
                  <a:lnTo>
                    <a:pt x="6159245" y="154685"/>
                  </a:lnTo>
                  <a:lnTo>
                    <a:pt x="6189720" y="187860"/>
                  </a:lnTo>
                  <a:lnTo>
                    <a:pt x="6217309" y="223548"/>
                  </a:lnTo>
                  <a:lnTo>
                    <a:pt x="6241824" y="261563"/>
                  </a:lnTo>
                  <a:lnTo>
                    <a:pt x="6263079" y="301718"/>
                  </a:lnTo>
                  <a:lnTo>
                    <a:pt x="6280889" y="343827"/>
                  </a:lnTo>
                  <a:lnTo>
                    <a:pt x="6295065" y="387702"/>
                  </a:lnTo>
                  <a:lnTo>
                    <a:pt x="6305422" y="433158"/>
                  </a:lnTo>
                  <a:lnTo>
                    <a:pt x="6311773" y="480008"/>
                  </a:lnTo>
                  <a:lnTo>
                    <a:pt x="6313932" y="528066"/>
                  </a:lnTo>
                  <a:lnTo>
                    <a:pt x="6313932" y="2640330"/>
                  </a:lnTo>
                  <a:lnTo>
                    <a:pt x="6311773" y="2688387"/>
                  </a:lnTo>
                  <a:lnTo>
                    <a:pt x="6305422" y="2735237"/>
                  </a:lnTo>
                  <a:lnTo>
                    <a:pt x="6295065" y="2780693"/>
                  </a:lnTo>
                  <a:lnTo>
                    <a:pt x="6280889" y="2824568"/>
                  </a:lnTo>
                  <a:lnTo>
                    <a:pt x="6263079" y="2866677"/>
                  </a:lnTo>
                  <a:lnTo>
                    <a:pt x="6241824" y="2906832"/>
                  </a:lnTo>
                  <a:lnTo>
                    <a:pt x="6217309" y="2944847"/>
                  </a:lnTo>
                  <a:lnTo>
                    <a:pt x="6189720" y="2980535"/>
                  </a:lnTo>
                  <a:lnTo>
                    <a:pt x="6159246" y="3013710"/>
                  </a:lnTo>
                  <a:lnTo>
                    <a:pt x="6126071" y="3044184"/>
                  </a:lnTo>
                  <a:lnTo>
                    <a:pt x="6090383" y="3071773"/>
                  </a:lnTo>
                  <a:lnTo>
                    <a:pt x="6052368" y="3096288"/>
                  </a:lnTo>
                  <a:lnTo>
                    <a:pt x="6012213" y="3117543"/>
                  </a:lnTo>
                  <a:lnTo>
                    <a:pt x="5970104" y="3135353"/>
                  </a:lnTo>
                  <a:lnTo>
                    <a:pt x="5926229" y="3149529"/>
                  </a:lnTo>
                  <a:lnTo>
                    <a:pt x="5880773" y="3159886"/>
                  </a:lnTo>
                  <a:lnTo>
                    <a:pt x="5833923" y="3166237"/>
                  </a:lnTo>
                  <a:lnTo>
                    <a:pt x="5785866" y="3168396"/>
                  </a:lnTo>
                  <a:lnTo>
                    <a:pt x="528078" y="3168396"/>
                  </a:lnTo>
                  <a:lnTo>
                    <a:pt x="480011" y="3166237"/>
                  </a:lnTo>
                  <a:lnTo>
                    <a:pt x="433154" y="3159886"/>
                  </a:lnTo>
                  <a:lnTo>
                    <a:pt x="387692" y="3149529"/>
                  </a:lnTo>
                  <a:lnTo>
                    <a:pt x="343812" y="3135353"/>
                  </a:lnTo>
                  <a:lnTo>
                    <a:pt x="301701" y="3117543"/>
                  </a:lnTo>
                  <a:lnTo>
                    <a:pt x="261544" y="3096288"/>
                  </a:lnTo>
                  <a:lnTo>
                    <a:pt x="223529" y="3071773"/>
                  </a:lnTo>
                  <a:lnTo>
                    <a:pt x="187841" y="3044184"/>
                  </a:lnTo>
                  <a:lnTo>
                    <a:pt x="154668" y="3013710"/>
                  </a:lnTo>
                  <a:lnTo>
                    <a:pt x="124195" y="2980535"/>
                  </a:lnTo>
                  <a:lnTo>
                    <a:pt x="96609" y="2944847"/>
                  </a:lnTo>
                  <a:lnTo>
                    <a:pt x="72096" y="2906832"/>
                  </a:lnTo>
                  <a:lnTo>
                    <a:pt x="50844" y="2866677"/>
                  </a:lnTo>
                  <a:lnTo>
                    <a:pt x="33037" y="2824568"/>
                  </a:lnTo>
                  <a:lnTo>
                    <a:pt x="18863" y="2780693"/>
                  </a:lnTo>
                  <a:lnTo>
                    <a:pt x="8507" y="2735237"/>
                  </a:lnTo>
                  <a:lnTo>
                    <a:pt x="2158" y="2688387"/>
                  </a:lnTo>
                  <a:lnTo>
                    <a:pt x="0" y="2640330"/>
                  </a:lnTo>
                  <a:lnTo>
                    <a:pt x="0" y="528066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860" y="5885688"/>
            <a:ext cx="4361688" cy="29062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11836" y="5062728"/>
            <a:ext cx="6343015" cy="748665"/>
            <a:chOff x="211836" y="5062728"/>
            <a:chExt cx="6343015" cy="748665"/>
          </a:xfrm>
        </p:grpSpPr>
        <p:sp>
          <p:nvSpPr>
            <p:cNvPr id="8" name="object 8"/>
            <p:cNvSpPr/>
            <p:nvPr/>
          </p:nvSpPr>
          <p:spPr>
            <a:xfrm>
              <a:off x="226314" y="5077206"/>
              <a:ext cx="6314440" cy="719455"/>
            </a:xfrm>
            <a:custGeom>
              <a:avLst/>
              <a:gdLst/>
              <a:ahLst/>
              <a:cxnLst/>
              <a:rect l="l" t="t" r="r" b="b"/>
              <a:pathLst>
                <a:path w="6314440" h="719454">
                  <a:moveTo>
                    <a:pt x="6194044" y="0"/>
                  </a:moveTo>
                  <a:lnTo>
                    <a:pt x="119888" y="0"/>
                  </a:lnTo>
                  <a:lnTo>
                    <a:pt x="73225" y="9427"/>
                  </a:lnTo>
                  <a:lnTo>
                    <a:pt x="35117" y="35131"/>
                  </a:lnTo>
                  <a:lnTo>
                    <a:pt x="9422" y="73241"/>
                  </a:lnTo>
                  <a:lnTo>
                    <a:pt x="0" y="119888"/>
                  </a:lnTo>
                  <a:lnTo>
                    <a:pt x="0" y="599440"/>
                  </a:lnTo>
                  <a:lnTo>
                    <a:pt x="9422" y="646086"/>
                  </a:lnTo>
                  <a:lnTo>
                    <a:pt x="35117" y="684196"/>
                  </a:lnTo>
                  <a:lnTo>
                    <a:pt x="73225" y="709900"/>
                  </a:lnTo>
                  <a:lnTo>
                    <a:pt x="119888" y="719328"/>
                  </a:lnTo>
                  <a:lnTo>
                    <a:pt x="6194044" y="719328"/>
                  </a:lnTo>
                  <a:lnTo>
                    <a:pt x="6240690" y="709900"/>
                  </a:lnTo>
                  <a:lnTo>
                    <a:pt x="6278800" y="684196"/>
                  </a:lnTo>
                  <a:lnTo>
                    <a:pt x="6304504" y="646086"/>
                  </a:lnTo>
                  <a:lnTo>
                    <a:pt x="6313932" y="599440"/>
                  </a:lnTo>
                  <a:lnTo>
                    <a:pt x="6313932" y="119888"/>
                  </a:lnTo>
                  <a:lnTo>
                    <a:pt x="6304504" y="73241"/>
                  </a:lnTo>
                  <a:lnTo>
                    <a:pt x="6278800" y="35131"/>
                  </a:lnTo>
                  <a:lnTo>
                    <a:pt x="6240690" y="9427"/>
                  </a:lnTo>
                  <a:lnTo>
                    <a:pt x="6194044" y="0"/>
                  </a:lnTo>
                  <a:close/>
                </a:path>
              </a:pathLst>
            </a:custGeom>
            <a:solidFill>
              <a:srgbClr val="76A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6314" y="5077206"/>
              <a:ext cx="6314440" cy="719455"/>
            </a:xfrm>
            <a:custGeom>
              <a:avLst/>
              <a:gdLst/>
              <a:ahLst/>
              <a:cxnLst/>
              <a:rect l="l" t="t" r="r" b="b"/>
              <a:pathLst>
                <a:path w="6314440" h="719454">
                  <a:moveTo>
                    <a:pt x="0" y="119888"/>
                  </a:moveTo>
                  <a:lnTo>
                    <a:pt x="9422" y="73241"/>
                  </a:lnTo>
                  <a:lnTo>
                    <a:pt x="35117" y="35131"/>
                  </a:lnTo>
                  <a:lnTo>
                    <a:pt x="73225" y="9427"/>
                  </a:lnTo>
                  <a:lnTo>
                    <a:pt x="119888" y="0"/>
                  </a:lnTo>
                  <a:lnTo>
                    <a:pt x="6194044" y="0"/>
                  </a:lnTo>
                  <a:lnTo>
                    <a:pt x="6240690" y="9427"/>
                  </a:lnTo>
                  <a:lnTo>
                    <a:pt x="6278800" y="35131"/>
                  </a:lnTo>
                  <a:lnTo>
                    <a:pt x="6304504" y="73241"/>
                  </a:lnTo>
                  <a:lnTo>
                    <a:pt x="6313932" y="119888"/>
                  </a:lnTo>
                  <a:lnTo>
                    <a:pt x="6313932" y="599440"/>
                  </a:lnTo>
                  <a:lnTo>
                    <a:pt x="6304504" y="646086"/>
                  </a:lnTo>
                  <a:lnTo>
                    <a:pt x="6278800" y="684196"/>
                  </a:lnTo>
                  <a:lnTo>
                    <a:pt x="6240690" y="709900"/>
                  </a:lnTo>
                  <a:lnTo>
                    <a:pt x="6194044" y="719328"/>
                  </a:lnTo>
                  <a:lnTo>
                    <a:pt x="119888" y="719328"/>
                  </a:lnTo>
                  <a:lnTo>
                    <a:pt x="73225" y="709900"/>
                  </a:lnTo>
                  <a:lnTo>
                    <a:pt x="35117" y="684196"/>
                  </a:lnTo>
                  <a:lnTo>
                    <a:pt x="9422" y="646086"/>
                  </a:lnTo>
                  <a:lnTo>
                    <a:pt x="0" y="599440"/>
                  </a:lnTo>
                  <a:lnTo>
                    <a:pt x="0" y="119888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9343" y="1146175"/>
            <a:ext cx="5932170" cy="454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635" marR="5080" indent="-287020" algn="just">
              <a:lnSpc>
                <a:spcPct val="100000"/>
              </a:lnSpc>
              <a:spcBef>
                <a:spcPts val="95"/>
              </a:spcBef>
              <a:buChar char="-"/>
              <a:tabLst>
                <a:tab pos="382270" algn="l"/>
              </a:tabLst>
            </a:pPr>
            <a:r>
              <a:rPr sz="1600" spc="-5" dirty="0">
                <a:latin typeface="Times New Roman"/>
                <a:cs typeface="Times New Roman"/>
              </a:rPr>
              <a:t>превышение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указанных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паспорте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нагрузок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уровень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(полку) </a:t>
            </a:r>
            <a:r>
              <a:rPr sz="1600" dirty="0">
                <a:latin typeface="Times New Roman"/>
                <a:cs typeface="Times New Roman"/>
              </a:rPr>
              <a:t>или </a:t>
            </a:r>
            <a:r>
              <a:rPr sz="1600" spc="-5" dirty="0">
                <a:latin typeface="Times New Roman"/>
                <a:cs typeface="Times New Roman"/>
              </a:rPr>
              <a:t>настил </a:t>
            </a:r>
            <a:r>
              <a:rPr sz="1600" spc="-10" dirty="0">
                <a:latin typeface="Times New Roman"/>
                <a:cs typeface="Times New Roman"/>
              </a:rPr>
              <a:t>во </a:t>
            </a:r>
            <a:r>
              <a:rPr sz="1600" spc="-5" dirty="0">
                <a:latin typeface="Times New Roman"/>
                <a:cs typeface="Times New Roman"/>
              </a:rPr>
              <a:t>избежание деформации и повреждения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элементов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стеллажей;</a:t>
            </a:r>
            <a:endParaRPr sz="1600" dirty="0">
              <a:latin typeface="Times New Roman"/>
              <a:cs typeface="Times New Roman"/>
            </a:endParaRPr>
          </a:p>
          <a:p>
            <a:pPr marL="381635" marR="6985" indent="-287020" algn="just">
              <a:lnSpc>
                <a:spcPct val="100000"/>
              </a:lnSpc>
              <a:buChar char="-"/>
              <a:tabLst>
                <a:tab pos="382270" algn="l"/>
              </a:tabLst>
            </a:pPr>
            <a:r>
              <a:rPr sz="1600" spc="-10" dirty="0">
                <a:latin typeface="Times New Roman"/>
                <a:cs typeface="Times New Roman"/>
              </a:rPr>
              <a:t>появление</a:t>
            </a:r>
            <a:r>
              <a:rPr sz="1600" spc="-5" dirty="0">
                <a:latin typeface="Times New Roman"/>
                <a:cs typeface="Times New Roman"/>
              </a:rPr>
              <a:t> зазоров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между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стойками</a:t>
            </a:r>
            <a:r>
              <a:rPr sz="1600" spc="-5" dirty="0">
                <a:latin typeface="Times New Roman"/>
                <a:cs typeface="Times New Roman"/>
              </a:rPr>
              <a:t> 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полом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(например,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просадке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полов);</a:t>
            </a:r>
            <a:endParaRPr sz="1600" dirty="0">
              <a:latin typeface="Times New Roman"/>
              <a:cs typeface="Times New Roman"/>
            </a:endParaRPr>
          </a:p>
          <a:p>
            <a:pPr marL="381635" marR="5080" indent="-287020" algn="just">
              <a:lnSpc>
                <a:spcPct val="100000"/>
              </a:lnSpc>
              <a:buChar char="-"/>
              <a:tabLst>
                <a:tab pos="382270" algn="l"/>
              </a:tabLst>
            </a:pPr>
            <a:r>
              <a:rPr sz="1600" spc="-10" dirty="0">
                <a:latin typeface="Times New Roman"/>
                <a:cs typeface="Times New Roman"/>
              </a:rPr>
              <a:t>соприкосновение груза </a:t>
            </a:r>
            <a:r>
              <a:rPr sz="1600" spc="-5" dirty="0">
                <a:latin typeface="Times New Roman"/>
                <a:cs typeface="Times New Roman"/>
              </a:rPr>
              <a:t>со стенами, </a:t>
            </a:r>
            <a:r>
              <a:rPr sz="1600" spc="-25" dirty="0">
                <a:latin typeface="Times New Roman"/>
                <a:cs typeface="Times New Roman"/>
              </a:rPr>
              <a:t>потолком </a:t>
            </a:r>
            <a:r>
              <a:rPr sz="1600" spc="-5" dirty="0">
                <a:latin typeface="Times New Roman"/>
                <a:cs typeface="Times New Roman"/>
              </a:rPr>
              <a:t>здания, балками,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полками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верхнего</a:t>
            </a:r>
            <a:r>
              <a:rPr sz="1600" spc="-5" dirty="0">
                <a:latin typeface="Times New Roman"/>
                <a:cs typeface="Times New Roman"/>
              </a:rPr>
              <a:t> уровня</a:t>
            </a:r>
            <a:r>
              <a:rPr sz="1600" dirty="0">
                <a:latin typeface="Times New Roman"/>
                <a:cs typeface="Times New Roman"/>
              </a:rPr>
              <a:t> или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настилом</a:t>
            </a:r>
            <a:r>
              <a:rPr sz="1600" spc="-5" dirty="0">
                <a:latin typeface="Times New Roman"/>
                <a:cs typeface="Times New Roman"/>
              </a:rPr>
              <a:t> стеллажа.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допускаются механические повреждения и </a:t>
            </a:r>
            <a:r>
              <a:rPr sz="1600" spc="-15" dirty="0">
                <a:latin typeface="Times New Roman"/>
                <a:cs typeface="Times New Roman"/>
              </a:rPr>
              <a:t>ударные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нагрузки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 стеллажи.</a:t>
            </a:r>
            <a:r>
              <a:rPr sz="1600" spc="5" dirty="0">
                <a:latin typeface="Times New Roman"/>
                <a:cs typeface="Times New Roman"/>
              </a:rPr>
              <a:t> Все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вышеуказанные</a:t>
            </a:r>
            <a:r>
              <a:rPr sz="1600" spc="-5" dirty="0">
                <a:latin typeface="Times New Roman"/>
                <a:cs typeface="Times New Roman"/>
              </a:rPr>
              <a:t> виды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воздействий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рассматривают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как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случайную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нагрузку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(ударное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воздействие);</a:t>
            </a:r>
            <a:endParaRPr sz="1600" dirty="0">
              <a:latin typeface="Times New Roman"/>
              <a:cs typeface="Times New Roman"/>
            </a:endParaRPr>
          </a:p>
          <a:p>
            <a:pPr marL="381635" marR="7620" indent="-28702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382270" algn="l"/>
              </a:tabLst>
            </a:pPr>
            <a:r>
              <a:rPr sz="1600" spc="-10" dirty="0">
                <a:latin typeface="Times New Roman"/>
                <a:cs typeface="Times New Roman"/>
              </a:rPr>
              <a:t>эксплуатация</a:t>
            </a:r>
            <a:r>
              <a:rPr sz="1600" spc="-5" dirty="0">
                <a:latin typeface="Times New Roman"/>
                <a:cs typeface="Times New Roman"/>
              </a:rPr>
              <a:t> стеллажей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поврежденными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элементами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конструкции.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988185" marR="439420" indent="-1291590">
              <a:lnSpc>
                <a:spcPct val="100000"/>
              </a:lnSpc>
              <a:spcBef>
                <a:spcPts val="5"/>
              </a:spcBef>
            </a:pPr>
            <a:r>
              <a:rPr sz="2200" b="1" spc="-70" dirty="0">
                <a:latin typeface="Times New Roman"/>
                <a:cs typeface="Times New Roman"/>
              </a:rPr>
              <a:t>П</a:t>
            </a:r>
            <a:r>
              <a:rPr sz="2200" b="1" spc="-65" dirty="0">
                <a:latin typeface="Times New Roman"/>
                <a:cs typeface="Times New Roman"/>
              </a:rPr>
              <a:t>Р</a:t>
            </a:r>
            <a:r>
              <a:rPr sz="2200" b="1" spc="-5" dirty="0">
                <a:latin typeface="Times New Roman"/>
                <a:cs typeface="Times New Roman"/>
              </a:rPr>
              <a:t>И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spc="-70" dirty="0">
                <a:latin typeface="Times New Roman"/>
                <a:cs typeface="Times New Roman"/>
              </a:rPr>
              <a:t>Э</a:t>
            </a:r>
            <a:r>
              <a:rPr sz="2200" b="1" spc="-125" dirty="0">
                <a:latin typeface="Times New Roman"/>
                <a:cs typeface="Times New Roman"/>
              </a:rPr>
              <a:t>К</a:t>
            </a:r>
            <a:r>
              <a:rPr sz="2200" b="1" spc="-70" dirty="0">
                <a:latin typeface="Times New Roman"/>
                <a:cs typeface="Times New Roman"/>
              </a:rPr>
              <a:t>СПЛ</a:t>
            </a:r>
            <a:r>
              <a:rPr sz="2200" b="1" spc="-490" dirty="0">
                <a:latin typeface="Times New Roman"/>
                <a:cs typeface="Times New Roman"/>
              </a:rPr>
              <a:t>У</a:t>
            </a:r>
            <a:r>
              <a:rPr sz="2200" b="1" spc="-260" dirty="0">
                <a:latin typeface="Times New Roman"/>
                <a:cs typeface="Times New Roman"/>
              </a:rPr>
              <a:t>А</a:t>
            </a:r>
            <a:r>
              <a:rPr sz="2200" b="1" spc="-175" dirty="0">
                <a:latin typeface="Times New Roman"/>
                <a:cs typeface="Times New Roman"/>
              </a:rPr>
              <a:t>Т</a:t>
            </a:r>
            <a:r>
              <a:rPr sz="2200" b="1" spc="-70" dirty="0">
                <a:latin typeface="Times New Roman"/>
                <a:cs typeface="Times New Roman"/>
              </a:rPr>
              <a:t>АЦИ</a:t>
            </a:r>
            <a:r>
              <a:rPr sz="2200" b="1" spc="-5" dirty="0">
                <a:latin typeface="Times New Roman"/>
                <a:cs typeface="Times New Roman"/>
              </a:rPr>
              <a:t>И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70" dirty="0">
                <a:latin typeface="Times New Roman"/>
                <a:cs typeface="Times New Roman"/>
              </a:rPr>
              <a:t>СТ</a:t>
            </a:r>
            <a:r>
              <a:rPr sz="2200" b="1" spc="-95" dirty="0">
                <a:latin typeface="Times New Roman"/>
                <a:cs typeface="Times New Roman"/>
              </a:rPr>
              <a:t>Е</a:t>
            </a:r>
            <a:r>
              <a:rPr sz="2200" b="1" spc="-70" dirty="0">
                <a:latin typeface="Times New Roman"/>
                <a:cs typeface="Times New Roman"/>
              </a:rPr>
              <a:t>ЛЛА</a:t>
            </a:r>
            <a:r>
              <a:rPr sz="2200" b="1" spc="-65" dirty="0">
                <a:latin typeface="Times New Roman"/>
                <a:cs typeface="Times New Roman"/>
              </a:rPr>
              <a:t>Ж</a:t>
            </a:r>
            <a:r>
              <a:rPr sz="2200" b="1" spc="-70" dirty="0">
                <a:latin typeface="Times New Roman"/>
                <a:cs typeface="Times New Roman"/>
              </a:rPr>
              <a:t>Е</a:t>
            </a:r>
            <a:r>
              <a:rPr sz="2200" b="1" spc="-5" dirty="0">
                <a:latin typeface="Times New Roman"/>
                <a:cs typeface="Times New Roman"/>
              </a:rPr>
              <a:t>Й  </a:t>
            </a:r>
            <a:r>
              <a:rPr sz="2200" b="1" spc="-70" dirty="0">
                <a:latin typeface="Times New Roman"/>
                <a:cs typeface="Times New Roman"/>
              </a:rPr>
              <a:t>ЗАПРЕЩАЕТСЯ:</a:t>
            </a:r>
            <a:endParaRPr sz="2200" dirty="0">
              <a:latin typeface="Times New Roman"/>
              <a:cs typeface="Times New Roman"/>
            </a:endParaRPr>
          </a:p>
          <a:p>
            <a:pPr marL="12700" marR="213360">
              <a:lnSpc>
                <a:spcPct val="100000"/>
              </a:lnSpc>
              <a:spcBef>
                <a:spcPts val="1570"/>
              </a:spcBef>
            </a:pP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вставать</a:t>
            </a:r>
            <a:r>
              <a:rPr sz="1600" spc="-5" dirty="0">
                <a:latin typeface="Times New Roman"/>
                <a:cs typeface="Times New Roman"/>
              </a:rPr>
              <a:t> на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элементы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стеллажей,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предназначенные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этого,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лазить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стеллажам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016" y="51972"/>
            <a:ext cx="475297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0" dirty="0"/>
              <a:t>П</a:t>
            </a:r>
            <a:r>
              <a:rPr sz="2800" spc="-340" dirty="0"/>
              <a:t>Р</a:t>
            </a:r>
            <a:r>
              <a:rPr sz="2800" spc="-70" dirty="0"/>
              <a:t>АВИЛ</a:t>
            </a:r>
            <a:r>
              <a:rPr sz="2800" spc="-5" dirty="0"/>
              <a:t>А</a:t>
            </a:r>
            <a:r>
              <a:rPr sz="2800" spc="-100" dirty="0"/>
              <a:t> </a:t>
            </a:r>
            <a:r>
              <a:rPr sz="2800" spc="-60" dirty="0"/>
              <a:t>З</a:t>
            </a:r>
            <a:r>
              <a:rPr sz="2800" spc="-70" dirty="0"/>
              <a:t>АГ</a:t>
            </a:r>
            <a:r>
              <a:rPr sz="2800" spc="-125" dirty="0"/>
              <a:t>Р</a:t>
            </a:r>
            <a:r>
              <a:rPr sz="2800" spc="-95" dirty="0"/>
              <a:t>У</a:t>
            </a:r>
            <a:r>
              <a:rPr sz="2800" spc="-60" dirty="0"/>
              <a:t>З</a:t>
            </a:r>
            <a:r>
              <a:rPr sz="2800" spc="-65" dirty="0"/>
              <a:t>К</a:t>
            </a:r>
            <a:r>
              <a:rPr sz="2800" spc="-5" dirty="0"/>
              <a:t>И</a:t>
            </a:r>
            <a:r>
              <a:rPr sz="2800" spc="-90" dirty="0"/>
              <a:t> </a:t>
            </a:r>
            <a:r>
              <a:rPr sz="2800" spc="-70" dirty="0"/>
              <a:t>СТ</a:t>
            </a:r>
            <a:r>
              <a:rPr sz="2800" spc="-95" dirty="0"/>
              <a:t>Е</a:t>
            </a:r>
            <a:r>
              <a:rPr sz="2800" spc="-70" dirty="0"/>
              <a:t>ЛЛА</a:t>
            </a:r>
            <a:r>
              <a:rPr sz="2800" spc="-65" dirty="0"/>
              <a:t>Ж</a:t>
            </a:r>
            <a:r>
              <a:rPr sz="2800" spc="-70" dirty="0"/>
              <a:t>ЕЙ</a:t>
            </a:r>
            <a:r>
              <a:rPr sz="2800" spc="-5" dirty="0"/>
              <a:t>: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dirty="0"/>
              <a:pPr marL="12700">
                <a:lnSpc>
                  <a:spcPts val="1410"/>
                </a:lnSpc>
              </a:pPr>
              <a:t>8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288036" y="1030224"/>
            <a:ext cx="6344920" cy="1612900"/>
            <a:chOff x="288036" y="1030224"/>
            <a:chExt cx="6344920" cy="1612900"/>
          </a:xfrm>
        </p:grpSpPr>
        <p:sp>
          <p:nvSpPr>
            <p:cNvPr id="4" name="object 4"/>
            <p:cNvSpPr/>
            <p:nvPr/>
          </p:nvSpPr>
          <p:spPr>
            <a:xfrm>
              <a:off x="302514" y="1044702"/>
              <a:ext cx="6315710" cy="1583690"/>
            </a:xfrm>
            <a:custGeom>
              <a:avLst/>
              <a:gdLst/>
              <a:ahLst/>
              <a:cxnLst/>
              <a:rect l="l" t="t" r="r" b="b"/>
              <a:pathLst>
                <a:path w="6315709" h="1583689">
                  <a:moveTo>
                    <a:pt x="6051550" y="0"/>
                  </a:moveTo>
                  <a:lnTo>
                    <a:pt x="263906" y="0"/>
                  </a:lnTo>
                  <a:lnTo>
                    <a:pt x="216470" y="4250"/>
                  </a:lnTo>
                  <a:lnTo>
                    <a:pt x="171823" y="16505"/>
                  </a:lnTo>
                  <a:lnTo>
                    <a:pt x="130710" y="36020"/>
                  </a:lnTo>
                  <a:lnTo>
                    <a:pt x="93877" y="62052"/>
                  </a:lnTo>
                  <a:lnTo>
                    <a:pt x="62069" y="93856"/>
                  </a:lnTo>
                  <a:lnTo>
                    <a:pt x="36032" y="130687"/>
                  </a:lnTo>
                  <a:lnTo>
                    <a:pt x="16511" y="171802"/>
                  </a:lnTo>
                  <a:lnTo>
                    <a:pt x="4252" y="216456"/>
                  </a:lnTo>
                  <a:lnTo>
                    <a:pt x="0" y="263905"/>
                  </a:lnTo>
                  <a:lnTo>
                    <a:pt x="0" y="1319529"/>
                  </a:lnTo>
                  <a:lnTo>
                    <a:pt x="4252" y="1366979"/>
                  </a:lnTo>
                  <a:lnTo>
                    <a:pt x="16511" y="1411633"/>
                  </a:lnTo>
                  <a:lnTo>
                    <a:pt x="36032" y="1452748"/>
                  </a:lnTo>
                  <a:lnTo>
                    <a:pt x="62069" y="1489579"/>
                  </a:lnTo>
                  <a:lnTo>
                    <a:pt x="93877" y="1521383"/>
                  </a:lnTo>
                  <a:lnTo>
                    <a:pt x="130710" y="1547415"/>
                  </a:lnTo>
                  <a:lnTo>
                    <a:pt x="171823" y="1566930"/>
                  </a:lnTo>
                  <a:lnTo>
                    <a:pt x="216470" y="1579185"/>
                  </a:lnTo>
                  <a:lnTo>
                    <a:pt x="263906" y="1583436"/>
                  </a:lnTo>
                  <a:lnTo>
                    <a:pt x="6051550" y="1583436"/>
                  </a:lnTo>
                  <a:lnTo>
                    <a:pt x="6098999" y="1579185"/>
                  </a:lnTo>
                  <a:lnTo>
                    <a:pt x="6143653" y="1566930"/>
                  </a:lnTo>
                  <a:lnTo>
                    <a:pt x="6184768" y="1547415"/>
                  </a:lnTo>
                  <a:lnTo>
                    <a:pt x="6221599" y="1521383"/>
                  </a:lnTo>
                  <a:lnTo>
                    <a:pt x="6253403" y="1489579"/>
                  </a:lnTo>
                  <a:lnTo>
                    <a:pt x="6279435" y="1452748"/>
                  </a:lnTo>
                  <a:lnTo>
                    <a:pt x="6298950" y="1411633"/>
                  </a:lnTo>
                  <a:lnTo>
                    <a:pt x="6311205" y="1366979"/>
                  </a:lnTo>
                  <a:lnTo>
                    <a:pt x="6315456" y="1319529"/>
                  </a:lnTo>
                  <a:lnTo>
                    <a:pt x="6315456" y="263905"/>
                  </a:lnTo>
                  <a:lnTo>
                    <a:pt x="6311205" y="216456"/>
                  </a:lnTo>
                  <a:lnTo>
                    <a:pt x="6298950" y="171802"/>
                  </a:lnTo>
                  <a:lnTo>
                    <a:pt x="6279435" y="130687"/>
                  </a:lnTo>
                  <a:lnTo>
                    <a:pt x="6253403" y="93856"/>
                  </a:lnTo>
                  <a:lnTo>
                    <a:pt x="6221599" y="62052"/>
                  </a:lnTo>
                  <a:lnTo>
                    <a:pt x="6184768" y="36020"/>
                  </a:lnTo>
                  <a:lnTo>
                    <a:pt x="6143653" y="16505"/>
                  </a:lnTo>
                  <a:lnTo>
                    <a:pt x="6098999" y="4250"/>
                  </a:lnTo>
                  <a:lnTo>
                    <a:pt x="6051550" y="0"/>
                  </a:lnTo>
                  <a:close/>
                </a:path>
              </a:pathLst>
            </a:custGeom>
            <a:solidFill>
              <a:srgbClr val="76A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2514" y="1044702"/>
              <a:ext cx="6315710" cy="1583690"/>
            </a:xfrm>
            <a:custGeom>
              <a:avLst/>
              <a:gdLst/>
              <a:ahLst/>
              <a:cxnLst/>
              <a:rect l="l" t="t" r="r" b="b"/>
              <a:pathLst>
                <a:path w="6315709" h="1583689">
                  <a:moveTo>
                    <a:pt x="0" y="263905"/>
                  </a:moveTo>
                  <a:lnTo>
                    <a:pt x="4252" y="216456"/>
                  </a:lnTo>
                  <a:lnTo>
                    <a:pt x="16511" y="171802"/>
                  </a:lnTo>
                  <a:lnTo>
                    <a:pt x="36032" y="130687"/>
                  </a:lnTo>
                  <a:lnTo>
                    <a:pt x="62069" y="93856"/>
                  </a:lnTo>
                  <a:lnTo>
                    <a:pt x="93877" y="62052"/>
                  </a:lnTo>
                  <a:lnTo>
                    <a:pt x="130710" y="36020"/>
                  </a:lnTo>
                  <a:lnTo>
                    <a:pt x="171823" y="16505"/>
                  </a:lnTo>
                  <a:lnTo>
                    <a:pt x="216470" y="4250"/>
                  </a:lnTo>
                  <a:lnTo>
                    <a:pt x="263906" y="0"/>
                  </a:lnTo>
                  <a:lnTo>
                    <a:pt x="6051550" y="0"/>
                  </a:lnTo>
                  <a:lnTo>
                    <a:pt x="6098999" y="4250"/>
                  </a:lnTo>
                  <a:lnTo>
                    <a:pt x="6143653" y="16505"/>
                  </a:lnTo>
                  <a:lnTo>
                    <a:pt x="6184768" y="36020"/>
                  </a:lnTo>
                  <a:lnTo>
                    <a:pt x="6221599" y="62052"/>
                  </a:lnTo>
                  <a:lnTo>
                    <a:pt x="6253403" y="93856"/>
                  </a:lnTo>
                  <a:lnTo>
                    <a:pt x="6279435" y="130687"/>
                  </a:lnTo>
                  <a:lnTo>
                    <a:pt x="6298950" y="171802"/>
                  </a:lnTo>
                  <a:lnTo>
                    <a:pt x="6311205" y="216456"/>
                  </a:lnTo>
                  <a:lnTo>
                    <a:pt x="6315456" y="263905"/>
                  </a:lnTo>
                  <a:lnTo>
                    <a:pt x="6315456" y="1319529"/>
                  </a:lnTo>
                  <a:lnTo>
                    <a:pt x="6311205" y="1366979"/>
                  </a:lnTo>
                  <a:lnTo>
                    <a:pt x="6298950" y="1411633"/>
                  </a:lnTo>
                  <a:lnTo>
                    <a:pt x="6279435" y="1452748"/>
                  </a:lnTo>
                  <a:lnTo>
                    <a:pt x="6253403" y="1489579"/>
                  </a:lnTo>
                  <a:lnTo>
                    <a:pt x="6221599" y="1521383"/>
                  </a:lnTo>
                  <a:lnTo>
                    <a:pt x="6184768" y="1547415"/>
                  </a:lnTo>
                  <a:lnTo>
                    <a:pt x="6143653" y="1566930"/>
                  </a:lnTo>
                  <a:lnTo>
                    <a:pt x="6098999" y="1579185"/>
                  </a:lnTo>
                  <a:lnTo>
                    <a:pt x="6051550" y="1583436"/>
                  </a:lnTo>
                  <a:lnTo>
                    <a:pt x="263906" y="1583436"/>
                  </a:lnTo>
                  <a:lnTo>
                    <a:pt x="216470" y="1579185"/>
                  </a:lnTo>
                  <a:lnTo>
                    <a:pt x="171823" y="1566930"/>
                  </a:lnTo>
                  <a:lnTo>
                    <a:pt x="130710" y="1547415"/>
                  </a:lnTo>
                  <a:lnTo>
                    <a:pt x="93877" y="1521383"/>
                  </a:lnTo>
                  <a:lnTo>
                    <a:pt x="62069" y="1489579"/>
                  </a:lnTo>
                  <a:lnTo>
                    <a:pt x="36032" y="1452748"/>
                  </a:lnTo>
                  <a:lnTo>
                    <a:pt x="16511" y="1411633"/>
                  </a:lnTo>
                  <a:lnTo>
                    <a:pt x="4252" y="1366979"/>
                  </a:lnTo>
                  <a:lnTo>
                    <a:pt x="0" y="1319529"/>
                  </a:lnTo>
                  <a:lnTo>
                    <a:pt x="0" y="263905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8520" y="1085164"/>
            <a:ext cx="5962650" cy="148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4629" indent="-2025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15265" algn="l"/>
              </a:tabLst>
            </a:pPr>
            <a:r>
              <a:rPr sz="1600" spc="-10" dirty="0">
                <a:latin typeface="Times New Roman"/>
                <a:cs typeface="Times New Roman"/>
              </a:rPr>
              <a:t>Загрузка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стеллажей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осуществляется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снизу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вверх,</a:t>
            </a:r>
            <a:r>
              <a:rPr sz="1600" spc="-10" dirty="0">
                <a:latin typeface="Times New Roman"/>
                <a:cs typeface="Times New Roman"/>
              </a:rPr>
              <a:t> разгрузка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Times New Roman"/>
                <a:cs typeface="Times New Roman"/>
              </a:rPr>
              <a:t>сверху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вниз;</a:t>
            </a:r>
            <a:endParaRPr sz="1600">
              <a:latin typeface="Times New Roman"/>
              <a:cs typeface="Times New Roman"/>
            </a:endParaRPr>
          </a:p>
          <a:p>
            <a:pPr marL="12700" marR="967105">
              <a:lnSpc>
                <a:spcPct val="100000"/>
              </a:lnSpc>
              <a:buAutoNum type="arabicPeriod" startAt="2"/>
              <a:tabLst>
                <a:tab pos="215265" algn="l"/>
              </a:tabLst>
            </a:pPr>
            <a:r>
              <a:rPr sz="1600" spc="-10" dirty="0">
                <a:latin typeface="Times New Roman"/>
                <a:cs typeface="Times New Roman"/>
              </a:rPr>
              <a:t>Нагрузка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грузонесущие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элементы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стеллажа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только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равномерно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распределенная;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eriod" startAt="2"/>
              <a:tabLst>
                <a:tab pos="215900" algn="l"/>
              </a:tabLst>
            </a:pPr>
            <a:r>
              <a:rPr sz="1600" spc="-15" dirty="0">
                <a:latin typeface="Times New Roman"/>
                <a:cs typeface="Times New Roman"/>
              </a:rPr>
              <a:t>Размещать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грузы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полках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следует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без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свесов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spc="-10" dirty="0">
                <a:latin typeface="Times New Roman"/>
                <a:cs typeface="Times New Roman"/>
              </a:rPr>
              <a:t>сторону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рабочего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коридора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683" y="2843783"/>
            <a:ext cx="5847588" cy="352806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69747" y="7530083"/>
            <a:ext cx="6350635" cy="713740"/>
            <a:chOff x="269747" y="7530083"/>
            <a:chExt cx="6350635" cy="713740"/>
          </a:xfrm>
        </p:grpSpPr>
        <p:sp>
          <p:nvSpPr>
            <p:cNvPr id="9" name="object 9"/>
            <p:cNvSpPr/>
            <p:nvPr/>
          </p:nvSpPr>
          <p:spPr>
            <a:xfrm>
              <a:off x="284225" y="7544561"/>
              <a:ext cx="6322060" cy="684530"/>
            </a:xfrm>
            <a:custGeom>
              <a:avLst/>
              <a:gdLst/>
              <a:ahLst/>
              <a:cxnLst/>
              <a:rect l="l" t="t" r="r" b="b"/>
              <a:pathLst>
                <a:path w="6322059" h="684529">
                  <a:moveTo>
                    <a:pt x="6207506" y="0"/>
                  </a:moveTo>
                  <a:lnTo>
                    <a:pt x="114046" y="0"/>
                  </a:lnTo>
                  <a:lnTo>
                    <a:pt x="69656" y="8961"/>
                  </a:lnTo>
                  <a:lnTo>
                    <a:pt x="33405" y="33401"/>
                  </a:lnTo>
                  <a:lnTo>
                    <a:pt x="8963" y="69651"/>
                  </a:lnTo>
                  <a:lnTo>
                    <a:pt x="0" y="114046"/>
                  </a:lnTo>
                  <a:lnTo>
                    <a:pt x="0" y="570230"/>
                  </a:lnTo>
                  <a:lnTo>
                    <a:pt x="8963" y="614619"/>
                  </a:lnTo>
                  <a:lnTo>
                    <a:pt x="33405" y="650870"/>
                  </a:lnTo>
                  <a:lnTo>
                    <a:pt x="69656" y="675312"/>
                  </a:lnTo>
                  <a:lnTo>
                    <a:pt x="114046" y="684276"/>
                  </a:lnTo>
                  <a:lnTo>
                    <a:pt x="6207506" y="684276"/>
                  </a:lnTo>
                  <a:lnTo>
                    <a:pt x="6251900" y="675312"/>
                  </a:lnTo>
                  <a:lnTo>
                    <a:pt x="6288151" y="650870"/>
                  </a:lnTo>
                  <a:lnTo>
                    <a:pt x="6312590" y="614619"/>
                  </a:lnTo>
                  <a:lnTo>
                    <a:pt x="6321552" y="570230"/>
                  </a:lnTo>
                  <a:lnTo>
                    <a:pt x="6321552" y="114046"/>
                  </a:lnTo>
                  <a:lnTo>
                    <a:pt x="6312590" y="69651"/>
                  </a:lnTo>
                  <a:lnTo>
                    <a:pt x="6288151" y="33401"/>
                  </a:lnTo>
                  <a:lnTo>
                    <a:pt x="6251900" y="8961"/>
                  </a:lnTo>
                  <a:lnTo>
                    <a:pt x="6207506" y="0"/>
                  </a:lnTo>
                  <a:close/>
                </a:path>
              </a:pathLst>
            </a:custGeom>
            <a:solidFill>
              <a:srgbClr val="76A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225" y="7544561"/>
              <a:ext cx="6322060" cy="684530"/>
            </a:xfrm>
            <a:custGeom>
              <a:avLst/>
              <a:gdLst/>
              <a:ahLst/>
              <a:cxnLst/>
              <a:rect l="l" t="t" r="r" b="b"/>
              <a:pathLst>
                <a:path w="6322059" h="684529">
                  <a:moveTo>
                    <a:pt x="0" y="114046"/>
                  </a:moveTo>
                  <a:lnTo>
                    <a:pt x="8963" y="69651"/>
                  </a:lnTo>
                  <a:lnTo>
                    <a:pt x="33405" y="33401"/>
                  </a:lnTo>
                  <a:lnTo>
                    <a:pt x="69656" y="8961"/>
                  </a:lnTo>
                  <a:lnTo>
                    <a:pt x="114046" y="0"/>
                  </a:lnTo>
                  <a:lnTo>
                    <a:pt x="6207506" y="0"/>
                  </a:lnTo>
                  <a:lnTo>
                    <a:pt x="6251900" y="8961"/>
                  </a:lnTo>
                  <a:lnTo>
                    <a:pt x="6288151" y="33401"/>
                  </a:lnTo>
                  <a:lnTo>
                    <a:pt x="6312590" y="69651"/>
                  </a:lnTo>
                  <a:lnTo>
                    <a:pt x="6321552" y="114046"/>
                  </a:lnTo>
                  <a:lnTo>
                    <a:pt x="6321552" y="570230"/>
                  </a:lnTo>
                  <a:lnTo>
                    <a:pt x="6312590" y="614619"/>
                  </a:lnTo>
                  <a:lnTo>
                    <a:pt x="6288151" y="650870"/>
                  </a:lnTo>
                  <a:lnTo>
                    <a:pt x="6251900" y="675312"/>
                  </a:lnTo>
                  <a:lnTo>
                    <a:pt x="6207506" y="684276"/>
                  </a:lnTo>
                  <a:lnTo>
                    <a:pt x="114046" y="684276"/>
                  </a:lnTo>
                  <a:lnTo>
                    <a:pt x="69656" y="675312"/>
                  </a:lnTo>
                  <a:lnTo>
                    <a:pt x="33405" y="650870"/>
                  </a:lnTo>
                  <a:lnTo>
                    <a:pt x="8963" y="614619"/>
                  </a:lnTo>
                  <a:lnTo>
                    <a:pt x="0" y="570230"/>
                  </a:lnTo>
                  <a:lnTo>
                    <a:pt x="0" y="114046"/>
                  </a:lnTo>
                  <a:close/>
                </a:path>
              </a:pathLst>
            </a:custGeom>
            <a:ln w="28956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8708" y="6879463"/>
            <a:ext cx="6007735" cy="1258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100"/>
              </a:spcBef>
            </a:pPr>
            <a:r>
              <a:rPr sz="2000" b="1" spc="-65" dirty="0">
                <a:latin typeface="Times New Roman"/>
                <a:cs typeface="Times New Roman"/>
              </a:rPr>
              <a:t>Т</a:t>
            </a:r>
            <a:r>
              <a:rPr sz="2000" b="1" spc="-60" dirty="0">
                <a:latin typeface="Times New Roman"/>
                <a:cs typeface="Times New Roman"/>
              </a:rPr>
              <a:t>Р</a:t>
            </a:r>
            <a:r>
              <a:rPr sz="2000" b="1" spc="-65" dirty="0">
                <a:latin typeface="Times New Roman"/>
                <a:cs typeface="Times New Roman"/>
              </a:rPr>
              <a:t>Е</a:t>
            </a:r>
            <a:r>
              <a:rPr sz="2000" b="1" spc="-80" dirty="0">
                <a:latin typeface="Times New Roman"/>
                <a:cs typeface="Times New Roman"/>
              </a:rPr>
              <a:t>Б</a:t>
            </a:r>
            <a:r>
              <a:rPr sz="2000" b="1" spc="-60" dirty="0">
                <a:latin typeface="Times New Roman"/>
                <a:cs typeface="Times New Roman"/>
              </a:rPr>
              <a:t>О</a:t>
            </a:r>
            <a:r>
              <a:rPr sz="2000" b="1" spc="-185" dirty="0">
                <a:latin typeface="Times New Roman"/>
                <a:cs typeface="Times New Roman"/>
              </a:rPr>
              <a:t>В</a:t>
            </a:r>
            <a:r>
              <a:rPr sz="2000" b="1" spc="-55" dirty="0">
                <a:latin typeface="Times New Roman"/>
                <a:cs typeface="Times New Roman"/>
              </a:rPr>
              <a:t>А</a:t>
            </a:r>
            <a:r>
              <a:rPr sz="2000" b="1" spc="-60" dirty="0">
                <a:latin typeface="Times New Roman"/>
                <a:cs typeface="Times New Roman"/>
              </a:rPr>
              <a:t>НИ</a:t>
            </a:r>
            <a:r>
              <a:rPr sz="2000" b="1" dirty="0">
                <a:latin typeface="Times New Roman"/>
                <a:cs typeface="Times New Roman"/>
              </a:rPr>
              <a:t>Я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spc="-60" dirty="0">
                <a:latin typeface="Times New Roman"/>
                <a:cs typeface="Times New Roman"/>
              </a:rPr>
              <a:t>Н</a:t>
            </a:r>
            <a:r>
              <a:rPr sz="2000" b="1" spc="-105" dirty="0">
                <a:latin typeface="Times New Roman"/>
                <a:cs typeface="Times New Roman"/>
              </a:rPr>
              <a:t>А</a:t>
            </a:r>
            <a:r>
              <a:rPr sz="2000" b="1" spc="-60" dirty="0">
                <a:latin typeface="Times New Roman"/>
                <a:cs typeface="Times New Roman"/>
              </a:rPr>
              <a:t>П</a:t>
            </a:r>
            <a:r>
              <a:rPr sz="2000" b="1" spc="-170" dirty="0">
                <a:latin typeface="Times New Roman"/>
                <a:cs typeface="Times New Roman"/>
              </a:rPr>
              <a:t>О</a:t>
            </a:r>
            <a:r>
              <a:rPr sz="2000" b="1" spc="-65" dirty="0">
                <a:latin typeface="Times New Roman"/>
                <a:cs typeface="Times New Roman"/>
              </a:rPr>
              <a:t>ЛЬ</a:t>
            </a:r>
            <a:r>
              <a:rPr sz="2000" b="1" spc="-60" dirty="0">
                <a:latin typeface="Times New Roman"/>
                <a:cs typeface="Times New Roman"/>
              </a:rPr>
              <a:t>Н</a:t>
            </a:r>
            <a:r>
              <a:rPr sz="2000" b="1" spc="-70" dirty="0">
                <a:latin typeface="Times New Roman"/>
                <a:cs typeface="Times New Roman"/>
              </a:rPr>
              <a:t>ОМ</a:t>
            </a:r>
            <a:r>
              <a:rPr sz="2000" b="1" dirty="0">
                <a:latin typeface="Times New Roman"/>
                <a:cs typeface="Times New Roman"/>
              </a:rPr>
              <a:t>У</a:t>
            </a:r>
            <a:r>
              <a:rPr sz="2000" b="1" spc="-160" dirty="0">
                <a:latin typeface="Times New Roman"/>
                <a:cs typeface="Times New Roman"/>
              </a:rPr>
              <a:t> </a:t>
            </a:r>
            <a:r>
              <a:rPr sz="2000" b="1" spc="-60" dirty="0">
                <a:latin typeface="Times New Roman"/>
                <a:cs typeface="Times New Roman"/>
              </a:rPr>
              <a:t>ПО</a:t>
            </a:r>
            <a:r>
              <a:rPr sz="2000" b="1" spc="-65" dirty="0">
                <a:latin typeface="Times New Roman"/>
                <a:cs typeface="Times New Roman"/>
              </a:rPr>
              <a:t>К</a:t>
            </a:r>
            <a:r>
              <a:rPr sz="2000" b="1" spc="-60" dirty="0">
                <a:latin typeface="Times New Roman"/>
                <a:cs typeface="Times New Roman"/>
              </a:rPr>
              <a:t>РЫ</a:t>
            </a:r>
            <a:r>
              <a:rPr sz="2000" b="1" spc="-65" dirty="0">
                <a:latin typeface="Times New Roman"/>
                <a:cs typeface="Times New Roman"/>
              </a:rPr>
              <a:t>Т</a:t>
            </a:r>
            <a:r>
              <a:rPr sz="2000" b="1" spc="-60" dirty="0">
                <a:latin typeface="Times New Roman"/>
                <a:cs typeface="Times New Roman"/>
              </a:rPr>
              <a:t>И</a:t>
            </a:r>
            <a:r>
              <a:rPr sz="2000" b="1" spc="-65" dirty="0">
                <a:latin typeface="Times New Roman"/>
                <a:cs typeface="Times New Roman"/>
              </a:rPr>
              <a:t>Ю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1097915" marR="5080" indent="-108585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Стеллажи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должны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установлены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ровной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площадке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твердым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покрытием,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имеющей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уклон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более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0,002.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187"/>
            <a:ext cx="62484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65" dirty="0"/>
              <a:t>К</a:t>
            </a:r>
            <a:r>
              <a:rPr sz="2800" b="1" spc="-70" dirty="0"/>
              <a:t>А</a:t>
            </a:r>
            <a:r>
              <a:rPr sz="2800" b="1" spc="-5" dirty="0"/>
              <a:t>К</a:t>
            </a:r>
            <a:r>
              <a:rPr sz="2800" b="1" spc="-105" dirty="0"/>
              <a:t> </a:t>
            </a:r>
            <a:r>
              <a:rPr sz="2800" b="1" spc="-70" dirty="0"/>
              <a:t>В</a:t>
            </a:r>
            <a:r>
              <a:rPr sz="2800" b="1" spc="-65" dirty="0"/>
              <a:t>ЫБ</a:t>
            </a:r>
            <a:r>
              <a:rPr sz="2800" b="1" spc="-340" dirty="0"/>
              <a:t>Р</a:t>
            </a:r>
            <a:r>
              <a:rPr sz="2800" b="1" spc="-260" dirty="0"/>
              <a:t>А</a:t>
            </a:r>
            <a:r>
              <a:rPr sz="2800" b="1" spc="-70" dirty="0"/>
              <a:t>Т</a:t>
            </a:r>
            <a:r>
              <a:rPr sz="2800" b="1" spc="-5" dirty="0"/>
              <a:t>Ь</a:t>
            </a:r>
            <a:r>
              <a:rPr sz="2800" b="1" spc="-130" dirty="0"/>
              <a:t> </a:t>
            </a:r>
            <a:r>
              <a:rPr sz="2800" b="1" spc="-70" dirty="0"/>
              <a:t>СТ</a:t>
            </a:r>
            <a:r>
              <a:rPr sz="2800" b="1" spc="-95" dirty="0"/>
              <a:t>Е</a:t>
            </a:r>
            <a:r>
              <a:rPr sz="2800" b="1" spc="-70" dirty="0"/>
              <a:t>ЛЛА</a:t>
            </a:r>
            <a:r>
              <a:rPr sz="2800" b="1" spc="-5" dirty="0"/>
              <a:t>Ж</a:t>
            </a:r>
            <a:r>
              <a:rPr sz="2800" b="1" spc="-105" dirty="0"/>
              <a:t> </a:t>
            </a:r>
            <a:r>
              <a:rPr sz="2800" b="1" spc="-65" dirty="0"/>
              <a:t>Д</a:t>
            </a:r>
            <a:r>
              <a:rPr sz="2800" b="1" spc="-70" dirty="0"/>
              <a:t>Л</a:t>
            </a:r>
            <a:r>
              <a:rPr sz="2800" b="1" spc="-5" dirty="0"/>
              <a:t>Я</a:t>
            </a:r>
            <a:r>
              <a:rPr sz="2800" b="1" spc="-110" dirty="0"/>
              <a:t> </a:t>
            </a:r>
            <a:r>
              <a:rPr sz="2800" b="1" spc="-60" dirty="0"/>
              <a:t>Х</a:t>
            </a:r>
            <a:r>
              <a:rPr sz="2800" b="1" spc="-340" dirty="0"/>
              <a:t>Р</a:t>
            </a:r>
            <a:r>
              <a:rPr sz="2800" b="1" spc="-70" dirty="0"/>
              <a:t>АНЕНИ</a:t>
            </a:r>
            <a:r>
              <a:rPr sz="2800" b="1" spc="-5" dirty="0"/>
              <a:t>Я  </a:t>
            </a:r>
            <a:r>
              <a:rPr sz="2800" b="1" spc="-70" dirty="0"/>
              <a:t>ИНВЕН</a:t>
            </a:r>
            <a:r>
              <a:rPr sz="2800" b="1" spc="-175" dirty="0"/>
              <a:t>Т</a:t>
            </a:r>
            <a:r>
              <a:rPr sz="2800" b="1" spc="-70" dirty="0"/>
              <a:t>А</a:t>
            </a:r>
            <a:r>
              <a:rPr sz="2800" b="1" spc="-170" dirty="0"/>
              <a:t>Р</a:t>
            </a:r>
            <a:r>
              <a:rPr sz="2800" b="1" spc="-5" dirty="0"/>
              <a:t>Я</a:t>
            </a:r>
            <a:r>
              <a:rPr sz="2800" b="1" spc="-100" dirty="0"/>
              <a:t> </a:t>
            </a:r>
            <a:r>
              <a:rPr sz="2800" b="1" spc="-5" dirty="0"/>
              <a:t>И</a:t>
            </a:r>
            <a:r>
              <a:rPr sz="2800" b="1" spc="-110" dirty="0"/>
              <a:t> </a:t>
            </a:r>
            <a:r>
              <a:rPr sz="2800" b="1" spc="-135" dirty="0"/>
              <a:t>Г</a:t>
            </a:r>
            <a:r>
              <a:rPr sz="2800" b="1" spc="-70" dirty="0"/>
              <a:t>О</a:t>
            </a:r>
            <a:r>
              <a:rPr sz="2800" b="1" spc="-95" dirty="0"/>
              <a:t>Т</a:t>
            </a:r>
            <a:r>
              <a:rPr sz="2800" b="1" spc="-70" dirty="0"/>
              <a:t>ОВО</a:t>
            </a:r>
            <a:r>
              <a:rPr sz="2800" b="1" spc="-5" dirty="0"/>
              <a:t>Й</a:t>
            </a:r>
            <a:r>
              <a:rPr sz="2800" b="1" spc="-85" dirty="0"/>
              <a:t> </a:t>
            </a:r>
            <a:r>
              <a:rPr sz="2800" b="1" spc="-70" dirty="0"/>
              <a:t>П</a:t>
            </a:r>
            <a:r>
              <a:rPr sz="2800" b="1" spc="-75" dirty="0"/>
              <a:t>Р</a:t>
            </a:r>
            <a:r>
              <a:rPr sz="2800" b="1" spc="-180" dirty="0"/>
              <a:t>О</a:t>
            </a:r>
            <a:r>
              <a:rPr sz="2800" b="1" spc="-45" dirty="0"/>
              <a:t>Д</a:t>
            </a:r>
            <a:r>
              <a:rPr sz="2800" b="1" spc="-70" dirty="0"/>
              <a:t>У</a:t>
            </a:r>
            <a:r>
              <a:rPr sz="2800" b="1" spc="-65" dirty="0"/>
              <a:t>К</a:t>
            </a:r>
            <a:r>
              <a:rPr sz="2800" b="1" spc="-70" dirty="0"/>
              <a:t>ЦИ</a:t>
            </a:r>
            <a:r>
              <a:rPr sz="2800" b="1" spc="-75" dirty="0"/>
              <a:t>И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9872" y="1027175"/>
            <a:ext cx="5829300" cy="715010"/>
            <a:chOff x="499872" y="1027175"/>
            <a:chExt cx="5829300" cy="715010"/>
          </a:xfrm>
        </p:grpSpPr>
        <p:sp>
          <p:nvSpPr>
            <p:cNvPr id="4" name="object 4"/>
            <p:cNvSpPr/>
            <p:nvPr/>
          </p:nvSpPr>
          <p:spPr>
            <a:xfrm>
              <a:off x="514350" y="1041653"/>
              <a:ext cx="5800725" cy="685800"/>
            </a:xfrm>
            <a:custGeom>
              <a:avLst/>
              <a:gdLst/>
              <a:ahLst/>
              <a:cxnLst/>
              <a:rect l="l" t="t" r="r" b="b"/>
              <a:pathLst>
                <a:path w="5800725" h="685800">
                  <a:moveTo>
                    <a:pt x="5686044" y="0"/>
                  </a:moveTo>
                  <a:lnTo>
                    <a:pt x="114300" y="0"/>
                  </a:lnTo>
                  <a:lnTo>
                    <a:pt x="69806" y="8983"/>
                  </a:lnTo>
                  <a:lnTo>
                    <a:pt x="33475" y="33480"/>
                  </a:lnTo>
                  <a:lnTo>
                    <a:pt x="8981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1" y="615987"/>
                  </a:lnTo>
                  <a:lnTo>
                    <a:pt x="33475" y="652319"/>
                  </a:lnTo>
                  <a:lnTo>
                    <a:pt x="69806" y="676816"/>
                  </a:lnTo>
                  <a:lnTo>
                    <a:pt x="114300" y="685800"/>
                  </a:lnTo>
                  <a:lnTo>
                    <a:pt x="5686044" y="685800"/>
                  </a:lnTo>
                  <a:lnTo>
                    <a:pt x="5730531" y="676816"/>
                  </a:lnTo>
                  <a:lnTo>
                    <a:pt x="5766863" y="652319"/>
                  </a:lnTo>
                  <a:lnTo>
                    <a:pt x="5791360" y="615987"/>
                  </a:lnTo>
                  <a:lnTo>
                    <a:pt x="5800344" y="571500"/>
                  </a:lnTo>
                  <a:lnTo>
                    <a:pt x="5800344" y="114300"/>
                  </a:lnTo>
                  <a:lnTo>
                    <a:pt x="5791360" y="69812"/>
                  </a:lnTo>
                  <a:lnTo>
                    <a:pt x="5766863" y="33480"/>
                  </a:lnTo>
                  <a:lnTo>
                    <a:pt x="5730531" y="8983"/>
                  </a:lnTo>
                  <a:lnTo>
                    <a:pt x="5686044" y="0"/>
                  </a:lnTo>
                  <a:close/>
                </a:path>
              </a:pathLst>
            </a:custGeom>
            <a:solidFill>
              <a:srgbClr val="E2D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4350" y="1041653"/>
              <a:ext cx="5800725" cy="685800"/>
            </a:xfrm>
            <a:custGeom>
              <a:avLst/>
              <a:gdLst/>
              <a:ahLst/>
              <a:cxnLst/>
              <a:rect l="l" t="t" r="r" b="b"/>
              <a:pathLst>
                <a:path w="5800725" h="685800">
                  <a:moveTo>
                    <a:pt x="0" y="114300"/>
                  </a:moveTo>
                  <a:lnTo>
                    <a:pt x="8981" y="69812"/>
                  </a:lnTo>
                  <a:lnTo>
                    <a:pt x="33475" y="33480"/>
                  </a:lnTo>
                  <a:lnTo>
                    <a:pt x="69806" y="8983"/>
                  </a:lnTo>
                  <a:lnTo>
                    <a:pt x="114300" y="0"/>
                  </a:lnTo>
                  <a:lnTo>
                    <a:pt x="5686044" y="0"/>
                  </a:lnTo>
                  <a:lnTo>
                    <a:pt x="5730531" y="8983"/>
                  </a:lnTo>
                  <a:lnTo>
                    <a:pt x="5766863" y="33480"/>
                  </a:lnTo>
                  <a:lnTo>
                    <a:pt x="5791360" y="69812"/>
                  </a:lnTo>
                  <a:lnTo>
                    <a:pt x="5800344" y="114300"/>
                  </a:lnTo>
                  <a:lnTo>
                    <a:pt x="5800344" y="571500"/>
                  </a:lnTo>
                  <a:lnTo>
                    <a:pt x="5791360" y="615987"/>
                  </a:lnTo>
                  <a:lnTo>
                    <a:pt x="5766863" y="652319"/>
                  </a:lnTo>
                  <a:lnTo>
                    <a:pt x="5730531" y="676816"/>
                  </a:lnTo>
                  <a:lnTo>
                    <a:pt x="5686044" y="685800"/>
                  </a:lnTo>
                  <a:lnTo>
                    <a:pt x="114300" y="685800"/>
                  </a:lnTo>
                  <a:lnTo>
                    <a:pt x="69806" y="676816"/>
                  </a:lnTo>
                  <a:lnTo>
                    <a:pt x="33475" y="652319"/>
                  </a:lnTo>
                  <a:lnTo>
                    <a:pt x="8981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28956">
              <a:solidFill>
                <a:srgbClr val="DE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0836" y="1120851"/>
            <a:ext cx="54267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Выбор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стеллажа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зависит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вида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количества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инвентаря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либо</a:t>
            </a:r>
            <a:endParaRPr sz="16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Times New Roman"/>
                <a:cs typeface="Times New Roman"/>
              </a:rPr>
              <a:t>продукции,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которую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предполагают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хранить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стеллаже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0616" y="872361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solidFill>
                  <a:srgbClr val="676A54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4088" y="2117344"/>
          <a:ext cx="6206490" cy="6621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980"/>
                <a:gridCol w="4588510"/>
              </a:tblGrid>
              <a:tr h="746886">
                <a:tc>
                  <a:txBody>
                    <a:bodyPr/>
                    <a:lstStyle/>
                    <a:p>
                      <a:pPr marL="95250" marR="3314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онинные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или 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потолочные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стеллажи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5090" algn="just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Конструкция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сложной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формы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возможностью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достраивания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уровней.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Балки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этих стеллажей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монтируют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упором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потолок.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Позволяет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разместить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полках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большой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продукции.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</a:tr>
              <a:tr h="1375410"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Набивные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стеллажи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5725" algn="just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Монолитная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металлическая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конструкция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без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проездов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между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стеллажами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для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складской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техники.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этих</a:t>
                      </a:r>
                      <a:r>
                        <a:rPr sz="1200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стеллажей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применяют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специальные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узкопроходные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машины,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которые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продвигаются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вглубь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конструкции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последовательно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укладывают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продукцию.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Набивной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стеллаж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позволит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использовать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складские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площади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70–80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процентов.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Доступ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к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продукции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осложнен,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поэтому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неприменим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скоропортящихся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продуктов.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</a:tr>
              <a:tr h="11925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Гравитационные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стеллажи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5725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конструкции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похож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набивной,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но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внутри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устанавливают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наклонные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роликовые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дорожки,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которым груз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скатывается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под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собственным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весом.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Заезд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глубину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стеллажа,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отличие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набивного,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требуется.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Загрузку производят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одной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стороны,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выгрузку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противоположной.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Продукция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залеживается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спускается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месту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разгрузки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наклонной.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</a:tr>
              <a:tr h="643889">
                <a:tc>
                  <a:txBody>
                    <a:bodyPr/>
                    <a:lstStyle/>
                    <a:p>
                      <a:pPr marL="95250" marR="7296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лл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ные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стеллажи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360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Конструкция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создана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под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погрузку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выгрузку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продукции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специальной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техникой.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Подходит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габаритных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хранилищ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автоматизацией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погрузочно-разгрузочных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работ.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</a:tr>
              <a:tr h="11925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Консольные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стеллажи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3820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Конструкция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позволяет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собирать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стеллаж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любых</a:t>
                      </a:r>
                      <a:r>
                        <a:rPr sz="12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габаритов</a:t>
                      </a:r>
                      <a:r>
                        <a:rPr sz="1200" spc="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форм.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Используют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площадках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нестандартными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размерами.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Отличается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высокой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прочностью.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Усиленные</a:t>
                      </a:r>
                      <a:r>
                        <a:rPr sz="1200" spc="5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стеллажи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консольного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типа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используют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под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хранение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металлопроката,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тяжелых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заготовок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полуфабрикатов,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бревен,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пиломатериалов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грузов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нестандартными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габаритами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большим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весом.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</a:tr>
              <a:tr h="826795">
                <a:tc>
                  <a:txBody>
                    <a:bodyPr/>
                    <a:lstStyle/>
                    <a:p>
                      <a:pPr marL="95250" marR="7461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1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бинные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стеллажи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3185" algn="just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Конструкции,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которые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создают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специальным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проектам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под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индивидуальные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нужды.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Стеллаж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обладает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нестандартными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габаритами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ячеек.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Ориентирован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хранилища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</a:t>
                      </a:r>
                      <a:r>
                        <a:rPr sz="1200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большим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объемом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продукции.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FD5"/>
                    </a:solidFill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Полочные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стеллажи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360" algn="just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Конструкция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оформлена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виде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системы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хранения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полками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различной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ширины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глубины.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Подходит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хранения</a:t>
                      </a:r>
                      <a:r>
                        <a:rPr sz="1200" spc="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любых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видов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товаров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разными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габаритами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весом.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987</Words>
  <Application>Microsoft Office PowerPoint</Application>
  <PresentationFormat>Экран (4:3)</PresentationFormat>
  <Paragraphs>116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Правила эксплуатации зданий,  сооружений, оборудования, применяемых в производстве инструментов,  сырья и материалов</vt:lpstr>
      <vt:lpstr>ПРИ ЭКСПЛУАТАЦИИ СТЕЛЛАЖЕЙ  НЕОБХОДИМО РУКОВОДСТВОВАТЬСЯ</vt:lpstr>
      <vt:lpstr>Слайд 3</vt:lpstr>
      <vt:lpstr>ЭКСПЛУАТАЦИЯ СТЕЛЛАЖЕЙ</vt:lpstr>
      <vt:lpstr>Слайд 5</vt:lpstr>
      <vt:lpstr>ТРЕБОВАНИЯ К ТАБЛИЧКАМ  НА СТЕЛЛАЖАХ</vt:lpstr>
      <vt:lpstr>ПРИ ЭКСПЛУАТАЦИИ СТЕЛЛАЖЕЙ  НЕ ДОПУСКАЕТСЯ:</vt:lpstr>
      <vt:lpstr>ПРАВИЛА ЗАГРУЗКИ СТЕЛЛАЖЕЙ:</vt:lpstr>
      <vt:lpstr>КАК ВЫБРАТЬ СТЕЛЛАЖ ДЛЯ ХРАНЕНИЯ  ИНВЕНТАРЯ И ГОТОВОЙ ПРОДУКЦИИ:</vt:lpstr>
      <vt:lpstr>ПРИ ВЫБОРЕ СТЕЛЛАЖА  НЕОБХОДИМО УЧИТЫВАТЬ: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эксплуатировать и испытывать стеллажи</dc:title>
  <dc:creator>Вострецова Юлия Михайловна</dc:creator>
  <cp:lastModifiedBy>Лучанинова Кристина Александровна</cp:lastModifiedBy>
  <cp:revision>4</cp:revision>
  <dcterms:created xsi:type="dcterms:W3CDTF">2021-12-23T09:34:32Z</dcterms:created>
  <dcterms:modified xsi:type="dcterms:W3CDTF">2022-01-10T07:07:30Z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2021-12-23T00:00:00Z</vt:filetime>
  </property>
</Properties>
</file>