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5" r:id="rId1"/>
  </p:sldMasterIdLst>
  <p:notesMasterIdLst>
    <p:notesMasterId r:id="rId21"/>
  </p:notesMasterIdLst>
  <p:sldIdLst>
    <p:sldId id="256" r:id="rId2"/>
    <p:sldId id="276" r:id="rId3"/>
    <p:sldId id="290" r:id="rId4"/>
    <p:sldId id="279" r:id="rId5"/>
    <p:sldId id="292" r:id="rId6"/>
    <p:sldId id="293" r:id="rId7"/>
    <p:sldId id="294" r:id="rId8"/>
    <p:sldId id="295" r:id="rId9"/>
    <p:sldId id="268" r:id="rId10"/>
    <p:sldId id="296" r:id="rId11"/>
    <p:sldId id="297" r:id="rId12"/>
    <p:sldId id="277" r:id="rId13"/>
    <p:sldId id="278" r:id="rId14"/>
    <p:sldId id="299" r:id="rId15"/>
    <p:sldId id="298" r:id="rId16"/>
    <p:sldId id="288" r:id="rId17"/>
    <p:sldId id="273" r:id="rId18"/>
    <p:sldId id="274" r:id="rId19"/>
    <p:sldId id="280" r:id="rId2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46" autoAdjust="0"/>
    <p:restoredTop sz="94660"/>
  </p:normalViewPr>
  <p:slideViewPr>
    <p:cSldViewPr snapToGrid="0">
      <p:cViewPr varScale="1">
        <p:scale>
          <a:sx n="110" d="100"/>
          <a:sy n="110" d="100"/>
        </p:scale>
        <p:origin x="-390"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435933-9F4F-4D8D-AF02-2C700B968B34}" type="doc">
      <dgm:prSet loTypeId="urn:microsoft.com/office/officeart/2005/8/layout/vProcess5" loCatId="process" qsTypeId="urn:microsoft.com/office/officeart/2005/8/quickstyle/3d3" qsCatId="3D" csTypeId="urn:microsoft.com/office/officeart/2005/8/colors/accent1_2" csCatId="accent1" phldr="1"/>
      <dgm:spPr/>
      <dgm:t>
        <a:bodyPr/>
        <a:lstStyle/>
        <a:p>
          <a:endParaRPr lang="ru-RU"/>
        </a:p>
      </dgm:t>
    </dgm:pt>
    <dgm:pt modelId="{98DED907-42A2-4B81-BD2F-677DE18F425A}">
      <dgm:prSet phldrT="[Текст]" custT="1"/>
      <dgm:spPr/>
      <dgm:t>
        <a:bodyPr/>
        <a:lstStyle/>
        <a:p>
          <a:r>
            <a:rPr lang="ru-RU" sz="1800" dirty="0" smtClean="0">
              <a:solidFill>
                <a:schemeClr val="tx1"/>
              </a:solidFill>
              <a:latin typeface="Times New Roman" panose="02020603050405020304" pitchFamily="18" charset="0"/>
              <a:cs typeface="Times New Roman" panose="02020603050405020304" pitchFamily="18" charset="0"/>
            </a:rPr>
            <a:t>проверить, что работник подходит по квалификации и стажу работы</a:t>
          </a:r>
          <a:endParaRPr lang="ru-RU" sz="1800" dirty="0">
            <a:solidFill>
              <a:schemeClr val="tx1"/>
            </a:solidFill>
            <a:latin typeface="Times New Roman" panose="02020603050405020304" pitchFamily="18" charset="0"/>
            <a:cs typeface="Times New Roman" panose="02020603050405020304" pitchFamily="18" charset="0"/>
          </a:endParaRPr>
        </a:p>
      </dgm:t>
    </dgm:pt>
    <dgm:pt modelId="{29D0D220-DF73-45F0-A82A-DC8A8CC933FA}" type="parTrans" cxnId="{92F66DF3-6269-4D66-9E27-44CBF4CE92BE}">
      <dgm:prSet/>
      <dgm:spPr/>
      <dgm:t>
        <a:bodyPr/>
        <a:lstStyle/>
        <a:p>
          <a:endParaRPr lang="ru-RU"/>
        </a:p>
      </dgm:t>
    </dgm:pt>
    <dgm:pt modelId="{6431CFEB-0B86-49F5-B87E-BE8C42CD6CB7}" type="sibTrans" cxnId="{92F66DF3-6269-4D66-9E27-44CBF4CE92BE}">
      <dgm:prSet/>
      <dgm:spPr/>
      <dgm:t>
        <a:bodyPr/>
        <a:lstStyle/>
        <a:p>
          <a:endParaRPr lang="ru-RU"/>
        </a:p>
      </dgm:t>
    </dgm:pt>
    <dgm:pt modelId="{400E9F7E-B55A-415F-90AF-B22546098687}">
      <dgm:prSet phldrT="[Текст]" custT="1"/>
      <dgm:spPr/>
      <dgm:t>
        <a:bodyPr/>
        <a:lstStyle/>
        <a:p>
          <a:r>
            <a:rPr lang="ru-RU" sz="1800" dirty="0" smtClean="0">
              <a:solidFill>
                <a:schemeClr val="tx1"/>
              </a:solidFill>
              <a:latin typeface="Times New Roman" panose="02020603050405020304" pitchFamily="18" charset="0"/>
              <a:cs typeface="Times New Roman" panose="02020603050405020304" pitchFamily="18" charset="0"/>
            </a:rPr>
            <a:t>организовать медицинский осмотр</a:t>
          </a:r>
          <a:endParaRPr lang="ru-RU" sz="1800" dirty="0">
            <a:solidFill>
              <a:schemeClr val="tx1"/>
            </a:solidFill>
            <a:latin typeface="Times New Roman" panose="02020603050405020304" pitchFamily="18" charset="0"/>
            <a:cs typeface="Times New Roman" panose="02020603050405020304" pitchFamily="18" charset="0"/>
          </a:endParaRPr>
        </a:p>
      </dgm:t>
    </dgm:pt>
    <dgm:pt modelId="{AD42BC3E-9EE9-4151-A6F0-DC95C08FAFF3}" type="parTrans" cxnId="{85C9A42D-E368-453A-AFAF-F5A211636C67}">
      <dgm:prSet/>
      <dgm:spPr/>
      <dgm:t>
        <a:bodyPr/>
        <a:lstStyle/>
        <a:p>
          <a:endParaRPr lang="ru-RU"/>
        </a:p>
      </dgm:t>
    </dgm:pt>
    <dgm:pt modelId="{09945034-ACAE-48BD-9176-6DCADBE4CC1A}" type="sibTrans" cxnId="{85C9A42D-E368-453A-AFAF-F5A211636C67}">
      <dgm:prSet/>
      <dgm:spPr/>
      <dgm:t>
        <a:bodyPr/>
        <a:lstStyle/>
        <a:p>
          <a:endParaRPr lang="ru-RU"/>
        </a:p>
      </dgm:t>
    </dgm:pt>
    <dgm:pt modelId="{58FFE9E2-7AB9-436D-8C57-208D4520753D}">
      <dgm:prSet phldrT="[Текст]" custT="1"/>
      <dgm:spPr/>
      <dgm:t>
        <a:bodyPr/>
        <a:lstStyle/>
        <a:p>
          <a:r>
            <a:rPr lang="ru-RU" sz="1800" dirty="0" smtClean="0">
              <a:solidFill>
                <a:schemeClr val="tx1"/>
              </a:solidFill>
              <a:latin typeface="Times New Roman" panose="02020603050405020304" pitchFamily="18" charset="0"/>
              <a:cs typeface="Times New Roman" panose="02020603050405020304" pitchFamily="18" charset="0"/>
            </a:rPr>
            <a:t>организовать обучение и инструктажи</a:t>
          </a:r>
          <a:endParaRPr lang="ru-RU" sz="1800" dirty="0">
            <a:solidFill>
              <a:schemeClr val="tx1"/>
            </a:solidFill>
            <a:latin typeface="Times New Roman" panose="02020603050405020304" pitchFamily="18" charset="0"/>
            <a:cs typeface="Times New Roman" panose="02020603050405020304" pitchFamily="18" charset="0"/>
          </a:endParaRPr>
        </a:p>
      </dgm:t>
    </dgm:pt>
    <dgm:pt modelId="{E0B0389D-2B29-4894-AC43-F4D6B07D5540}" type="parTrans" cxnId="{7E11E0DB-609C-4F43-97C1-8455075D59DC}">
      <dgm:prSet/>
      <dgm:spPr/>
      <dgm:t>
        <a:bodyPr/>
        <a:lstStyle/>
        <a:p>
          <a:endParaRPr lang="ru-RU"/>
        </a:p>
      </dgm:t>
    </dgm:pt>
    <dgm:pt modelId="{F7AD2FD6-A640-45C4-9994-A55167E7DB93}" type="sibTrans" cxnId="{7E11E0DB-609C-4F43-97C1-8455075D59DC}">
      <dgm:prSet/>
      <dgm:spPr/>
      <dgm:t>
        <a:bodyPr/>
        <a:lstStyle/>
        <a:p>
          <a:endParaRPr lang="ru-RU"/>
        </a:p>
      </dgm:t>
    </dgm:pt>
    <dgm:pt modelId="{45C29E87-29CB-47E3-A96A-3A64FB596C66}">
      <dgm:prSet phldrT="[Текст]" custT="1"/>
      <dgm:spPr/>
      <dgm:t>
        <a:bodyPr/>
        <a:lstStyle/>
        <a:p>
          <a:r>
            <a:rPr lang="ru-RU" sz="1800" dirty="0" smtClean="0">
              <a:solidFill>
                <a:schemeClr val="tx1"/>
              </a:solidFill>
              <a:latin typeface="Times New Roman" panose="02020603050405020304" pitchFamily="18" charset="0"/>
              <a:cs typeface="Times New Roman" panose="02020603050405020304" pitchFamily="18" charset="0"/>
            </a:rPr>
            <a:t>организовать испытание (стажировку)</a:t>
          </a:r>
          <a:endParaRPr lang="ru-RU" sz="1800" dirty="0">
            <a:solidFill>
              <a:schemeClr val="tx1"/>
            </a:solidFill>
            <a:latin typeface="Times New Roman" panose="02020603050405020304" pitchFamily="18" charset="0"/>
            <a:cs typeface="Times New Roman" panose="02020603050405020304" pitchFamily="18" charset="0"/>
          </a:endParaRPr>
        </a:p>
      </dgm:t>
    </dgm:pt>
    <dgm:pt modelId="{5E4A353B-E3D1-4DBB-B1FC-5E55E2030F7A}" type="parTrans" cxnId="{0B30E48A-BA95-4DBF-B103-6FCDBB2552D6}">
      <dgm:prSet/>
      <dgm:spPr/>
      <dgm:t>
        <a:bodyPr/>
        <a:lstStyle/>
        <a:p>
          <a:endParaRPr lang="ru-RU"/>
        </a:p>
      </dgm:t>
    </dgm:pt>
    <dgm:pt modelId="{EA8B1F1B-0A3F-47F7-BBD7-F71EA3BC0FF1}" type="sibTrans" cxnId="{0B30E48A-BA95-4DBF-B103-6FCDBB2552D6}">
      <dgm:prSet/>
      <dgm:spPr/>
      <dgm:t>
        <a:bodyPr/>
        <a:lstStyle/>
        <a:p>
          <a:endParaRPr lang="ru-RU"/>
        </a:p>
      </dgm:t>
    </dgm:pt>
    <dgm:pt modelId="{A805FAF9-2200-4D09-A0FD-72819679FC18}">
      <dgm:prSet phldrT="[Текст]"/>
      <dgm:spPr/>
      <dgm:t>
        <a:bodyPr/>
        <a:lstStyle/>
        <a:p>
          <a:endParaRPr lang="ru-RU"/>
        </a:p>
      </dgm:t>
    </dgm:pt>
    <dgm:pt modelId="{1428FC70-E943-4678-B1F7-33A64C1B169D}" type="parTrans" cxnId="{7BC9F6BF-E499-4488-B7D5-486F9ABA0FA7}">
      <dgm:prSet/>
      <dgm:spPr/>
      <dgm:t>
        <a:bodyPr/>
        <a:lstStyle/>
        <a:p>
          <a:endParaRPr lang="ru-RU"/>
        </a:p>
      </dgm:t>
    </dgm:pt>
    <dgm:pt modelId="{B5BE6957-C254-4621-9E05-0FF0E3B5ABB5}" type="sibTrans" cxnId="{7BC9F6BF-E499-4488-B7D5-486F9ABA0FA7}">
      <dgm:prSet/>
      <dgm:spPr/>
      <dgm:t>
        <a:bodyPr/>
        <a:lstStyle/>
        <a:p>
          <a:endParaRPr lang="ru-RU"/>
        </a:p>
      </dgm:t>
    </dgm:pt>
    <dgm:pt modelId="{570F4DA2-57A2-43CA-8B96-BCD599203613}">
      <dgm:prSet phldrT="[Текст]"/>
      <dgm:spPr/>
      <dgm:t>
        <a:bodyPr/>
        <a:lstStyle/>
        <a:p>
          <a:endParaRPr lang="ru-RU"/>
        </a:p>
      </dgm:t>
    </dgm:pt>
    <dgm:pt modelId="{B619CD47-A613-4F59-9974-0032C142D385}" type="parTrans" cxnId="{526A7FAA-29AD-41B9-85BE-6FCE68AF2CEA}">
      <dgm:prSet/>
      <dgm:spPr/>
      <dgm:t>
        <a:bodyPr/>
        <a:lstStyle/>
        <a:p>
          <a:endParaRPr lang="ru-RU"/>
        </a:p>
      </dgm:t>
    </dgm:pt>
    <dgm:pt modelId="{D9F1EAF6-0C8D-483A-AEF9-087215070283}" type="sibTrans" cxnId="{526A7FAA-29AD-41B9-85BE-6FCE68AF2CEA}">
      <dgm:prSet/>
      <dgm:spPr/>
      <dgm:t>
        <a:bodyPr/>
        <a:lstStyle/>
        <a:p>
          <a:endParaRPr lang="ru-RU"/>
        </a:p>
      </dgm:t>
    </dgm:pt>
    <dgm:pt modelId="{FB20DC3D-AFF8-40CE-9925-B46C66DBACEB}">
      <dgm:prSet phldrT="[Текст]" custT="1"/>
      <dgm:spPr/>
      <dgm:t>
        <a:bodyPr/>
        <a:lstStyle/>
        <a:p>
          <a:r>
            <a:rPr lang="ru-RU" sz="1800" dirty="0" smtClean="0">
              <a:solidFill>
                <a:schemeClr val="tx1"/>
              </a:solidFill>
              <a:latin typeface="Times New Roman" panose="02020603050405020304" pitchFamily="18" charset="0"/>
              <a:cs typeface="Times New Roman" panose="02020603050405020304" pitchFamily="18" charset="0"/>
            </a:rPr>
            <a:t>определить режим труда и отдыха, который не противоречит законодательству</a:t>
          </a:r>
          <a:endParaRPr lang="ru-RU" sz="1800" dirty="0">
            <a:solidFill>
              <a:schemeClr val="tx1"/>
            </a:solidFill>
            <a:latin typeface="Times New Roman" panose="02020603050405020304" pitchFamily="18" charset="0"/>
            <a:cs typeface="Times New Roman" panose="02020603050405020304" pitchFamily="18" charset="0"/>
          </a:endParaRPr>
        </a:p>
      </dgm:t>
    </dgm:pt>
    <dgm:pt modelId="{E476E627-666A-4FBB-92D1-20DDBC32814C}" type="parTrans" cxnId="{C101A0C4-F075-49B0-BFFD-14EE1E800DA2}">
      <dgm:prSet/>
      <dgm:spPr/>
      <dgm:t>
        <a:bodyPr/>
        <a:lstStyle/>
        <a:p>
          <a:endParaRPr lang="ru-RU"/>
        </a:p>
      </dgm:t>
    </dgm:pt>
    <dgm:pt modelId="{36FA55E9-88EA-4D22-8932-E5BE1DC2B6D7}" type="sibTrans" cxnId="{C101A0C4-F075-49B0-BFFD-14EE1E800DA2}">
      <dgm:prSet/>
      <dgm:spPr/>
      <dgm:t>
        <a:bodyPr/>
        <a:lstStyle/>
        <a:p>
          <a:endParaRPr lang="ru-RU"/>
        </a:p>
      </dgm:t>
    </dgm:pt>
    <dgm:pt modelId="{D23B0B98-E463-48E3-97B3-792DE123ACBA}" type="pres">
      <dgm:prSet presAssocID="{17435933-9F4F-4D8D-AF02-2C700B968B34}" presName="outerComposite" presStyleCnt="0">
        <dgm:presLayoutVars>
          <dgm:chMax val="5"/>
          <dgm:dir/>
          <dgm:resizeHandles val="exact"/>
        </dgm:presLayoutVars>
      </dgm:prSet>
      <dgm:spPr/>
      <dgm:t>
        <a:bodyPr/>
        <a:lstStyle/>
        <a:p>
          <a:endParaRPr lang="ru-RU"/>
        </a:p>
      </dgm:t>
    </dgm:pt>
    <dgm:pt modelId="{CF9DDB22-A7D9-4EB3-A3D2-45C54FB9E0C3}" type="pres">
      <dgm:prSet presAssocID="{17435933-9F4F-4D8D-AF02-2C700B968B34}" presName="dummyMaxCanvas" presStyleCnt="0">
        <dgm:presLayoutVars/>
      </dgm:prSet>
      <dgm:spPr/>
    </dgm:pt>
    <dgm:pt modelId="{642F3645-BA80-48AB-AF41-18B39F8974C7}" type="pres">
      <dgm:prSet presAssocID="{17435933-9F4F-4D8D-AF02-2C700B968B34}" presName="FiveNodes_1" presStyleLbl="node1" presStyleIdx="0" presStyleCnt="5">
        <dgm:presLayoutVars>
          <dgm:bulletEnabled val="1"/>
        </dgm:presLayoutVars>
      </dgm:prSet>
      <dgm:spPr/>
      <dgm:t>
        <a:bodyPr/>
        <a:lstStyle/>
        <a:p>
          <a:endParaRPr lang="ru-RU"/>
        </a:p>
      </dgm:t>
    </dgm:pt>
    <dgm:pt modelId="{695158DA-FBFD-414E-8563-8B31940F4514}" type="pres">
      <dgm:prSet presAssocID="{17435933-9F4F-4D8D-AF02-2C700B968B34}" presName="FiveNodes_2" presStyleLbl="node1" presStyleIdx="1" presStyleCnt="5">
        <dgm:presLayoutVars>
          <dgm:bulletEnabled val="1"/>
        </dgm:presLayoutVars>
      </dgm:prSet>
      <dgm:spPr/>
      <dgm:t>
        <a:bodyPr/>
        <a:lstStyle/>
        <a:p>
          <a:endParaRPr lang="ru-RU"/>
        </a:p>
      </dgm:t>
    </dgm:pt>
    <dgm:pt modelId="{58852D3C-9F04-4ACE-8656-26CBA96884FD}" type="pres">
      <dgm:prSet presAssocID="{17435933-9F4F-4D8D-AF02-2C700B968B34}" presName="FiveNodes_3" presStyleLbl="node1" presStyleIdx="2" presStyleCnt="5">
        <dgm:presLayoutVars>
          <dgm:bulletEnabled val="1"/>
        </dgm:presLayoutVars>
      </dgm:prSet>
      <dgm:spPr/>
      <dgm:t>
        <a:bodyPr/>
        <a:lstStyle/>
        <a:p>
          <a:endParaRPr lang="ru-RU"/>
        </a:p>
      </dgm:t>
    </dgm:pt>
    <dgm:pt modelId="{99A2B72E-5CD6-43F6-8A1D-0D5B2CF5D969}" type="pres">
      <dgm:prSet presAssocID="{17435933-9F4F-4D8D-AF02-2C700B968B34}" presName="FiveNodes_4" presStyleLbl="node1" presStyleIdx="3" presStyleCnt="5">
        <dgm:presLayoutVars>
          <dgm:bulletEnabled val="1"/>
        </dgm:presLayoutVars>
      </dgm:prSet>
      <dgm:spPr/>
      <dgm:t>
        <a:bodyPr/>
        <a:lstStyle/>
        <a:p>
          <a:endParaRPr lang="ru-RU"/>
        </a:p>
      </dgm:t>
    </dgm:pt>
    <dgm:pt modelId="{98F07C3B-5AB5-49FB-8DB7-49A57371030B}" type="pres">
      <dgm:prSet presAssocID="{17435933-9F4F-4D8D-AF02-2C700B968B34}" presName="FiveNodes_5" presStyleLbl="node1" presStyleIdx="4" presStyleCnt="5">
        <dgm:presLayoutVars>
          <dgm:bulletEnabled val="1"/>
        </dgm:presLayoutVars>
      </dgm:prSet>
      <dgm:spPr/>
      <dgm:t>
        <a:bodyPr/>
        <a:lstStyle/>
        <a:p>
          <a:endParaRPr lang="ru-RU"/>
        </a:p>
      </dgm:t>
    </dgm:pt>
    <dgm:pt modelId="{25136ED8-CC84-4FFB-B224-29D33D69480F}" type="pres">
      <dgm:prSet presAssocID="{17435933-9F4F-4D8D-AF02-2C700B968B34}" presName="FiveConn_1-2" presStyleLbl="fgAccFollowNode1" presStyleIdx="0" presStyleCnt="4">
        <dgm:presLayoutVars>
          <dgm:bulletEnabled val="1"/>
        </dgm:presLayoutVars>
      </dgm:prSet>
      <dgm:spPr/>
      <dgm:t>
        <a:bodyPr/>
        <a:lstStyle/>
        <a:p>
          <a:endParaRPr lang="ru-RU"/>
        </a:p>
      </dgm:t>
    </dgm:pt>
    <dgm:pt modelId="{7D8C772B-AD79-4291-A2D7-60D6234E956F}" type="pres">
      <dgm:prSet presAssocID="{17435933-9F4F-4D8D-AF02-2C700B968B34}" presName="FiveConn_2-3" presStyleLbl="fgAccFollowNode1" presStyleIdx="1" presStyleCnt="4">
        <dgm:presLayoutVars>
          <dgm:bulletEnabled val="1"/>
        </dgm:presLayoutVars>
      </dgm:prSet>
      <dgm:spPr/>
      <dgm:t>
        <a:bodyPr/>
        <a:lstStyle/>
        <a:p>
          <a:endParaRPr lang="ru-RU"/>
        </a:p>
      </dgm:t>
    </dgm:pt>
    <dgm:pt modelId="{5DCD7C4F-4E97-47E2-BAA6-493CC41CEDAA}" type="pres">
      <dgm:prSet presAssocID="{17435933-9F4F-4D8D-AF02-2C700B968B34}" presName="FiveConn_3-4" presStyleLbl="fgAccFollowNode1" presStyleIdx="2" presStyleCnt="4">
        <dgm:presLayoutVars>
          <dgm:bulletEnabled val="1"/>
        </dgm:presLayoutVars>
      </dgm:prSet>
      <dgm:spPr/>
      <dgm:t>
        <a:bodyPr/>
        <a:lstStyle/>
        <a:p>
          <a:endParaRPr lang="ru-RU"/>
        </a:p>
      </dgm:t>
    </dgm:pt>
    <dgm:pt modelId="{2A35788C-13BC-4D26-9363-E15B317FD950}" type="pres">
      <dgm:prSet presAssocID="{17435933-9F4F-4D8D-AF02-2C700B968B34}" presName="FiveConn_4-5" presStyleLbl="fgAccFollowNode1" presStyleIdx="3" presStyleCnt="4">
        <dgm:presLayoutVars>
          <dgm:bulletEnabled val="1"/>
        </dgm:presLayoutVars>
      </dgm:prSet>
      <dgm:spPr/>
      <dgm:t>
        <a:bodyPr/>
        <a:lstStyle/>
        <a:p>
          <a:endParaRPr lang="ru-RU"/>
        </a:p>
      </dgm:t>
    </dgm:pt>
    <dgm:pt modelId="{256E1B1A-2A27-487F-BBFB-91B91C991144}" type="pres">
      <dgm:prSet presAssocID="{17435933-9F4F-4D8D-AF02-2C700B968B34}" presName="FiveNodes_1_text" presStyleLbl="node1" presStyleIdx="4" presStyleCnt="5">
        <dgm:presLayoutVars>
          <dgm:bulletEnabled val="1"/>
        </dgm:presLayoutVars>
      </dgm:prSet>
      <dgm:spPr/>
      <dgm:t>
        <a:bodyPr/>
        <a:lstStyle/>
        <a:p>
          <a:endParaRPr lang="ru-RU"/>
        </a:p>
      </dgm:t>
    </dgm:pt>
    <dgm:pt modelId="{E79DFA43-943D-4036-8396-514592168EB7}" type="pres">
      <dgm:prSet presAssocID="{17435933-9F4F-4D8D-AF02-2C700B968B34}" presName="FiveNodes_2_text" presStyleLbl="node1" presStyleIdx="4" presStyleCnt="5">
        <dgm:presLayoutVars>
          <dgm:bulletEnabled val="1"/>
        </dgm:presLayoutVars>
      </dgm:prSet>
      <dgm:spPr/>
      <dgm:t>
        <a:bodyPr/>
        <a:lstStyle/>
        <a:p>
          <a:endParaRPr lang="ru-RU"/>
        </a:p>
      </dgm:t>
    </dgm:pt>
    <dgm:pt modelId="{946B0AE4-3311-4C13-A7C1-50590741805B}" type="pres">
      <dgm:prSet presAssocID="{17435933-9F4F-4D8D-AF02-2C700B968B34}" presName="FiveNodes_3_text" presStyleLbl="node1" presStyleIdx="4" presStyleCnt="5">
        <dgm:presLayoutVars>
          <dgm:bulletEnabled val="1"/>
        </dgm:presLayoutVars>
      </dgm:prSet>
      <dgm:spPr/>
      <dgm:t>
        <a:bodyPr/>
        <a:lstStyle/>
        <a:p>
          <a:endParaRPr lang="ru-RU"/>
        </a:p>
      </dgm:t>
    </dgm:pt>
    <dgm:pt modelId="{0F351B7B-1A05-409A-A1C0-0AD926418B23}" type="pres">
      <dgm:prSet presAssocID="{17435933-9F4F-4D8D-AF02-2C700B968B34}" presName="FiveNodes_4_text" presStyleLbl="node1" presStyleIdx="4" presStyleCnt="5">
        <dgm:presLayoutVars>
          <dgm:bulletEnabled val="1"/>
        </dgm:presLayoutVars>
      </dgm:prSet>
      <dgm:spPr/>
      <dgm:t>
        <a:bodyPr/>
        <a:lstStyle/>
        <a:p>
          <a:endParaRPr lang="ru-RU"/>
        </a:p>
      </dgm:t>
    </dgm:pt>
    <dgm:pt modelId="{D61890DA-512E-4A30-84FF-44430B9F430E}" type="pres">
      <dgm:prSet presAssocID="{17435933-9F4F-4D8D-AF02-2C700B968B34}" presName="FiveNodes_5_text" presStyleLbl="node1" presStyleIdx="4" presStyleCnt="5">
        <dgm:presLayoutVars>
          <dgm:bulletEnabled val="1"/>
        </dgm:presLayoutVars>
      </dgm:prSet>
      <dgm:spPr/>
      <dgm:t>
        <a:bodyPr/>
        <a:lstStyle/>
        <a:p>
          <a:endParaRPr lang="ru-RU"/>
        </a:p>
      </dgm:t>
    </dgm:pt>
  </dgm:ptLst>
  <dgm:cxnLst>
    <dgm:cxn modelId="{42CEC400-605B-48AD-A4F5-3AF04D18628D}" type="presOf" srcId="{400E9F7E-B55A-415F-90AF-B22546098687}" destId="{695158DA-FBFD-414E-8563-8B31940F4514}" srcOrd="0" destOrd="0" presId="urn:microsoft.com/office/officeart/2005/8/layout/vProcess5"/>
    <dgm:cxn modelId="{C6E3FD11-5B10-4528-83F3-7FAEC23AC5B2}" type="presOf" srcId="{6431CFEB-0B86-49F5-B87E-BE8C42CD6CB7}" destId="{25136ED8-CC84-4FFB-B224-29D33D69480F}" srcOrd="0" destOrd="0" presId="urn:microsoft.com/office/officeart/2005/8/layout/vProcess5"/>
    <dgm:cxn modelId="{F1A492E0-B67E-4B70-8653-6894416A207C}" type="presOf" srcId="{98DED907-42A2-4B81-BD2F-677DE18F425A}" destId="{256E1B1A-2A27-487F-BBFB-91B91C991144}" srcOrd="1" destOrd="0" presId="urn:microsoft.com/office/officeart/2005/8/layout/vProcess5"/>
    <dgm:cxn modelId="{AED23C3D-7B51-43B1-BEF2-ADBB2632429F}" type="presOf" srcId="{45C29E87-29CB-47E3-A96A-3A64FB596C66}" destId="{0F351B7B-1A05-409A-A1C0-0AD926418B23}" srcOrd="1" destOrd="0" presId="urn:microsoft.com/office/officeart/2005/8/layout/vProcess5"/>
    <dgm:cxn modelId="{85C9A42D-E368-453A-AFAF-F5A211636C67}" srcId="{17435933-9F4F-4D8D-AF02-2C700B968B34}" destId="{400E9F7E-B55A-415F-90AF-B22546098687}" srcOrd="1" destOrd="0" parTransId="{AD42BC3E-9EE9-4151-A6F0-DC95C08FAFF3}" sibTransId="{09945034-ACAE-48BD-9176-6DCADBE4CC1A}"/>
    <dgm:cxn modelId="{338C588C-8C3E-4459-B5F7-93256F8ED486}" type="presOf" srcId="{EA8B1F1B-0A3F-47F7-BBD7-F71EA3BC0FF1}" destId="{2A35788C-13BC-4D26-9363-E15B317FD950}" srcOrd="0" destOrd="0" presId="urn:microsoft.com/office/officeart/2005/8/layout/vProcess5"/>
    <dgm:cxn modelId="{4BF4E6EE-D4B6-4C56-8F79-E773876929C4}" type="presOf" srcId="{17435933-9F4F-4D8D-AF02-2C700B968B34}" destId="{D23B0B98-E463-48E3-97B3-792DE123ACBA}" srcOrd="0" destOrd="0" presId="urn:microsoft.com/office/officeart/2005/8/layout/vProcess5"/>
    <dgm:cxn modelId="{C20487F3-BE32-46DC-82F3-FAA56B581876}" type="presOf" srcId="{400E9F7E-B55A-415F-90AF-B22546098687}" destId="{E79DFA43-943D-4036-8396-514592168EB7}" srcOrd="1" destOrd="0" presId="urn:microsoft.com/office/officeart/2005/8/layout/vProcess5"/>
    <dgm:cxn modelId="{47D36A05-CB7A-40C0-8985-B30390C16391}" type="presOf" srcId="{F7AD2FD6-A640-45C4-9994-A55167E7DB93}" destId="{5DCD7C4F-4E97-47E2-BAA6-493CC41CEDAA}" srcOrd="0" destOrd="0" presId="urn:microsoft.com/office/officeart/2005/8/layout/vProcess5"/>
    <dgm:cxn modelId="{0B30E48A-BA95-4DBF-B103-6FCDBB2552D6}" srcId="{17435933-9F4F-4D8D-AF02-2C700B968B34}" destId="{45C29E87-29CB-47E3-A96A-3A64FB596C66}" srcOrd="3" destOrd="0" parTransId="{5E4A353B-E3D1-4DBB-B1FC-5E55E2030F7A}" sibTransId="{EA8B1F1B-0A3F-47F7-BBD7-F71EA3BC0FF1}"/>
    <dgm:cxn modelId="{92F66DF3-6269-4D66-9E27-44CBF4CE92BE}" srcId="{17435933-9F4F-4D8D-AF02-2C700B968B34}" destId="{98DED907-42A2-4B81-BD2F-677DE18F425A}" srcOrd="0" destOrd="0" parTransId="{29D0D220-DF73-45F0-A82A-DC8A8CC933FA}" sibTransId="{6431CFEB-0B86-49F5-B87E-BE8C42CD6CB7}"/>
    <dgm:cxn modelId="{15ED7CF8-4E85-45B8-90B6-575C44F22BD9}" type="presOf" srcId="{58FFE9E2-7AB9-436D-8C57-208D4520753D}" destId="{58852D3C-9F04-4ACE-8656-26CBA96884FD}" srcOrd="0" destOrd="0" presId="urn:microsoft.com/office/officeart/2005/8/layout/vProcess5"/>
    <dgm:cxn modelId="{BB0180C9-5175-439B-BCDC-D9A1D0B89BFF}" type="presOf" srcId="{FB20DC3D-AFF8-40CE-9925-B46C66DBACEB}" destId="{D61890DA-512E-4A30-84FF-44430B9F430E}" srcOrd="1" destOrd="0" presId="urn:microsoft.com/office/officeart/2005/8/layout/vProcess5"/>
    <dgm:cxn modelId="{C101A0C4-F075-49B0-BFFD-14EE1E800DA2}" srcId="{17435933-9F4F-4D8D-AF02-2C700B968B34}" destId="{FB20DC3D-AFF8-40CE-9925-B46C66DBACEB}" srcOrd="4" destOrd="0" parTransId="{E476E627-666A-4FBB-92D1-20DDBC32814C}" sibTransId="{36FA55E9-88EA-4D22-8932-E5BE1DC2B6D7}"/>
    <dgm:cxn modelId="{644633B5-FFB6-4F7E-AF8A-4B2AF0E97B9B}" type="presOf" srcId="{09945034-ACAE-48BD-9176-6DCADBE4CC1A}" destId="{7D8C772B-AD79-4291-A2D7-60D6234E956F}" srcOrd="0" destOrd="0" presId="urn:microsoft.com/office/officeart/2005/8/layout/vProcess5"/>
    <dgm:cxn modelId="{7E11E0DB-609C-4F43-97C1-8455075D59DC}" srcId="{17435933-9F4F-4D8D-AF02-2C700B968B34}" destId="{58FFE9E2-7AB9-436D-8C57-208D4520753D}" srcOrd="2" destOrd="0" parTransId="{E0B0389D-2B29-4894-AC43-F4D6B07D5540}" sibTransId="{F7AD2FD6-A640-45C4-9994-A55167E7DB93}"/>
    <dgm:cxn modelId="{526A7FAA-29AD-41B9-85BE-6FCE68AF2CEA}" srcId="{17435933-9F4F-4D8D-AF02-2C700B968B34}" destId="{570F4DA2-57A2-43CA-8B96-BCD599203613}" srcOrd="6" destOrd="0" parTransId="{B619CD47-A613-4F59-9974-0032C142D385}" sibTransId="{D9F1EAF6-0C8D-483A-AEF9-087215070283}"/>
    <dgm:cxn modelId="{E560A66E-43D0-4583-BEC0-37173B49AB30}" type="presOf" srcId="{98DED907-42A2-4B81-BD2F-677DE18F425A}" destId="{642F3645-BA80-48AB-AF41-18B39F8974C7}" srcOrd="0" destOrd="0" presId="urn:microsoft.com/office/officeart/2005/8/layout/vProcess5"/>
    <dgm:cxn modelId="{1717CB80-D40E-4B4F-9CF2-B32C9F3D39B3}" type="presOf" srcId="{FB20DC3D-AFF8-40CE-9925-B46C66DBACEB}" destId="{98F07C3B-5AB5-49FB-8DB7-49A57371030B}" srcOrd="0" destOrd="0" presId="urn:microsoft.com/office/officeart/2005/8/layout/vProcess5"/>
    <dgm:cxn modelId="{02D426BF-7D86-4E32-BFE9-D18150595FAB}" type="presOf" srcId="{58FFE9E2-7AB9-436D-8C57-208D4520753D}" destId="{946B0AE4-3311-4C13-A7C1-50590741805B}" srcOrd="1" destOrd="0" presId="urn:microsoft.com/office/officeart/2005/8/layout/vProcess5"/>
    <dgm:cxn modelId="{32FA081A-5BDA-4FD2-BC47-E574EB8E3C52}" type="presOf" srcId="{45C29E87-29CB-47E3-A96A-3A64FB596C66}" destId="{99A2B72E-5CD6-43F6-8A1D-0D5B2CF5D969}" srcOrd="0" destOrd="0" presId="urn:microsoft.com/office/officeart/2005/8/layout/vProcess5"/>
    <dgm:cxn modelId="{7BC9F6BF-E499-4488-B7D5-486F9ABA0FA7}" srcId="{17435933-9F4F-4D8D-AF02-2C700B968B34}" destId="{A805FAF9-2200-4D09-A0FD-72819679FC18}" srcOrd="5" destOrd="0" parTransId="{1428FC70-E943-4678-B1F7-33A64C1B169D}" sibTransId="{B5BE6957-C254-4621-9E05-0FF0E3B5ABB5}"/>
    <dgm:cxn modelId="{BA857A25-F55F-4084-9993-BDD131B870F8}" type="presParOf" srcId="{D23B0B98-E463-48E3-97B3-792DE123ACBA}" destId="{CF9DDB22-A7D9-4EB3-A3D2-45C54FB9E0C3}" srcOrd="0" destOrd="0" presId="urn:microsoft.com/office/officeart/2005/8/layout/vProcess5"/>
    <dgm:cxn modelId="{E64C3075-9292-4D48-AC47-CBBD5EA24DAE}" type="presParOf" srcId="{D23B0B98-E463-48E3-97B3-792DE123ACBA}" destId="{642F3645-BA80-48AB-AF41-18B39F8974C7}" srcOrd="1" destOrd="0" presId="urn:microsoft.com/office/officeart/2005/8/layout/vProcess5"/>
    <dgm:cxn modelId="{2E5161B9-14D5-43E4-8D35-31AFA0ED7E59}" type="presParOf" srcId="{D23B0B98-E463-48E3-97B3-792DE123ACBA}" destId="{695158DA-FBFD-414E-8563-8B31940F4514}" srcOrd="2" destOrd="0" presId="urn:microsoft.com/office/officeart/2005/8/layout/vProcess5"/>
    <dgm:cxn modelId="{1B18D36C-B781-4004-A924-35F5A4B15350}" type="presParOf" srcId="{D23B0B98-E463-48E3-97B3-792DE123ACBA}" destId="{58852D3C-9F04-4ACE-8656-26CBA96884FD}" srcOrd="3" destOrd="0" presId="urn:microsoft.com/office/officeart/2005/8/layout/vProcess5"/>
    <dgm:cxn modelId="{600B18F5-CB5B-4E8E-A3CC-2F5C916D52FA}" type="presParOf" srcId="{D23B0B98-E463-48E3-97B3-792DE123ACBA}" destId="{99A2B72E-5CD6-43F6-8A1D-0D5B2CF5D969}" srcOrd="4" destOrd="0" presId="urn:microsoft.com/office/officeart/2005/8/layout/vProcess5"/>
    <dgm:cxn modelId="{2C1D3A51-9E45-49D1-9BE2-380FADD0CC4F}" type="presParOf" srcId="{D23B0B98-E463-48E3-97B3-792DE123ACBA}" destId="{98F07C3B-5AB5-49FB-8DB7-49A57371030B}" srcOrd="5" destOrd="0" presId="urn:microsoft.com/office/officeart/2005/8/layout/vProcess5"/>
    <dgm:cxn modelId="{8DADF2AE-9E87-45DF-AD83-5B0A11576D56}" type="presParOf" srcId="{D23B0B98-E463-48E3-97B3-792DE123ACBA}" destId="{25136ED8-CC84-4FFB-B224-29D33D69480F}" srcOrd="6" destOrd="0" presId="urn:microsoft.com/office/officeart/2005/8/layout/vProcess5"/>
    <dgm:cxn modelId="{866BAA16-1134-4E03-ACF0-37F6AD8C1138}" type="presParOf" srcId="{D23B0B98-E463-48E3-97B3-792DE123ACBA}" destId="{7D8C772B-AD79-4291-A2D7-60D6234E956F}" srcOrd="7" destOrd="0" presId="urn:microsoft.com/office/officeart/2005/8/layout/vProcess5"/>
    <dgm:cxn modelId="{F1CE8DD9-24BC-4935-BE78-A539EFA7EAFA}" type="presParOf" srcId="{D23B0B98-E463-48E3-97B3-792DE123ACBA}" destId="{5DCD7C4F-4E97-47E2-BAA6-493CC41CEDAA}" srcOrd="8" destOrd="0" presId="urn:microsoft.com/office/officeart/2005/8/layout/vProcess5"/>
    <dgm:cxn modelId="{F83FB927-E970-4993-A2B8-1AA23FAAAD67}" type="presParOf" srcId="{D23B0B98-E463-48E3-97B3-792DE123ACBA}" destId="{2A35788C-13BC-4D26-9363-E15B317FD950}" srcOrd="9" destOrd="0" presId="urn:microsoft.com/office/officeart/2005/8/layout/vProcess5"/>
    <dgm:cxn modelId="{181F8CAD-A0DF-4D3E-8323-D2364BEA9755}" type="presParOf" srcId="{D23B0B98-E463-48E3-97B3-792DE123ACBA}" destId="{256E1B1A-2A27-487F-BBFB-91B91C991144}" srcOrd="10" destOrd="0" presId="urn:microsoft.com/office/officeart/2005/8/layout/vProcess5"/>
    <dgm:cxn modelId="{CFA4C80C-C8E2-4C57-A7DC-4D7A21789837}" type="presParOf" srcId="{D23B0B98-E463-48E3-97B3-792DE123ACBA}" destId="{E79DFA43-943D-4036-8396-514592168EB7}" srcOrd="11" destOrd="0" presId="urn:microsoft.com/office/officeart/2005/8/layout/vProcess5"/>
    <dgm:cxn modelId="{35A0CB86-11F8-46A6-BBE0-FE5625AE054F}" type="presParOf" srcId="{D23B0B98-E463-48E3-97B3-792DE123ACBA}" destId="{946B0AE4-3311-4C13-A7C1-50590741805B}" srcOrd="12" destOrd="0" presId="urn:microsoft.com/office/officeart/2005/8/layout/vProcess5"/>
    <dgm:cxn modelId="{20398DC4-E6BA-4A93-B93D-FF20B2A79E16}" type="presParOf" srcId="{D23B0B98-E463-48E3-97B3-792DE123ACBA}" destId="{0F351B7B-1A05-409A-A1C0-0AD926418B23}" srcOrd="13" destOrd="0" presId="urn:microsoft.com/office/officeart/2005/8/layout/vProcess5"/>
    <dgm:cxn modelId="{13A07C58-678B-4F99-B1A6-F7616F6A4365}" type="presParOf" srcId="{D23B0B98-E463-48E3-97B3-792DE123ACBA}" destId="{D61890DA-512E-4A30-84FF-44430B9F430E}" srcOrd="14"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2F444D-88E2-4423-A412-4470E75D1C1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ru-RU"/>
        </a:p>
      </dgm:t>
    </dgm:pt>
    <dgm:pt modelId="{39EC7EEA-F80A-4DEB-9E09-3B25FC9692FF}">
      <dgm:prSet phldrT="[Текст]" custT="1"/>
      <dgm:spPr/>
      <dgm:t>
        <a:bodyPr/>
        <a:lstStyle/>
        <a:p>
          <a:r>
            <a:rPr lang="ru-RU" sz="1600" dirty="0" smtClean="0">
              <a:solidFill>
                <a:schemeClr val="tx1"/>
              </a:solidFill>
              <a:latin typeface="Times New Roman" panose="02020603050405020304" pitchFamily="18" charset="0"/>
              <a:cs typeface="Times New Roman" panose="02020603050405020304" pitchFamily="18" charset="0"/>
            </a:rPr>
            <a:t>Предварительные медосмотры при поступлении на работу </a:t>
          </a:r>
          <a:r>
            <a:rPr lang="ru-RU" sz="1600" i="1" u="sng" dirty="0" smtClean="0">
              <a:solidFill>
                <a:schemeClr val="tx1"/>
              </a:solidFill>
              <a:latin typeface="Times New Roman" panose="02020603050405020304" pitchFamily="18" charset="0"/>
              <a:cs typeface="Times New Roman" panose="02020603050405020304" pitchFamily="18" charset="0"/>
            </a:rPr>
            <a:t>(основание: ч. 1 ст. 213 ТК РФ,                 </a:t>
          </a:r>
          <a:r>
            <a:rPr lang="ru-RU" sz="1600" i="1" u="sng" dirty="0" err="1" smtClean="0">
              <a:solidFill>
                <a:schemeClr val="tx1"/>
              </a:solidFill>
              <a:latin typeface="Times New Roman" panose="02020603050405020304" pitchFamily="18" charset="0"/>
              <a:cs typeface="Times New Roman" panose="02020603050405020304" pitchFamily="18" charset="0"/>
            </a:rPr>
            <a:t>абз</a:t>
          </a:r>
          <a:r>
            <a:rPr lang="ru-RU" sz="1600" i="1" u="sng" dirty="0" smtClean="0">
              <a:solidFill>
                <a:schemeClr val="tx1"/>
              </a:solidFill>
              <a:latin typeface="Times New Roman" panose="02020603050405020304" pitchFamily="18" charset="0"/>
              <a:cs typeface="Times New Roman" panose="02020603050405020304" pitchFamily="18" charset="0"/>
            </a:rPr>
            <a:t>. 1 п. 3 ст. 23 Закона № 196-ФЗ)</a:t>
          </a:r>
          <a:endParaRPr lang="ru-RU" sz="1600" i="1" u="sng" dirty="0">
            <a:solidFill>
              <a:schemeClr val="tx1"/>
            </a:solidFill>
            <a:latin typeface="Times New Roman" panose="02020603050405020304" pitchFamily="18" charset="0"/>
            <a:cs typeface="Times New Roman" panose="02020603050405020304" pitchFamily="18" charset="0"/>
          </a:endParaRPr>
        </a:p>
      </dgm:t>
    </dgm:pt>
    <dgm:pt modelId="{966EB7E6-7AF6-4B08-8B9A-D34575B70280}" type="parTrans" cxnId="{2FB8D46C-5274-458F-8332-1DC21816D5FB}">
      <dgm:prSet/>
      <dgm:spPr/>
      <dgm:t>
        <a:bodyPr/>
        <a:lstStyle/>
        <a:p>
          <a:endParaRPr lang="ru-RU"/>
        </a:p>
      </dgm:t>
    </dgm:pt>
    <dgm:pt modelId="{2869E4E3-FAD5-4D95-B045-85AA46B07EEB}" type="sibTrans" cxnId="{2FB8D46C-5274-458F-8332-1DC21816D5FB}">
      <dgm:prSet/>
      <dgm:spPr/>
      <dgm:t>
        <a:bodyPr/>
        <a:lstStyle/>
        <a:p>
          <a:endParaRPr lang="ru-RU"/>
        </a:p>
      </dgm:t>
    </dgm:pt>
    <dgm:pt modelId="{70102DC8-0E9D-442B-8C72-4649DCD4B2C0}">
      <dgm:prSet phldrT="[Текст]" custT="1"/>
      <dgm:spPr/>
      <dgm:t>
        <a:bodyPr/>
        <a:lstStyle/>
        <a:p>
          <a:r>
            <a:rPr lang="ru-RU" sz="1600" dirty="0" smtClean="0">
              <a:solidFill>
                <a:schemeClr val="tx1"/>
              </a:solidFill>
              <a:latin typeface="Times New Roman" panose="02020603050405020304" pitchFamily="18" charset="0"/>
              <a:cs typeface="Times New Roman" panose="02020603050405020304" pitchFamily="18" charset="0"/>
            </a:rPr>
            <a:t>Периодические медосмотры </a:t>
          </a:r>
          <a:r>
            <a:rPr lang="ru-RU" sz="1600" i="1" u="sng" dirty="0" smtClean="0">
              <a:solidFill>
                <a:schemeClr val="tx1"/>
              </a:solidFill>
              <a:latin typeface="Times New Roman" panose="02020603050405020304" pitchFamily="18" charset="0"/>
              <a:cs typeface="Times New Roman" panose="02020603050405020304" pitchFamily="18" charset="0"/>
            </a:rPr>
            <a:t>(основание: ч. 1 ст. 213 ТК РФ, </a:t>
          </a:r>
          <a:r>
            <a:rPr lang="ru-RU" sz="1600" i="1" u="sng" dirty="0" err="1" smtClean="0">
              <a:solidFill>
                <a:schemeClr val="tx1"/>
              </a:solidFill>
              <a:latin typeface="Times New Roman" panose="02020603050405020304" pitchFamily="18" charset="0"/>
              <a:cs typeface="Times New Roman" panose="02020603050405020304" pitchFamily="18" charset="0"/>
            </a:rPr>
            <a:t>абз</a:t>
          </a:r>
          <a:r>
            <a:rPr lang="ru-RU" sz="1600" i="1" u="sng" dirty="0" smtClean="0">
              <a:solidFill>
                <a:schemeClr val="tx1"/>
              </a:solidFill>
              <a:latin typeface="Times New Roman" panose="02020603050405020304" pitchFamily="18" charset="0"/>
              <a:cs typeface="Times New Roman" panose="02020603050405020304" pitchFamily="18" charset="0"/>
            </a:rPr>
            <a:t>. 2 п. 3 ст. 23 Закона № 196-ФЗ) </a:t>
          </a:r>
          <a:endParaRPr lang="ru-RU" sz="1600" i="1" u="sng" dirty="0">
            <a:solidFill>
              <a:schemeClr val="tx1"/>
            </a:solidFill>
            <a:latin typeface="Times New Roman" panose="02020603050405020304" pitchFamily="18" charset="0"/>
            <a:cs typeface="Times New Roman" panose="02020603050405020304" pitchFamily="18" charset="0"/>
          </a:endParaRPr>
        </a:p>
      </dgm:t>
    </dgm:pt>
    <dgm:pt modelId="{BDAA2043-A021-4A1C-9122-BED4B13CBBBC}" type="parTrans" cxnId="{8DA0A866-DC45-4A96-9631-FA1A0AAF7E9C}">
      <dgm:prSet/>
      <dgm:spPr/>
      <dgm:t>
        <a:bodyPr/>
        <a:lstStyle/>
        <a:p>
          <a:endParaRPr lang="ru-RU"/>
        </a:p>
      </dgm:t>
    </dgm:pt>
    <dgm:pt modelId="{068A7DAB-3220-4130-9DDC-4BD0A973F586}" type="sibTrans" cxnId="{8DA0A866-DC45-4A96-9631-FA1A0AAF7E9C}">
      <dgm:prSet/>
      <dgm:spPr/>
      <dgm:t>
        <a:bodyPr/>
        <a:lstStyle/>
        <a:p>
          <a:endParaRPr lang="ru-RU"/>
        </a:p>
      </dgm:t>
    </dgm:pt>
    <dgm:pt modelId="{58D1EE94-B3A8-4213-AD1A-4A48FAE227A4}">
      <dgm:prSet phldrT="[Текст]" custT="1"/>
      <dgm:spPr/>
      <dgm:t>
        <a:bodyPr/>
        <a:lstStyle/>
        <a:p>
          <a:r>
            <a:rPr lang="ru-RU" sz="1600" dirty="0" err="1" smtClean="0">
              <a:solidFill>
                <a:schemeClr val="tx1"/>
              </a:solidFill>
              <a:latin typeface="Times New Roman" panose="02020603050405020304" pitchFamily="18" charset="0"/>
              <a:cs typeface="Times New Roman" panose="02020603050405020304" pitchFamily="18" charset="0"/>
            </a:rPr>
            <a:t>Предрейсовые</a:t>
          </a:r>
          <a:r>
            <a:rPr lang="ru-RU" sz="1600" dirty="0" smtClean="0">
              <a:solidFill>
                <a:schemeClr val="tx1"/>
              </a:solidFill>
              <a:latin typeface="Times New Roman" panose="02020603050405020304" pitchFamily="18" charset="0"/>
              <a:cs typeface="Times New Roman" panose="02020603050405020304" pitchFamily="18" charset="0"/>
            </a:rPr>
            <a:t> и </a:t>
          </a:r>
          <a:r>
            <a:rPr lang="ru-RU" sz="1600" dirty="0" err="1" smtClean="0">
              <a:solidFill>
                <a:schemeClr val="tx1"/>
              </a:solidFill>
              <a:latin typeface="Times New Roman" panose="02020603050405020304" pitchFamily="18" charset="0"/>
              <a:cs typeface="Times New Roman" panose="02020603050405020304" pitchFamily="18" charset="0"/>
            </a:rPr>
            <a:t>послерейсовые</a:t>
          </a:r>
          <a:r>
            <a:rPr lang="ru-RU" sz="1600" dirty="0" smtClean="0">
              <a:solidFill>
                <a:schemeClr val="tx1"/>
              </a:solidFill>
              <a:latin typeface="Times New Roman" panose="02020603050405020304" pitchFamily="18" charset="0"/>
              <a:cs typeface="Times New Roman" panose="02020603050405020304" pitchFamily="18" charset="0"/>
            </a:rPr>
            <a:t> медосмотры </a:t>
          </a:r>
          <a:r>
            <a:rPr lang="ru-RU" sz="1600" i="1" u="sng" dirty="0" smtClean="0">
              <a:solidFill>
                <a:schemeClr val="tx1"/>
              </a:solidFill>
              <a:latin typeface="Times New Roman" panose="02020603050405020304" pitchFamily="18" charset="0"/>
              <a:cs typeface="Times New Roman" panose="02020603050405020304" pitchFamily="18" charset="0"/>
            </a:rPr>
            <a:t>(основание: ч. 3 ст. 213 ТК РФ, </a:t>
          </a:r>
          <a:r>
            <a:rPr lang="ru-RU" sz="1600" i="1" u="sng" dirty="0" err="1" smtClean="0">
              <a:solidFill>
                <a:schemeClr val="tx1"/>
              </a:solidFill>
              <a:latin typeface="Times New Roman" panose="02020603050405020304" pitchFamily="18" charset="0"/>
              <a:cs typeface="Times New Roman" panose="02020603050405020304" pitchFamily="18" charset="0"/>
            </a:rPr>
            <a:t>абз</a:t>
          </a:r>
          <a:r>
            <a:rPr lang="ru-RU" sz="1600" i="1" u="sng" dirty="0" smtClean="0">
              <a:solidFill>
                <a:schemeClr val="tx1"/>
              </a:solidFill>
              <a:latin typeface="Times New Roman" panose="02020603050405020304" pitchFamily="18" charset="0"/>
              <a:cs typeface="Times New Roman" panose="02020603050405020304" pitchFamily="18" charset="0"/>
            </a:rPr>
            <a:t>. 3, 4 п. 3 ст. 23 Закона № 196-ФЗ) </a:t>
          </a:r>
          <a:endParaRPr lang="ru-RU" sz="1600" i="1" u="sng" dirty="0">
            <a:solidFill>
              <a:schemeClr val="tx1"/>
            </a:solidFill>
            <a:latin typeface="Times New Roman" panose="02020603050405020304" pitchFamily="18" charset="0"/>
            <a:cs typeface="Times New Roman" panose="02020603050405020304" pitchFamily="18" charset="0"/>
          </a:endParaRPr>
        </a:p>
      </dgm:t>
    </dgm:pt>
    <dgm:pt modelId="{1AB4EB28-646D-4A76-B34A-77732160E925}" type="parTrans" cxnId="{FEE76F3A-B858-48BF-82E4-E8E865D52A48}">
      <dgm:prSet/>
      <dgm:spPr/>
      <dgm:t>
        <a:bodyPr/>
        <a:lstStyle/>
        <a:p>
          <a:endParaRPr lang="ru-RU"/>
        </a:p>
      </dgm:t>
    </dgm:pt>
    <dgm:pt modelId="{3B157F38-F704-4598-A618-0D34926C2D78}" type="sibTrans" cxnId="{FEE76F3A-B858-48BF-82E4-E8E865D52A48}">
      <dgm:prSet/>
      <dgm:spPr/>
      <dgm:t>
        <a:bodyPr/>
        <a:lstStyle/>
        <a:p>
          <a:endParaRPr lang="ru-RU"/>
        </a:p>
      </dgm:t>
    </dgm:pt>
    <dgm:pt modelId="{7E099D82-76A4-481B-86FF-12BC05E50EFC}" type="pres">
      <dgm:prSet presAssocID="{EE2F444D-88E2-4423-A412-4470E75D1C1F}" presName="Name0" presStyleCnt="0">
        <dgm:presLayoutVars>
          <dgm:chMax val="7"/>
          <dgm:chPref val="7"/>
          <dgm:dir/>
        </dgm:presLayoutVars>
      </dgm:prSet>
      <dgm:spPr/>
      <dgm:t>
        <a:bodyPr/>
        <a:lstStyle/>
        <a:p>
          <a:endParaRPr lang="ru-RU"/>
        </a:p>
      </dgm:t>
    </dgm:pt>
    <dgm:pt modelId="{2589A3AF-14A3-48CE-BD60-CEB91EC6E166}" type="pres">
      <dgm:prSet presAssocID="{EE2F444D-88E2-4423-A412-4470E75D1C1F}" presName="Name1" presStyleCnt="0"/>
      <dgm:spPr/>
    </dgm:pt>
    <dgm:pt modelId="{8D030784-5E2A-4428-9083-A455A15D721F}" type="pres">
      <dgm:prSet presAssocID="{EE2F444D-88E2-4423-A412-4470E75D1C1F}" presName="cycle" presStyleCnt="0"/>
      <dgm:spPr/>
    </dgm:pt>
    <dgm:pt modelId="{CE8102AA-0DDA-4D33-A64E-A09F4B4DEF49}" type="pres">
      <dgm:prSet presAssocID="{EE2F444D-88E2-4423-A412-4470E75D1C1F}" presName="srcNode" presStyleLbl="node1" presStyleIdx="0" presStyleCnt="3"/>
      <dgm:spPr/>
    </dgm:pt>
    <dgm:pt modelId="{B2392024-A38F-4373-B3E2-3587A76F0BD2}" type="pres">
      <dgm:prSet presAssocID="{EE2F444D-88E2-4423-A412-4470E75D1C1F}" presName="conn" presStyleLbl="parChTrans1D2" presStyleIdx="0" presStyleCnt="1"/>
      <dgm:spPr/>
      <dgm:t>
        <a:bodyPr/>
        <a:lstStyle/>
        <a:p>
          <a:endParaRPr lang="ru-RU"/>
        </a:p>
      </dgm:t>
    </dgm:pt>
    <dgm:pt modelId="{D236340D-88C1-478D-BD9F-5E3F6F2851C2}" type="pres">
      <dgm:prSet presAssocID="{EE2F444D-88E2-4423-A412-4470E75D1C1F}" presName="extraNode" presStyleLbl="node1" presStyleIdx="0" presStyleCnt="3"/>
      <dgm:spPr/>
    </dgm:pt>
    <dgm:pt modelId="{CECCA102-C073-4247-950B-C7E1E2C93FA8}" type="pres">
      <dgm:prSet presAssocID="{EE2F444D-88E2-4423-A412-4470E75D1C1F}" presName="dstNode" presStyleLbl="node1" presStyleIdx="0" presStyleCnt="3"/>
      <dgm:spPr/>
    </dgm:pt>
    <dgm:pt modelId="{E316F569-A045-4278-ADD9-0D22B25403C4}" type="pres">
      <dgm:prSet presAssocID="{39EC7EEA-F80A-4DEB-9E09-3B25FC9692FF}" presName="text_1" presStyleLbl="node1" presStyleIdx="0" presStyleCnt="3">
        <dgm:presLayoutVars>
          <dgm:bulletEnabled val="1"/>
        </dgm:presLayoutVars>
      </dgm:prSet>
      <dgm:spPr/>
      <dgm:t>
        <a:bodyPr/>
        <a:lstStyle/>
        <a:p>
          <a:endParaRPr lang="ru-RU"/>
        </a:p>
      </dgm:t>
    </dgm:pt>
    <dgm:pt modelId="{5CD7BCF6-AB66-4937-A849-2D6869B465C6}" type="pres">
      <dgm:prSet presAssocID="{39EC7EEA-F80A-4DEB-9E09-3B25FC9692FF}" presName="accent_1" presStyleCnt="0"/>
      <dgm:spPr/>
    </dgm:pt>
    <dgm:pt modelId="{E1269301-5A88-40C0-97E2-48240CB46D43}" type="pres">
      <dgm:prSet presAssocID="{39EC7EEA-F80A-4DEB-9E09-3B25FC9692FF}" presName="accentRepeatNode" presStyleLbl="solidFgAcc1" presStyleIdx="0" presStyleCnt="3"/>
      <dgm:spPr/>
    </dgm:pt>
    <dgm:pt modelId="{E313E4A5-451E-400D-BF55-88DB7F3C99EA}" type="pres">
      <dgm:prSet presAssocID="{70102DC8-0E9D-442B-8C72-4649DCD4B2C0}" presName="text_2" presStyleLbl="node1" presStyleIdx="1" presStyleCnt="3">
        <dgm:presLayoutVars>
          <dgm:bulletEnabled val="1"/>
        </dgm:presLayoutVars>
      </dgm:prSet>
      <dgm:spPr/>
      <dgm:t>
        <a:bodyPr/>
        <a:lstStyle/>
        <a:p>
          <a:endParaRPr lang="ru-RU"/>
        </a:p>
      </dgm:t>
    </dgm:pt>
    <dgm:pt modelId="{311E302A-9E85-4517-9D9E-75C5C34A5314}" type="pres">
      <dgm:prSet presAssocID="{70102DC8-0E9D-442B-8C72-4649DCD4B2C0}" presName="accent_2" presStyleCnt="0"/>
      <dgm:spPr/>
    </dgm:pt>
    <dgm:pt modelId="{78F82E6C-4751-4467-85AD-BE2C695B9B32}" type="pres">
      <dgm:prSet presAssocID="{70102DC8-0E9D-442B-8C72-4649DCD4B2C0}" presName="accentRepeatNode" presStyleLbl="solidFgAcc1" presStyleIdx="1" presStyleCnt="3"/>
      <dgm:spPr/>
    </dgm:pt>
    <dgm:pt modelId="{DF1906AB-044A-4F05-97BB-2FAF71E55C9B}" type="pres">
      <dgm:prSet presAssocID="{58D1EE94-B3A8-4213-AD1A-4A48FAE227A4}" presName="text_3" presStyleLbl="node1" presStyleIdx="2" presStyleCnt="3">
        <dgm:presLayoutVars>
          <dgm:bulletEnabled val="1"/>
        </dgm:presLayoutVars>
      </dgm:prSet>
      <dgm:spPr/>
      <dgm:t>
        <a:bodyPr/>
        <a:lstStyle/>
        <a:p>
          <a:endParaRPr lang="ru-RU"/>
        </a:p>
      </dgm:t>
    </dgm:pt>
    <dgm:pt modelId="{7D75A6FE-7133-4E55-9B7B-C8049D2B412C}" type="pres">
      <dgm:prSet presAssocID="{58D1EE94-B3A8-4213-AD1A-4A48FAE227A4}" presName="accent_3" presStyleCnt="0"/>
      <dgm:spPr/>
    </dgm:pt>
    <dgm:pt modelId="{9B40E095-64E9-49F3-9F34-9825B8957CDC}" type="pres">
      <dgm:prSet presAssocID="{58D1EE94-B3A8-4213-AD1A-4A48FAE227A4}" presName="accentRepeatNode" presStyleLbl="solidFgAcc1" presStyleIdx="2" presStyleCnt="3"/>
      <dgm:spPr/>
    </dgm:pt>
  </dgm:ptLst>
  <dgm:cxnLst>
    <dgm:cxn modelId="{FEE76F3A-B858-48BF-82E4-E8E865D52A48}" srcId="{EE2F444D-88E2-4423-A412-4470E75D1C1F}" destId="{58D1EE94-B3A8-4213-AD1A-4A48FAE227A4}" srcOrd="2" destOrd="0" parTransId="{1AB4EB28-646D-4A76-B34A-77732160E925}" sibTransId="{3B157F38-F704-4598-A618-0D34926C2D78}"/>
    <dgm:cxn modelId="{73249343-C844-418B-8FEC-F473D0CB4641}" type="presOf" srcId="{39EC7EEA-F80A-4DEB-9E09-3B25FC9692FF}" destId="{E316F569-A045-4278-ADD9-0D22B25403C4}" srcOrd="0" destOrd="0" presId="urn:microsoft.com/office/officeart/2008/layout/VerticalCurvedList"/>
    <dgm:cxn modelId="{60666A88-DD37-46DD-9CC7-113CBEADD42D}" type="presOf" srcId="{EE2F444D-88E2-4423-A412-4470E75D1C1F}" destId="{7E099D82-76A4-481B-86FF-12BC05E50EFC}" srcOrd="0" destOrd="0" presId="urn:microsoft.com/office/officeart/2008/layout/VerticalCurvedList"/>
    <dgm:cxn modelId="{2FB8D46C-5274-458F-8332-1DC21816D5FB}" srcId="{EE2F444D-88E2-4423-A412-4470E75D1C1F}" destId="{39EC7EEA-F80A-4DEB-9E09-3B25FC9692FF}" srcOrd="0" destOrd="0" parTransId="{966EB7E6-7AF6-4B08-8B9A-D34575B70280}" sibTransId="{2869E4E3-FAD5-4D95-B045-85AA46B07EEB}"/>
    <dgm:cxn modelId="{62BF2AD6-2697-4609-8BE6-162A00689E98}" type="presOf" srcId="{2869E4E3-FAD5-4D95-B045-85AA46B07EEB}" destId="{B2392024-A38F-4373-B3E2-3587A76F0BD2}" srcOrd="0" destOrd="0" presId="urn:microsoft.com/office/officeart/2008/layout/VerticalCurvedList"/>
    <dgm:cxn modelId="{8DA0A866-DC45-4A96-9631-FA1A0AAF7E9C}" srcId="{EE2F444D-88E2-4423-A412-4470E75D1C1F}" destId="{70102DC8-0E9D-442B-8C72-4649DCD4B2C0}" srcOrd="1" destOrd="0" parTransId="{BDAA2043-A021-4A1C-9122-BED4B13CBBBC}" sibTransId="{068A7DAB-3220-4130-9DDC-4BD0A973F586}"/>
    <dgm:cxn modelId="{0F1FF591-6B60-4376-9852-B1E1B604AF6F}" type="presOf" srcId="{70102DC8-0E9D-442B-8C72-4649DCD4B2C0}" destId="{E313E4A5-451E-400D-BF55-88DB7F3C99EA}" srcOrd="0" destOrd="0" presId="urn:microsoft.com/office/officeart/2008/layout/VerticalCurvedList"/>
    <dgm:cxn modelId="{964CCEE9-F4CE-4531-976C-BFAF7C6B22D2}" type="presOf" srcId="{58D1EE94-B3A8-4213-AD1A-4A48FAE227A4}" destId="{DF1906AB-044A-4F05-97BB-2FAF71E55C9B}" srcOrd="0" destOrd="0" presId="urn:microsoft.com/office/officeart/2008/layout/VerticalCurvedList"/>
    <dgm:cxn modelId="{410825D5-0F76-4B79-AD80-80AA3AB1D515}" type="presParOf" srcId="{7E099D82-76A4-481B-86FF-12BC05E50EFC}" destId="{2589A3AF-14A3-48CE-BD60-CEB91EC6E166}" srcOrd="0" destOrd="0" presId="urn:microsoft.com/office/officeart/2008/layout/VerticalCurvedList"/>
    <dgm:cxn modelId="{FE3B16D2-BD2D-4459-A13E-6DA95C2B92F6}" type="presParOf" srcId="{2589A3AF-14A3-48CE-BD60-CEB91EC6E166}" destId="{8D030784-5E2A-4428-9083-A455A15D721F}" srcOrd="0" destOrd="0" presId="urn:microsoft.com/office/officeart/2008/layout/VerticalCurvedList"/>
    <dgm:cxn modelId="{EF7088A2-B483-4690-9D25-4BB663D468DB}" type="presParOf" srcId="{8D030784-5E2A-4428-9083-A455A15D721F}" destId="{CE8102AA-0DDA-4D33-A64E-A09F4B4DEF49}" srcOrd="0" destOrd="0" presId="urn:microsoft.com/office/officeart/2008/layout/VerticalCurvedList"/>
    <dgm:cxn modelId="{78FD6DCE-4C07-4C57-828F-0CC4217E4ACB}" type="presParOf" srcId="{8D030784-5E2A-4428-9083-A455A15D721F}" destId="{B2392024-A38F-4373-B3E2-3587A76F0BD2}" srcOrd="1" destOrd="0" presId="urn:microsoft.com/office/officeart/2008/layout/VerticalCurvedList"/>
    <dgm:cxn modelId="{B70E0039-FC08-4920-8CA8-5A9AF4798C26}" type="presParOf" srcId="{8D030784-5E2A-4428-9083-A455A15D721F}" destId="{D236340D-88C1-478D-BD9F-5E3F6F2851C2}" srcOrd="2" destOrd="0" presId="urn:microsoft.com/office/officeart/2008/layout/VerticalCurvedList"/>
    <dgm:cxn modelId="{C4D333C8-993E-4D26-AB94-2D2DCE950697}" type="presParOf" srcId="{8D030784-5E2A-4428-9083-A455A15D721F}" destId="{CECCA102-C073-4247-950B-C7E1E2C93FA8}" srcOrd="3" destOrd="0" presId="urn:microsoft.com/office/officeart/2008/layout/VerticalCurvedList"/>
    <dgm:cxn modelId="{E81DF461-024B-4BFC-8B7D-49DFE97962A8}" type="presParOf" srcId="{2589A3AF-14A3-48CE-BD60-CEB91EC6E166}" destId="{E316F569-A045-4278-ADD9-0D22B25403C4}" srcOrd="1" destOrd="0" presId="urn:microsoft.com/office/officeart/2008/layout/VerticalCurvedList"/>
    <dgm:cxn modelId="{D0C0B1A5-8E60-4C4D-96F6-15A21BE5D07A}" type="presParOf" srcId="{2589A3AF-14A3-48CE-BD60-CEB91EC6E166}" destId="{5CD7BCF6-AB66-4937-A849-2D6869B465C6}" srcOrd="2" destOrd="0" presId="urn:microsoft.com/office/officeart/2008/layout/VerticalCurvedList"/>
    <dgm:cxn modelId="{84E986CF-768B-41F7-A80C-71C9B28E5F82}" type="presParOf" srcId="{5CD7BCF6-AB66-4937-A849-2D6869B465C6}" destId="{E1269301-5A88-40C0-97E2-48240CB46D43}" srcOrd="0" destOrd="0" presId="urn:microsoft.com/office/officeart/2008/layout/VerticalCurvedList"/>
    <dgm:cxn modelId="{49E43986-32E7-4513-80ED-D64002610AA0}" type="presParOf" srcId="{2589A3AF-14A3-48CE-BD60-CEB91EC6E166}" destId="{E313E4A5-451E-400D-BF55-88DB7F3C99EA}" srcOrd="3" destOrd="0" presId="urn:microsoft.com/office/officeart/2008/layout/VerticalCurvedList"/>
    <dgm:cxn modelId="{A6E58F1F-9A9C-4648-8D5B-B250523F210E}" type="presParOf" srcId="{2589A3AF-14A3-48CE-BD60-CEB91EC6E166}" destId="{311E302A-9E85-4517-9D9E-75C5C34A5314}" srcOrd="4" destOrd="0" presId="urn:microsoft.com/office/officeart/2008/layout/VerticalCurvedList"/>
    <dgm:cxn modelId="{3391D3F0-4186-4CA0-9161-F0A64E649EDA}" type="presParOf" srcId="{311E302A-9E85-4517-9D9E-75C5C34A5314}" destId="{78F82E6C-4751-4467-85AD-BE2C695B9B32}" srcOrd="0" destOrd="0" presId="urn:microsoft.com/office/officeart/2008/layout/VerticalCurvedList"/>
    <dgm:cxn modelId="{66723F78-5FDA-4869-B81F-3ED2BEDB97A6}" type="presParOf" srcId="{2589A3AF-14A3-48CE-BD60-CEB91EC6E166}" destId="{DF1906AB-044A-4F05-97BB-2FAF71E55C9B}" srcOrd="5" destOrd="0" presId="urn:microsoft.com/office/officeart/2008/layout/VerticalCurvedList"/>
    <dgm:cxn modelId="{F18BDA00-438C-4348-8615-63BA08A773D7}" type="presParOf" srcId="{2589A3AF-14A3-48CE-BD60-CEB91EC6E166}" destId="{7D75A6FE-7133-4E55-9B7B-C8049D2B412C}" srcOrd="6" destOrd="0" presId="urn:microsoft.com/office/officeart/2008/layout/VerticalCurvedList"/>
    <dgm:cxn modelId="{B06C27E8-8354-449B-A712-BB05E6B947BE}" type="presParOf" srcId="{7D75A6FE-7133-4E55-9B7B-C8049D2B412C}" destId="{9B40E095-64E9-49F3-9F34-9825B8957CDC}" srcOrd="0" destOrd="0" presId="urn:microsoft.com/office/officeart/2008/layout/VerticalCurv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8BA6BC5-CFB4-4229-A5F5-7C0E4986A71C}" type="doc">
      <dgm:prSet loTypeId="urn:microsoft.com/office/officeart/2005/8/layout/matrix3" loCatId="matrix" qsTypeId="urn:microsoft.com/office/officeart/2005/8/quickstyle/simple1" qsCatId="simple" csTypeId="urn:microsoft.com/office/officeart/2005/8/colors/colorful3" csCatId="colorful" phldr="1"/>
      <dgm:spPr/>
      <dgm:t>
        <a:bodyPr/>
        <a:lstStyle/>
        <a:p>
          <a:endParaRPr lang="ru-RU"/>
        </a:p>
      </dgm:t>
    </dgm:pt>
    <dgm:pt modelId="{F9094097-35B4-412D-9BA1-1B33DA2D97F7}">
      <dgm:prSet phldrT="[Текст]" custT="1"/>
      <dgm:spPr/>
      <dgm:t>
        <a:bodyPr/>
        <a:lstStyle/>
        <a:p>
          <a:r>
            <a:rPr lang="ru-RU" sz="1200" b="0" i="0" u="none" dirty="0" smtClean="0">
              <a:solidFill>
                <a:schemeClr val="tx1"/>
              </a:solidFill>
              <a:latin typeface="Times New Roman" panose="02020603050405020304" pitchFamily="18" charset="0"/>
              <a:cs typeface="Times New Roman" panose="02020603050405020304" pitchFamily="18" charset="0"/>
            </a:rPr>
            <a:t>Все водители при приеме на работу должны пройти </a:t>
          </a:r>
          <a:r>
            <a:rPr lang="ru-RU" sz="1200" b="1" i="0" u="none" dirty="0" smtClean="0">
              <a:solidFill>
                <a:schemeClr val="tx1"/>
              </a:solidFill>
              <a:latin typeface="Times New Roman" panose="02020603050405020304" pitchFamily="18" charset="0"/>
              <a:cs typeface="Times New Roman" panose="02020603050405020304" pitchFamily="18" charset="0"/>
            </a:rPr>
            <a:t>испытание.</a:t>
          </a:r>
          <a:r>
            <a:rPr lang="ru-RU" sz="1200" b="0" i="0" u="none" dirty="0" smtClean="0">
              <a:solidFill>
                <a:schemeClr val="tx1"/>
              </a:solidFill>
              <a:latin typeface="Times New Roman" panose="02020603050405020304" pitchFamily="18" charset="0"/>
              <a:cs typeface="Times New Roman" panose="02020603050405020304" pitchFamily="18" charset="0"/>
            </a:rPr>
            <a:t> Продолжительность испытания – не больше трех месяцев </a:t>
          </a:r>
          <a:r>
            <a:rPr lang="ru-RU" sz="1200" b="0" i="1" u="sng" dirty="0" smtClean="0">
              <a:solidFill>
                <a:schemeClr val="tx1"/>
              </a:solidFill>
              <a:latin typeface="Times New Roman" panose="02020603050405020304" pitchFamily="18" charset="0"/>
              <a:cs typeface="Times New Roman" panose="02020603050405020304" pitchFamily="18" charset="0"/>
            </a:rPr>
            <a:t>(ст. 70 ТК РФ, п. 7 Порядка, утв. Приказом Минтранса от 29.07.2020 № 264).</a:t>
          </a:r>
          <a:r>
            <a:rPr lang="ru-RU" sz="1200" i="1" u="sng" dirty="0" smtClean="0">
              <a:solidFill>
                <a:schemeClr val="tx1"/>
              </a:solidFill>
              <a:latin typeface="Times New Roman" panose="02020603050405020304" pitchFamily="18" charset="0"/>
              <a:cs typeface="Times New Roman" panose="02020603050405020304" pitchFamily="18" charset="0"/>
            </a:rPr>
            <a:t/>
          </a:r>
          <a:br>
            <a:rPr lang="ru-RU" sz="1200" i="1" u="sng" dirty="0" smtClean="0">
              <a:solidFill>
                <a:schemeClr val="tx1"/>
              </a:solidFill>
              <a:latin typeface="Times New Roman" panose="02020603050405020304" pitchFamily="18" charset="0"/>
              <a:cs typeface="Times New Roman" panose="02020603050405020304" pitchFamily="18" charset="0"/>
            </a:rPr>
          </a:br>
          <a:r>
            <a:rPr lang="ru-RU" sz="1200" b="0" i="0" u="none" dirty="0" smtClean="0">
              <a:latin typeface="Times New Roman" panose="02020603050405020304" pitchFamily="18" charset="0"/>
              <a:cs typeface="Times New Roman" panose="02020603050405020304" pitchFamily="18" charset="0"/>
            </a:rPr>
            <a:t/>
          </a:r>
          <a:br>
            <a:rPr lang="ru-RU" sz="1200" b="0" i="0" u="none" dirty="0" smtClean="0">
              <a:latin typeface="Times New Roman" panose="02020603050405020304" pitchFamily="18" charset="0"/>
              <a:cs typeface="Times New Roman" panose="02020603050405020304" pitchFamily="18" charset="0"/>
            </a:rPr>
          </a:br>
          <a:endParaRPr lang="ru-RU" sz="1200" dirty="0">
            <a:latin typeface="Times New Roman" panose="02020603050405020304" pitchFamily="18" charset="0"/>
            <a:cs typeface="Times New Roman" panose="02020603050405020304" pitchFamily="18" charset="0"/>
          </a:endParaRPr>
        </a:p>
      </dgm:t>
    </dgm:pt>
    <dgm:pt modelId="{BB24210F-A91A-4ED2-AB5E-29143B910844}" type="parTrans" cxnId="{47CEF78A-3014-4913-8E68-6126FD414D68}">
      <dgm:prSet/>
      <dgm:spPr/>
      <dgm:t>
        <a:bodyPr/>
        <a:lstStyle/>
        <a:p>
          <a:endParaRPr lang="ru-RU"/>
        </a:p>
      </dgm:t>
    </dgm:pt>
    <dgm:pt modelId="{8BF3CB87-AE71-4CCD-AB07-EB6687F1B7C1}" type="sibTrans" cxnId="{47CEF78A-3014-4913-8E68-6126FD414D68}">
      <dgm:prSet/>
      <dgm:spPr/>
      <dgm:t>
        <a:bodyPr/>
        <a:lstStyle/>
        <a:p>
          <a:endParaRPr lang="ru-RU"/>
        </a:p>
      </dgm:t>
    </dgm:pt>
    <dgm:pt modelId="{E36BBB79-BA09-4C0A-B303-312AB5C9C997}">
      <dgm:prSet phldrT="[Текст]" custT="1"/>
      <dgm:spPr/>
      <dgm:t>
        <a:bodyPr/>
        <a:lstStyle/>
        <a:p>
          <a:r>
            <a:rPr lang="ru-RU" sz="1200" b="0" i="0" u="none" dirty="0" smtClean="0">
              <a:solidFill>
                <a:schemeClr val="tx1"/>
              </a:solidFill>
              <a:latin typeface="Times New Roman" panose="02020603050405020304" pitchFamily="18" charset="0"/>
              <a:cs typeface="Times New Roman" panose="02020603050405020304" pitchFamily="18" charset="0"/>
            </a:rPr>
            <a:t>Испытание водителя нужно проводить как без выезда, так и с выездом на дороги общего пользования. Для водителей маршрутных транспортных средств испытание с выездом на дороги общего пользования включает движение по маршруту без пассажиров и с пассажирами.</a:t>
          </a:r>
          <a:r>
            <a:rPr lang="ru-RU" sz="1200" b="0" i="0" u="none" dirty="0" smtClean="0">
              <a:latin typeface="Times New Roman" panose="02020603050405020304" pitchFamily="18" charset="0"/>
              <a:cs typeface="Times New Roman" panose="02020603050405020304" pitchFamily="18" charset="0"/>
            </a:rPr>
            <a:t/>
          </a:r>
          <a:br>
            <a:rPr lang="ru-RU" sz="1200" b="0" i="0" u="none" dirty="0" smtClean="0">
              <a:latin typeface="Times New Roman" panose="02020603050405020304" pitchFamily="18" charset="0"/>
              <a:cs typeface="Times New Roman" panose="02020603050405020304" pitchFamily="18" charset="0"/>
            </a:rPr>
          </a:br>
          <a:endParaRPr lang="ru-RU" sz="1200" dirty="0">
            <a:latin typeface="Times New Roman" panose="02020603050405020304" pitchFamily="18" charset="0"/>
            <a:cs typeface="Times New Roman" panose="02020603050405020304" pitchFamily="18" charset="0"/>
          </a:endParaRPr>
        </a:p>
      </dgm:t>
    </dgm:pt>
    <dgm:pt modelId="{9F5C3CC3-D05E-45DE-8395-5A4FB00AF5D8}" type="parTrans" cxnId="{141BA5F5-408D-4EB6-B758-8AC92937C07B}">
      <dgm:prSet/>
      <dgm:spPr/>
      <dgm:t>
        <a:bodyPr/>
        <a:lstStyle/>
        <a:p>
          <a:endParaRPr lang="ru-RU"/>
        </a:p>
      </dgm:t>
    </dgm:pt>
    <dgm:pt modelId="{71807E8F-341D-415B-8EA5-46D6A4CB74D2}" type="sibTrans" cxnId="{141BA5F5-408D-4EB6-B758-8AC92937C07B}">
      <dgm:prSet/>
      <dgm:spPr/>
      <dgm:t>
        <a:bodyPr/>
        <a:lstStyle/>
        <a:p>
          <a:endParaRPr lang="ru-RU"/>
        </a:p>
      </dgm:t>
    </dgm:pt>
    <dgm:pt modelId="{A8268583-96D7-4F59-8BF8-EDE7432F46FE}">
      <dgm:prSet phldrT="[Текст]" custT="1"/>
      <dgm:spPr/>
      <dgm:t>
        <a:bodyPr/>
        <a:lstStyle/>
        <a:p>
          <a:r>
            <a:rPr lang="ru-RU" sz="1200" b="0" i="0" u="none" dirty="0" smtClean="0">
              <a:solidFill>
                <a:schemeClr val="tx1"/>
              </a:solidFill>
              <a:latin typeface="Times New Roman" panose="02020603050405020304" pitchFamily="18" charset="0"/>
              <a:cs typeface="Times New Roman" panose="02020603050405020304" pitchFamily="18" charset="0"/>
            </a:rPr>
            <a:t>Испытание водителей проводится под руководством водителя-наставника. Наставник назначается из других сотрудников-водителей, которые не попадали в ДТП по своей вине. </a:t>
          </a:r>
          <a:r>
            <a:rPr lang="ru-RU" sz="1200" dirty="0" smtClean="0">
              <a:solidFill>
                <a:schemeClr val="tx1"/>
              </a:solidFill>
              <a:latin typeface="Times New Roman" panose="02020603050405020304" pitchFamily="18" charset="0"/>
              <a:cs typeface="Times New Roman" panose="02020603050405020304" pitchFamily="18" charset="0"/>
            </a:rPr>
            <a:t/>
          </a:r>
          <a:br>
            <a:rPr lang="ru-RU" sz="1200" dirty="0" smtClean="0">
              <a:solidFill>
                <a:schemeClr val="tx1"/>
              </a:solidFill>
              <a:latin typeface="Times New Roman" panose="02020603050405020304" pitchFamily="18" charset="0"/>
              <a:cs typeface="Times New Roman" panose="02020603050405020304" pitchFamily="18" charset="0"/>
            </a:rPr>
          </a:br>
          <a:r>
            <a:rPr lang="ru-RU" sz="1300" b="0" i="0" u="none" dirty="0" smtClean="0"/>
            <a:t/>
          </a:r>
          <a:br>
            <a:rPr lang="ru-RU" sz="1300" b="0" i="0" u="none" dirty="0" smtClean="0"/>
          </a:br>
          <a:endParaRPr lang="ru-RU" sz="1300" dirty="0"/>
        </a:p>
      </dgm:t>
    </dgm:pt>
    <dgm:pt modelId="{84E79F61-B793-457C-A164-A271D1A45CB6}" type="parTrans" cxnId="{CC2AED59-FEFE-4D90-93FF-7028DB6946A1}">
      <dgm:prSet/>
      <dgm:spPr/>
      <dgm:t>
        <a:bodyPr/>
        <a:lstStyle/>
        <a:p>
          <a:endParaRPr lang="ru-RU"/>
        </a:p>
      </dgm:t>
    </dgm:pt>
    <dgm:pt modelId="{11E08616-2183-4923-8FA9-195634AAC9D0}" type="sibTrans" cxnId="{CC2AED59-FEFE-4D90-93FF-7028DB6946A1}">
      <dgm:prSet/>
      <dgm:spPr/>
      <dgm:t>
        <a:bodyPr/>
        <a:lstStyle/>
        <a:p>
          <a:endParaRPr lang="ru-RU"/>
        </a:p>
      </dgm:t>
    </dgm:pt>
    <dgm:pt modelId="{45A58918-C0E5-42DC-9EFF-183FCD4C8937}">
      <dgm:prSet phldrT="[Текст]" custT="1"/>
      <dgm:spPr/>
      <dgm:t>
        <a:bodyPr/>
        <a:lstStyle/>
        <a:p>
          <a:r>
            <a:rPr lang="ru-RU" sz="1200" b="0" i="0" u="none" dirty="0" smtClean="0">
              <a:solidFill>
                <a:schemeClr val="tx1"/>
              </a:solidFill>
              <a:latin typeface="Times New Roman" panose="02020603050405020304" pitchFamily="18" charset="0"/>
              <a:cs typeface="Times New Roman" panose="02020603050405020304" pitchFamily="18" charset="0"/>
            </a:rPr>
            <a:t>По итогам испытания оформляется лист испытания. Форма документа произвольная, при этом лист испытаний должен содержать следующие сведения:</a:t>
          </a:r>
          <a:r>
            <a:rPr lang="ru-RU" sz="1300" dirty="0" smtClean="0">
              <a:latin typeface="Times New Roman" panose="02020603050405020304" pitchFamily="18" charset="0"/>
              <a:cs typeface="Times New Roman" panose="02020603050405020304" pitchFamily="18" charset="0"/>
            </a:rPr>
            <a:t/>
          </a:r>
          <a:br>
            <a:rPr lang="ru-RU" sz="1300" dirty="0" smtClean="0">
              <a:latin typeface="Times New Roman" panose="02020603050405020304" pitchFamily="18" charset="0"/>
              <a:cs typeface="Times New Roman" panose="02020603050405020304" pitchFamily="18" charset="0"/>
            </a:rPr>
          </a:br>
          <a:r>
            <a:rPr lang="ru-RU" sz="1300" b="0" i="0" u="none" dirty="0" smtClean="0">
              <a:latin typeface="Times New Roman" panose="02020603050405020304" pitchFamily="18" charset="0"/>
              <a:cs typeface="Times New Roman" panose="02020603050405020304" pitchFamily="18" charset="0"/>
            </a:rPr>
            <a:t/>
          </a:r>
          <a:br>
            <a:rPr lang="ru-RU" sz="1300" b="0" i="0" u="none" dirty="0" smtClean="0">
              <a:latin typeface="Times New Roman" panose="02020603050405020304" pitchFamily="18" charset="0"/>
              <a:cs typeface="Times New Roman" panose="02020603050405020304" pitchFamily="18" charset="0"/>
            </a:rPr>
          </a:br>
          <a:endParaRPr lang="ru-RU" sz="1300" dirty="0">
            <a:latin typeface="Times New Roman" panose="02020603050405020304" pitchFamily="18" charset="0"/>
            <a:cs typeface="Times New Roman" panose="02020603050405020304" pitchFamily="18" charset="0"/>
          </a:endParaRPr>
        </a:p>
      </dgm:t>
    </dgm:pt>
    <dgm:pt modelId="{77E3D803-8D6A-4448-B339-D31B21D9C820}" type="parTrans" cxnId="{031D1E9B-D90F-4F13-81DA-B71206B15151}">
      <dgm:prSet/>
      <dgm:spPr/>
      <dgm:t>
        <a:bodyPr/>
        <a:lstStyle/>
        <a:p>
          <a:endParaRPr lang="ru-RU"/>
        </a:p>
      </dgm:t>
    </dgm:pt>
    <dgm:pt modelId="{6DFCA908-04E0-4629-81DB-F293A7CF91B0}" type="sibTrans" cxnId="{031D1E9B-D90F-4F13-81DA-B71206B15151}">
      <dgm:prSet/>
      <dgm:spPr/>
      <dgm:t>
        <a:bodyPr/>
        <a:lstStyle/>
        <a:p>
          <a:endParaRPr lang="ru-RU"/>
        </a:p>
      </dgm:t>
    </dgm:pt>
    <dgm:pt modelId="{D10199A9-D1E0-48A7-AF39-0B9B0ADA231F}" type="pres">
      <dgm:prSet presAssocID="{F8BA6BC5-CFB4-4229-A5F5-7C0E4986A71C}" presName="matrix" presStyleCnt="0">
        <dgm:presLayoutVars>
          <dgm:chMax val="1"/>
          <dgm:dir/>
          <dgm:resizeHandles val="exact"/>
        </dgm:presLayoutVars>
      </dgm:prSet>
      <dgm:spPr/>
      <dgm:t>
        <a:bodyPr/>
        <a:lstStyle/>
        <a:p>
          <a:endParaRPr lang="ru-RU"/>
        </a:p>
      </dgm:t>
    </dgm:pt>
    <dgm:pt modelId="{33E666CA-B14D-4786-99FE-221902C66562}" type="pres">
      <dgm:prSet presAssocID="{F8BA6BC5-CFB4-4229-A5F5-7C0E4986A71C}" presName="diamond" presStyleLbl="bgShp" presStyleIdx="0" presStyleCnt="1"/>
      <dgm:spPr/>
    </dgm:pt>
    <dgm:pt modelId="{D7410D5D-4E9A-4135-B873-23E9F980E295}" type="pres">
      <dgm:prSet presAssocID="{F8BA6BC5-CFB4-4229-A5F5-7C0E4986A71C}" presName="quad1" presStyleLbl="node1" presStyleIdx="0" presStyleCnt="4">
        <dgm:presLayoutVars>
          <dgm:chMax val="0"/>
          <dgm:chPref val="0"/>
          <dgm:bulletEnabled val="1"/>
        </dgm:presLayoutVars>
      </dgm:prSet>
      <dgm:spPr/>
      <dgm:t>
        <a:bodyPr/>
        <a:lstStyle/>
        <a:p>
          <a:endParaRPr lang="ru-RU"/>
        </a:p>
      </dgm:t>
    </dgm:pt>
    <dgm:pt modelId="{C629AA34-FE51-48CB-AC18-D269A95543C7}" type="pres">
      <dgm:prSet presAssocID="{F8BA6BC5-CFB4-4229-A5F5-7C0E4986A71C}" presName="quad2" presStyleLbl="node1" presStyleIdx="1" presStyleCnt="4">
        <dgm:presLayoutVars>
          <dgm:chMax val="0"/>
          <dgm:chPref val="0"/>
          <dgm:bulletEnabled val="1"/>
        </dgm:presLayoutVars>
      </dgm:prSet>
      <dgm:spPr/>
      <dgm:t>
        <a:bodyPr/>
        <a:lstStyle/>
        <a:p>
          <a:endParaRPr lang="ru-RU"/>
        </a:p>
      </dgm:t>
    </dgm:pt>
    <dgm:pt modelId="{B52BB806-1627-42E6-ADB5-CF6A35A895D3}" type="pres">
      <dgm:prSet presAssocID="{F8BA6BC5-CFB4-4229-A5F5-7C0E4986A71C}" presName="quad3" presStyleLbl="node1" presStyleIdx="2" presStyleCnt="4" custLinFactNeighborX="433" custLinFactNeighborY="-433">
        <dgm:presLayoutVars>
          <dgm:chMax val="0"/>
          <dgm:chPref val="0"/>
          <dgm:bulletEnabled val="1"/>
        </dgm:presLayoutVars>
      </dgm:prSet>
      <dgm:spPr/>
      <dgm:t>
        <a:bodyPr/>
        <a:lstStyle/>
        <a:p>
          <a:endParaRPr lang="ru-RU"/>
        </a:p>
      </dgm:t>
    </dgm:pt>
    <dgm:pt modelId="{434BA9A7-EA7B-4E3D-89CD-3D510E14BC7E}" type="pres">
      <dgm:prSet presAssocID="{F8BA6BC5-CFB4-4229-A5F5-7C0E4986A71C}" presName="quad4" presStyleLbl="node1" presStyleIdx="3" presStyleCnt="4">
        <dgm:presLayoutVars>
          <dgm:chMax val="0"/>
          <dgm:chPref val="0"/>
          <dgm:bulletEnabled val="1"/>
        </dgm:presLayoutVars>
      </dgm:prSet>
      <dgm:spPr/>
      <dgm:t>
        <a:bodyPr/>
        <a:lstStyle/>
        <a:p>
          <a:endParaRPr lang="ru-RU"/>
        </a:p>
      </dgm:t>
    </dgm:pt>
  </dgm:ptLst>
  <dgm:cxnLst>
    <dgm:cxn modelId="{B71D7A89-5567-4060-8BAD-79624EA8AD2B}" type="presOf" srcId="{45A58918-C0E5-42DC-9EFF-183FCD4C8937}" destId="{434BA9A7-EA7B-4E3D-89CD-3D510E14BC7E}" srcOrd="0" destOrd="0" presId="urn:microsoft.com/office/officeart/2005/8/layout/matrix3"/>
    <dgm:cxn modelId="{47CEF78A-3014-4913-8E68-6126FD414D68}" srcId="{F8BA6BC5-CFB4-4229-A5F5-7C0E4986A71C}" destId="{F9094097-35B4-412D-9BA1-1B33DA2D97F7}" srcOrd="0" destOrd="0" parTransId="{BB24210F-A91A-4ED2-AB5E-29143B910844}" sibTransId="{8BF3CB87-AE71-4CCD-AB07-EB6687F1B7C1}"/>
    <dgm:cxn modelId="{141BA5F5-408D-4EB6-B758-8AC92937C07B}" srcId="{F8BA6BC5-CFB4-4229-A5F5-7C0E4986A71C}" destId="{E36BBB79-BA09-4C0A-B303-312AB5C9C997}" srcOrd="1" destOrd="0" parTransId="{9F5C3CC3-D05E-45DE-8395-5A4FB00AF5D8}" sibTransId="{71807E8F-341D-415B-8EA5-46D6A4CB74D2}"/>
    <dgm:cxn modelId="{031D1E9B-D90F-4F13-81DA-B71206B15151}" srcId="{F8BA6BC5-CFB4-4229-A5F5-7C0E4986A71C}" destId="{45A58918-C0E5-42DC-9EFF-183FCD4C8937}" srcOrd="3" destOrd="0" parTransId="{77E3D803-8D6A-4448-B339-D31B21D9C820}" sibTransId="{6DFCA908-04E0-4629-81DB-F293A7CF91B0}"/>
    <dgm:cxn modelId="{D247F89F-44D3-4D9A-AC23-E4C2758AB6E6}" type="presOf" srcId="{E36BBB79-BA09-4C0A-B303-312AB5C9C997}" destId="{C629AA34-FE51-48CB-AC18-D269A95543C7}" srcOrd="0" destOrd="0" presId="urn:microsoft.com/office/officeart/2005/8/layout/matrix3"/>
    <dgm:cxn modelId="{D8D83428-5159-4DD4-99F5-883D0FB28B7B}" type="presOf" srcId="{F8BA6BC5-CFB4-4229-A5F5-7C0E4986A71C}" destId="{D10199A9-D1E0-48A7-AF39-0B9B0ADA231F}" srcOrd="0" destOrd="0" presId="urn:microsoft.com/office/officeart/2005/8/layout/matrix3"/>
    <dgm:cxn modelId="{5BEE7075-ECFF-4F15-97E5-75F9930D0E9A}" type="presOf" srcId="{F9094097-35B4-412D-9BA1-1B33DA2D97F7}" destId="{D7410D5D-4E9A-4135-B873-23E9F980E295}" srcOrd="0" destOrd="0" presId="urn:microsoft.com/office/officeart/2005/8/layout/matrix3"/>
    <dgm:cxn modelId="{CC2AED59-FEFE-4D90-93FF-7028DB6946A1}" srcId="{F8BA6BC5-CFB4-4229-A5F5-7C0E4986A71C}" destId="{A8268583-96D7-4F59-8BF8-EDE7432F46FE}" srcOrd="2" destOrd="0" parTransId="{84E79F61-B793-457C-A164-A271D1A45CB6}" sibTransId="{11E08616-2183-4923-8FA9-195634AAC9D0}"/>
    <dgm:cxn modelId="{91646FFF-C4F9-4147-8051-390352A19964}" type="presOf" srcId="{A8268583-96D7-4F59-8BF8-EDE7432F46FE}" destId="{B52BB806-1627-42E6-ADB5-CF6A35A895D3}" srcOrd="0" destOrd="0" presId="urn:microsoft.com/office/officeart/2005/8/layout/matrix3"/>
    <dgm:cxn modelId="{544B6BC4-3AE5-407F-A6CE-2014D3B38F3B}" type="presParOf" srcId="{D10199A9-D1E0-48A7-AF39-0B9B0ADA231F}" destId="{33E666CA-B14D-4786-99FE-221902C66562}" srcOrd="0" destOrd="0" presId="urn:microsoft.com/office/officeart/2005/8/layout/matrix3"/>
    <dgm:cxn modelId="{CAB2ECCC-807D-4C7E-97BE-26F78282ECD3}" type="presParOf" srcId="{D10199A9-D1E0-48A7-AF39-0B9B0ADA231F}" destId="{D7410D5D-4E9A-4135-B873-23E9F980E295}" srcOrd="1" destOrd="0" presId="urn:microsoft.com/office/officeart/2005/8/layout/matrix3"/>
    <dgm:cxn modelId="{4A0AA28C-F9F2-4D03-AF0F-4437258DDBEB}" type="presParOf" srcId="{D10199A9-D1E0-48A7-AF39-0B9B0ADA231F}" destId="{C629AA34-FE51-48CB-AC18-D269A95543C7}" srcOrd="2" destOrd="0" presId="urn:microsoft.com/office/officeart/2005/8/layout/matrix3"/>
    <dgm:cxn modelId="{7D7A0130-FB46-4B34-B13D-68623F65FA24}" type="presParOf" srcId="{D10199A9-D1E0-48A7-AF39-0B9B0ADA231F}" destId="{B52BB806-1627-42E6-ADB5-CF6A35A895D3}" srcOrd="3" destOrd="0" presId="urn:microsoft.com/office/officeart/2005/8/layout/matrix3"/>
    <dgm:cxn modelId="{36AAA0B7-04CF-4A6F-BCE6-99F5EDFB9591}" type="presParOf" srcId="{D10199A9-D1E0-48A7-AF39-0B9B0ADA231F}" destId="{434BA9A7-EA7B-4E3D-89CD-3D510E14BC7E}"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42F3645-BA80-48AB-AF41-18B39F8974C7}">
      <dsp:nvSpPr>
        <dsp:cNvPr id="0" name=""/>
        <dsp:cNvSpPr/>
      </dsp:nvSpPr>
      <dsp:spPr>
        <a:xfrm>
          <a:off x="0" y="0"/>
          <a:ext cx="8308238" cy="975736"/>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kern="1200" dirty="0" smtClean="0">
              <a:solidFill>
                <a:schemeClr val="tx1"/>
              </a:solidFill>
              <a:latin typeface="Times New Roman" panose="02020603050405020304" pitchFamily="18" charset="0"/>
              <a:cs typeface="Times New Roman" panose="02020603050405020304" pitchFamily="18" charset="0"/>
            </a:rPr>
            <a:t>проверить, что работник подходит по квалификации и стажу работы</a:t>
          </a:r>
          <a:endParaRPr lang="ru-RU" sz="1800" kern="1200" dirty="0">
            <a:solidFill>
              <a:schemeClr val="tx1"/>
            </a:solidFill>
            <a:latin typeface="Times New Roman" panose="02020603050405020304" pitchFamily="18" charset="0"/>
            <a:cs typeface="Times New Roman" panose="02020603050405020304" pitchFamily="18" charset="0"/>
          </a:endParaRPr>
        </a:p>
      </dsp:txBody>
      <dsp:txXfrm>
        <a:off x="0" y="0"/>
        <a:ext cx="7198338" cy="975736"/>
      </dsp:txXfrm>
    </dsp:sp>
    <dsp:sp modelId="{695158DA-FBFD-414E-8563-8B31940F4514}">
      <dsp:nvSpPr>
        <dsp:cNvPr id="0" name=""/>
        <dsp:cNvSpPr/>
      </dsp:nvSpPr>
      <dsp:spPr>
        <a:xfrm>
          <a:off x="620420" y="1111255"/>
          <a:ext cx="8308238" cy="975736"/>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kern="1200" dirty="0" smtClean="0">
              <a:solidFill>
                <a:schemeClr val="tx1"/>
              </a:solidFill>
              <a:latin typeface="Times New Roman" panose="02020603050405020304" pitchFamily="18" charset="0"/>
              <a:cs typeface="Times New Roman" panose="02020603050405020304" pitchFamily="18" charset="0"/>
            </a:rPr>
            <a:t>организовать медицинский осмотр</a:t>
          </a:r>
          <a:endParaRPr lang="ru-RU" sz="1800" kern="1200" dirty="0">
            <a:solidFill>
              <a:schemeClr val="tx1"/>
            </a:solidFill>
            <a:latin typeface="Times New Roman" panose="02020603050405020304" pitchFamily="18" charset="0"/>
            <a:cs typeface="Times New Roman" panose="02020603050405020304" pitchFamily="18" charset="0"/>
          </a:endParaRPr>
        </a:p>
      </dsp:txBody>
      <dsp:txXfrm>
        <a:off x="620420" y="1111255"/>
        <a:ext cx="7053589" cy="975736"/>
      </dsp:txXfrm>
    </dsp:sp>
    <dsp:sp modelId="{58852D3C-9F04-4ACE-8656-26CBA96884FD}">
      <dsp:nvSpPr>
        <dsp:cNvPr id="0" name=""/>
        <dsp:cNvSpPr/>
      </dsp:nvSpPr>
      <dsp:spPr>
        <a:xfrm>
          <a:off x="1240840" y="2222510"/>
          <a:ext cx="8308238" cy="975736"/>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kern="1200" dirty="0" smtClean="0">
              <a:solidFill>
                <a:schemeClr val="tx1"/>
              </a:solidFill>
              <a:latin typeface="Times New Roman" panose="02020603050405020304" pitchFamily="18" charset="0"/>
              <a:cs typeface="Times New Roman" panose="02020603050405020304" pitchFamily="18" charset="0"/>
            </a:rPr>
            <a:t>организовать обучение и инструктажи</a:t>
          </a:r>
          <a:endParaRPr lang="ru-RU" sz="1800" kern="1200" dirty="0">
            <a:solidFill>
              <a:schemeClr val="tx1"/>
            </a:solidFill>
            <a:latin typeface="Times New Roman" panose="02020603050405020304" pitchFamily="18" charset="0"/>
            <a:cs typeface="Times New Roman" panose="02020603050405020304" pitchFamily="18" charset="0"/>
          </a:endParaRPr>
        </a:p>
      </dsp:txBody>
      <dsp:txXfrm>
        <a:off x="1240840" y="2222510"/>
        <a:ext cx="7053589" cy="975736"/>
      </dsp:txXfrm>
    </dsp:sp>
    <dsp:sp modelId="{99A2B72E-5CD6-43F6-8A1D-0D5B2CF5D969}">
      <dsp:nvSpPr>
        <dsp:cNvPr id="0" name=""/>
        <dsp:cNvSpPr/>
      </dsp:nvSpPr>
      <dsp:spPr>
        <a:xfrm>
          <a:off x="1861261" y="3333766"/>
          <a:ext cx="8308238" cy="975736"/>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kern="1200" dirty="0" smtClean="0">
              <a:solidFill>
                <a:schemeClr val="tx1"/>
              </a:solidFill>
              <a:latin typeface="Times New Roman" panose="02020603050405020304" pitchFamily="18" charset="0"/>
              <a:cs typeface="Times New Roman" panose="02020603050405020304" pitchFamily="18" charset="0"/>
            </a:rPr>
            <a:t>организовать испытание (стажировку)</a:t>
          </a:r>
          <a:endParaRPr lang="ru-RU" sz="1800" kern="1200" dirty="0">
            <a:solidFill>
              <a:schemeClr val="tx1"/>
            </a:solidFill>
            <a:latin typeface="Times New Roman" panose="02020603050405020304" pitchFamily="18" charset="0"/>
            <a:cs typeface="Times New Roman" panose="02020603050405020304" pitchFamily="18" charset="0"/>
          </a:endParaRPr>
        </a:p>
      </dsp:txBody>
      <dsp:txXfrm>
        <a:off x="1861261" y="3333766"/>
        <a:ext cx="7053589" cy="975736"/>
      </dsp:txXfrm>
    </dsp:sp>
    <dsp:sp modelId="{98F07C3B-5AB5-49FB-8DB7-49A57371030B}">
      <dsp:nvSpPr>
        <dsp:cNvPr id="0" name=""/>
        <dsp:cNvSpPr/>
      </dsp:nvSpPr>
      <dsp:spPr>
        <a:xfrm>
          <a:off x="2481681" y="4445021"/>
          <a:ext cx="8308238" cy="975736"/>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kern="1200" dirty="0" smtClean="0">
              <a:solidFill>
                <a:schemeClr val="tx1"/>
              </a:solidFill>
              <a:latin typeface="Times New Roman" panose="02020603050405020304" pitchFamily="18" charset="0"/>
              <a:cs typeface="Times New Roman" panose="02020603050405020304" pitchFamily="18" charset="0"/>
            </a:rPr>
            <a:t>определить режим труда и отдыха, который не противоречит законодательству</a:t>
          </a:r>
          <a:endParaRPr lang="ru-RU" sz="1800" kern="1200" dirty="0">
            <a:solidFill>
              <a:schemeClr val="tx1"/>
            </a:solidFill>
            <a:latin typeface="Times New Roman" panose="02020603050405020304" pitchFamily="18" charset="0"/>
            <a:cs typeface="Times New Roman" panose="02020603050405020304" pitchFamily="18" charset="0"/>
          </a:endParaRPr>
        </a:p>
      </dsp:txBody>
      <dsp:txXfrm>
        <a:off x="2481681" y="4445021"/>
        <a:ext cx="7053589" cy="975736"/>
      </dsp:txXfrm>
    </dsp:sp>
    <dsp:sp modelId="{25136ED8-CC84-4FFB-B224-29D33D69480F}">
      <dsp:nvSpPr>
        <dsp:cNvPr id="0" name=""/>
        <dsp:cNvSpPr/>
      </dsp:nvSpPr>
      <dsp:spPr>
        <a:xfrm>
          <a:off x="7674009" y="712829"/>
          <a:ext cx="634228" cy="634228"/>
        </a:xfrm>
        <a:prstGeom prst="downArrow">
          <a:avLst>
            <a:gd name="adj1" fmla="val 55000"/>
            <a:gd name="adj2" fmla="val 45000"/>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ru-RU" sz="2800" kern="1200"/>
        </a:p>
      </dsp:txBody>
      <dsp:txXfrm>
        <a:off x="7674009" y="712829"/>
        <a:ext cx="634228" cy="634228"/>
      </dsp:txXfrm>
    </dsp:sp>
    <dsp:sp modelId="{7D8C772B-AD79-4291-A2D7-60D6234E956F}">
      <dsp:nvSpPr>
        <dsp:cNvPr id="0" name=""/>
        <dsp:cNvSpPr/>
      </dsp:nvSpPr>
      <dsp:spPr>
        <a:xfrm>
          <a:off x="8294430" y="1824085"/>
          <a:ext cx="634228" cy="634228"/>
        </a:xfrm>
        <a:prstGeom prst="downArrow">
          <a:avLst>
            <a:gd name="adj1" fmla="val 55000"/>
            <a:gd name="adj2" fmla="val 45000"/>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ru-RU" sz="2800" kern="1200"/>
        </a:p>
      </dsp:txBody>
      <dsp:txXfrm>
        <a:off x="8294430" y="1824085"/>
        <a:ext cx="634228" cy="634228"/>
      </dsp:txXfrm>
    </dsp:sp>
    <dsp:sp modelId="{5DCD7C4F-4E97-47E2-BAA6-493CC41CEDAA}">
      <dsp:nvSpPr>
        <dsp:cNvPr id="0" name=""/>
        <dsp:cNvSpPr/>
      </dsp:nvSpPr>
      <dsp:spPr>
        <a:xfrm>
          <a:off x="8914850" y="2919078"/>
          <a:ext cx="634228" cy="634228"/>
        </a:xfrm>
        <a:prstGeom prst="downArrow">
          <a:avLst>
            <a:gd name="adj1" fmla="val 55000"/>
            <a:gd name="adj2" fmla="val 45000"/>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ru-RU" sz="2800" kern="1200"/>
        </a:p>
      </dsp:txBody>
      <dsp:txXfrm>
        <a:off x="8914850" y="2919078"/>
        <a:ext cx="634228" cy="634228"/>
      </dsp:txXfrm>
    </dsp:sp>
    <dsp:sp modelId="{2A35788C-13BC-4D26-9363-E15B317FD950}">
      <dsp:nvSpPr>
        <dsp:cNvPr id="0" name=""/>
        <dsp:cNvSpPr/>
      </dsp:nvSpPr>
      <dsp:spPr>
        <a:xfrm>
          <a:off x="9535270" y="4041175"/>
          <a:ext cx="634228" cy="634228"/>
        </a:xfrm>
        <a:prstGeom prst="downArrow">
          <a:avLst>
            <a:gd name="adj1" fmla="val 55000"/>
            <a:gd name="adj2" fmla="val 45000"/>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ru-RU" sz="2800" kern="1200"/>
        </a:p>
      </dsp:txBody>
      <dsp:txXfrm>
        <a:off x="9535270" y="4041175"/>
        <a:ext cx="634228" cy="63422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2392024-A38F-4373-B3E2-3587A76F0BD2}">
      <dsp:nvSpPr>
        <dsp:cNvPr id="0" name=""/>
        <dsp:cNvSpPr/>
      </dsp:nvSpPr>
      <dsp:spPr>
        <a:xfrm>
          <a:off x="-4527664" y="-694272"/>
          <a:ext cx="5393615" cy="5393615"/>
        </a:xfrm>
        <a:prstGeom prst="blockArc">
          <a:avLst>
            <a:gd name="adj1" fmla="val 18900000"/>
            <a:gd name="adj2" fmla="val 2700000"/>
            <a:gd name="adj3" fmla="val 4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16F569-A045-4278-ADD9-0D22B25403C4}">
      <dsp:nvSpPr>
        <dsp:cNvPr id="0" name=""/>
        <dsp:cNvSpPr/>
      </dsp:nvSpPr>
      <dsp:spPr>
        <a:xfrm>
          <a:off x="556917" y="400507"/>
          <a:ext cx="5031182" cy="8010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805" tIns="40640" rIns="40640" bIns="40640" numCol="1" spcCol="1270" anchor="ctr" anchorCtr="0">
          <a:noAutofit/>
        </a:bodyPr>
        <a:lstStyle/>
        <a:p>
          <a:pPr lvl="0" algn="l" defTabSz="711200">
            <a:lnSpc>
              <a:spcPct val="90000"/>
            </a:lnSpc>
            <a:spcBef>
              <a:spcPct val="0"/>
            </a:spcBef>
            <a:spcAft>
              <a:spcPct val="35000"/>
            </a:spcAft>
          </a:pPr>
          <a:r>
            <a:rPr lang="ru-RU" sz="1600" kern="1200" dirty="0" smtClean="0">
              <a:solidFill>
                <a:schemeClr val="tx1"/>
              </a:solidFill>
              <a:latin typeface="Times New Roman" panose="02020603050405020304" pitchFamily="18" charset="0"/>
              <a:cs typeface="Times New Roman" panose="02020603050405020304" pitchFamily="18" charset="0"/>
            </a:rPr>
            <a:t>Предварительные медосмотры при поступлении на работу </a:t>
          </a:r>
          <a:r>
            <a:rPr lang="ru-RU" sz="1600" i="1" u="sng" kern="1200" dirty="0" smtClean="0">
              <a:solidFill>
                <a:schemeClr val="tx1"/>
              </a:solidFill>
              <a:latin typeface="Times New Roman" panose="02020603050405020304" pitchFamily="18" charset="0"/>
              <a:cs typeface="Times New Roman" panose="02020603050405020304" pitchFamily="18" charset="0"/>
            </a:rPr>
            <a:t>(основание: ч. 1 ст. 213 ТК РФ,                 </a:t>
          </a:r>
          <a:r>
            <a:rPr lang="ru-RU" sz="1600" i="1" u="sng" kern="1200" dirty="0" err="1" smtClean="0">
              <a:solidFill>
                <a:schemeClr val="tx1"/>
              </a:solidFill>
              <a:latin typeface="Times New Roman" panose="02020603050405020304" pitchFamily="18" charset="0"/>
              <a:cs typeface="Times New Roman" panose="02020603050405020304" pitchFamily="18" charset="0"/>
            </a:rPr>
            <a:t>абз</a:t>
          </a:r>
          <a:r>
            <a:rPr lang="ru-RU" sz="1600" i="1" u="sng" kern="1200" dirty="0" smtClean="0">
              <a:solidFill>
                <a:schemeClr val="tx1"/>
              </a:solidFill>
              <a:latin typeface="Times New Roman" panose="02020603050405020304" pitchFamily="18" charset="0"/>
              <a:cs typeface="Times New Roman" panose="02020603050405020304" pitchFamily="18" charset="0"/>
            </a:rPr>
            <a:t>. 1 п. 3 ст. 23 Закона № 196-ФЗ)</a:t>
          </a:r>
          <a:endParaRPr lang="ru-RU" sz="1600" i="1" u="sng" kern="1200" dirty="0">
            <a:solidFill>
              <a:schemeClr val="tx1"/>
            </a:solidFill>
            <a:latin typeface="Times New Roman" panose="02020603050405020304" pitchFamily="18" charset="0"/>
            <a:cs typeface="Times New Roman" panose="02020603050405020304" pitchFamily="18" charset="0"/>
          </a:endParaRPr>
        </a:p>
      </dsp:txBody>
      <dsp:txXfrm>
        <a:off x="556917" y="400507"/>
        <a:ext cx="5031182" cy="801014"/>
      </dsp:txXfrm>
    </dsp:sp>
    <dsp:sp modelId="{E1269301-5A88-40C0-97E2-48240CB46D43}">
      <dsp:nvSpPr>
        <dsp:cNvPr id="0" name=""/>
        <dsp:cNvSpPr/>
      </dsp:nvSpPr>
      <dsp:spPr>
        <a:xfrm>
          <a:off x="56284" y="300380"/>
          <a:ext cx="1001267" cy="100126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13E4A5-451E-400D-BF55-88DB7F3C99EA}">
      <dsp:nvSpPr>
        <dsp:cNvPr id="0" name=""/>
        <dsp:cNvSpPr/>
      </dsp:nvSpPr>
      <dsp:spPr>
        <a:xfrm>
          <a:off x="848086" y="1602028"/>
          <a:ext cx="4740013" cy="8010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805" tIns="40640" rIns="40640" bIns="40640" numCol="1" spcCol="1270" anchor="ctr" anchorCtr="0">
          <a:noAutofit/>
        </a:bodyPr>
        <a:lstStyle/>
        <a:p>
          <a:pPr lvl="0" algn="l" defTabSz="711200">
            <a:lnSpc>
              <a:spcPct val="90000"/>
            </a:lnSpc>
            <a:spcBef>
              <a:spcPct val="0"/>
            </a:spcBef>
            <a:spcAft>
              <a:spcPct val="35000"/>
            </a:spcAft>
          </a:pPr>
          <a:r>
            <a:rPr lang="ru-RU" sz="1600" kern="1200" dirty="0" smtClean="0">
              <a:solidFill>
                <a:schemeClr val="tx1"/>
              </a:solidFill>
              <a:latin typeface="Times New Roman" panose="02020603050405020304" pitchFamily="18" charset="0"/>
              <a:cs typeface="Times New Roman" panose="02020603050405020304" pitchFamily="18" charset="0"/>
            </a:rPr>
            <a:t>Периодические медосмотры </a:t>
          </a:r>
          <a:r>
            <a:rPr lang="ru-RU" sz="1600" i="1" u="sng" kern="1200" dirty="0" smtClean="0">
              <a:solidFill>
                <a:schemeClr val="tx1"/>
              </a:solidFill>
              <a:latin typeface="Times New Roman" panose="02020603050405020304" pitchFamily="18" charset="0"/>
              <a:cs typeface="Times New Roman" panose="02020603050405020304" pitchFamily="18" charset="0"/>
            </a:rPr>
            <a:t>(основание: ч. 1 ст. 213 ТК РФ, </a:t>
          </a:r>
          <a:r>
            <a:rPr lang="ru-RU" sz="1600" i="1" u="sng" kern="1200" dirty="0" err="1" smtClean="0">
              <a:solidFill>
                <a:schemeClr val="tx1"/>
              </a:solidFill>
              <a:latin typeface="Times New Roman" panose="02020603050405020304" pitchFamily="18" charset="0"/>
              <a:cs typeface="Times New Roman" panose="02020603050405020304" pitchFamily="18" charset="0"/>
            </a:rPr>
            <a:t>абз</a:t>
          </a:r>
          <a:r>
            <a:rPr lang="ru-RU" sz="1600" i="1" u="sng" kern="1200" dirty="0" smtClean="0">
              <a:solidFill>
                <a:schemeClr val="tx1"/>
              </a:solidFill>
              <a:latin typeface="Times New Roman" panose="02020603050405020304" pitchFamily="18" charset="0"/>
              <a:cs typeface="Times New Roman" panose="02020603050405020304" pitchFamily="18" charset="0"/>
            </a:rPr>
            <a:t>. 2 п. 3 ст. 23 Закона № 196-ФЗ) </a:t>
          </a:r>
          <a:endParaRPr lang="ru-RU" sz="1600" i="1" u="sng" kern="1200" dirty="0">
            <a:solidFill>
              <a:schemeClr val="tx1"/>
            </a:solidFill>
            <a:latin typeface="Times New Roman" panose="02020603050405020304" pitchFamily="18" charset="0"/>
            <a:cs typeface="Times New Roman" panose="02020603050405020304" pitchFamily="18" charset="0"/>
          </a:endParaRPr>
        </a:p>
      </dsp:txBody>
      <dsp:txXfrm>
        <a:off x="848086" y="1602028"/>
        <a:ext cx="4740013" cy="801014"/>
      </dsp:txXfrm>
    </dsp:sp>
    <dsp:sp modelId="{78F82E6C-4751-4467-85AD-BE2C695B9B32}">
      <dsp:nvSpPr>
        <dsp:cNvPr id="0" name=""/>
        <dsp:cNvSpPr/>
      </dsp:nvSpPr>
      <dsp:spPr>
        <a:xfrm>
          <a:off x="347452" y="1501901"/>
          <a:ext cx="1001267" cy="100126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1906AB-044A-4F05-97BB-2FAF71E55C9B}">
      <dsp:nvSpPr>
        <dsp:cNvPr id="0" name=""/>
        <dsp:cNvSpPr/>
      </dsp:nvSpPr>
      <dsp:spPr>
        <a:xfrm>
          <a:off x="556917" y="2803549"/>
          <a:ext cx="5031182" cy="8010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805" tIns="40640" rIns="40640" bIns="40640" numCol="1" spcCol="1270" anchor="ctr" anchorCtr="0">
          <a:noAutofit/>
        </a:bodyPr>
        <a:lstStyle/>
        <a:p>
          <a:pPr lvl="0" algn="l" defTabSz="711200">
            <a:lnSpc>
              <a:spcPct val="90000"/>
            </a:lnSpc>
            <a:spcBef>
              <a:spcPct val="0"/>
            </a:spcBef>
            <a:spcAft>
              <a:spcPct val="35000"/>
            </a:spcAft>
          </a:pPr>
          <a:r>
            <a:rPr lang="ru-RU" sz="1600" kern="1200" dirty="0" err="1" smtClean="0">
              <a:solidFill>
                <a:schemeClr val="tx1"/>
              </a:solidFill>
              <a:latin typeface="Times New Roman" panose="02020603050405020304" pitchFamily="18" charset="0"/>
              <a:cs typeface="Times New Roman" panose="02020603050405020304" pitchFamily="18" charset="0"/>
            </a:rPr>
            <a:t>Предрейсовые</a:t>
          </a:r>
          <a:r>
            <a:rPr lang="ru-RU" sz="1600" kern="1200" dirty="0" smtClean="0">
              <a:solidFill>
                <a:schemeClr val="tx1"/>
              </a:solidFill>
              <a:latin typeface="Times New Roman" panose="02020603050405020304" pitchFamily="18" charset="0"/>
              <a:cs typeface="Times New Roman" panose="02020603050405020304" pitchFamily="18" charset="0"/>
            </a:rPr>
            <a:t> и </a:t>
          </a:r>
          <a:r>
            <a:rPr lang="ru-RU" sz="1600" kern="1200" dirty="0" err="1" smtClean="0">
              <a:solidFill>
                <a:schemeClr val="tx1"/>
              </a:solidFill>
              <a:latin typeface="Times New Roman" panose="02020603050405020304" pitchFamily="18" charset="0"/>
              <a:cs typeface="Times New Roman" panose="02020603050405020304" pitchFamily="18" charset="0"/>
            </a:rPr>
            <a:t>послерейсовые</a:t>
          </a:r>
          <a:r>
            <a:rPr lang="ru-RU" sz="1600" kern="1200" dirty="0" smtClean="0">
              <a:solidFill>
                <a:schemeClr val="tx1"/>
              </a:solidFill>
              <a:latin typeface="Times New Roman" panose="02020603050405020304" pitchFamily="18" charset="0"/>
              <a:cs typeface="Times New Roman" panose="02020603050405020304" pitchFamily="18" charset="0"/>
            </a:rPr>
            <a:t> медосмотры </a:t>
          </a:r>
          <a:r>
            <a:rPr lang="ru-RU" sz="1600" i="1" u="sng" kern="1200" dirty="0" smtClean="0">
              <a:solidFill>
                <a:schemeClr val="tx1"/>
              </a:solidFill>
              <a:latin typeface="Times New Roman" panose="02020603050405020304" pitchFamily="18" charset="0"/>
              <a:cs typeface="Times New Roman" panose="02020603050405020304" pitchFamily="18" charset="0"/>
            </a:rPr>
            <a:t>(основание: ч. 3 ст. 213 ТК РФ, </a:t>
          </a:r>
          <a:r>
            <a:rPr lang="ru-RU" sz="1600" i="1" u="sng" kern="1200" dirty="0" err="1" smtClean="0">
              <a:solidFill>
                <a:schemeClr val="tx1"/>
              </a:solidFill>
              <a:latin typeface="Times New Roman" panose="02020603050405020304" pitchFamily="18" charset="0"/>
              <a:cs typeface="Times New Roman" panose="02020603050405020304" pitchFamily="18" charset="0"/>
            </a:rPr>
            <a:t>абз</a:t>
          </a:r>
          <a:r>
            <a:rPr lang="ru-RU" sz="1600" i="1" u="sng" kern="1200" dirty="0" smtClean="0">
              <a:solidFill>
                <a:schemeClr val="tx1"/>
              </a:solidFill>
              <a:latin typeface="Times New Roman" panose="02020603050405020304" pitchFamily="18" charset="0"/>
              <a:cs typeface="Times New Roman" panose="02020603050405020304" pitchFamily="18" charset="0"/>
            </a:rPr>
            <a:t>. 3, 4 п. 3 ст. 23 Закона № 196-ФЗ) </a:t>
          </a:r>
          <a:endParaRPr lang="ru-RU" sz="1600" i="1" u="sng" kern="1200" dirty="0">
            <a:solidFill>
              <a:schemeClr val="tx1"/>
            </a:solidFill>
            <a:latin typeface="Times New Roman" panose="02020603050405020304" pitchFamily="18" charset="0"/>
            <a:cs typeface="Times New Roman" panose="02020603050405020304" pitchFamily="18" charset="0"/>
          </a:endParaRPr>
        </a:p>
      </dsp:txBody>
      <dsp:txXfrm>
        <a:off x="556917" y="2803549"/>
        <a:ext cx="5031182" cy="801014"/>
      </dsp:txXfrm>
    </dsp:sp>
    <dsp:sp modelId="{9B40E095-64E9-49F3-9F34-9825B8957CDC}">
      <dsp:nvSpPr>
        <dsp:cNvPr id="0" name=""/>
        <dsp:cNvSpPr/>
      </dsp:nvSpPr>
      <dsp:spPr>
        <a:xfrm>
          <a:off x="56284" y="2703422"/>
          <a:ext cx="1001267" cy="100126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3E666CA-B14D-4786-99FE-221902C66562}">
      <dsp:nvSpPr>
        <dsp:cNvPr id="0" name=""/>
        <dsp:cNvSpPr/>
      </dsp:nvSpPr>
      <dsp:spPr>
        <a:xfrm>
          <a:off x="1354666" y="0"/>
          <a:ext cx="5418667" cy="5418667"/>
        </a:xfrm>
        <a:prstGeom prst="diamond">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410D5D-4E9A-4135-B873-23E9F980E295}">
      <dsp:nvSpPr>
        <dsp:cNvPr id="0" name=""/>
        <dsp:cNvSpPr/>
      </dsp:nvSpPr>
      <dsp:spPr>
        <a:xfrm>
          <a:off x="1869439" y="514773"/>
          <a:ext cx="2113280" cy="21132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b="0" i="0" u="none" kern="1200" dirty="0" smtClean="0">
              <a:solidFill>
                <a:schemeClr val="tx1"/>
              </a:solidFill>
              <a:latin typeface="Times New Roman" panose="02020603050405020304" pitchFamily="18" charset="0"/>
              <a:cs typeface="Times New Roman" panose="02020603050405020304" pitchFamily="18" charset="0"/>
            </a:rPr>
            <a:t>Все водители при приеме на работу должны пройти </a:t>
          </a:r>
          <a:r>
            <a:rPr lang="ru-RU" sz="1200" b="1" i="0" u="none" kern="1200" dirty="0" smtClean="0">
              <a:solidFill>
                <a:schemeClr val="tx1"/>
              </a:solidFill>
              <a:latin typeface="Times New Roman" panose="02020603050405020304" pitchFamily="18" charset="0"/>
              <a:cs typeface="Times New Roman" panose="02020603050405020304" pitchFamily="18" charset="0"/>
            </a:rPr>
            <a:t>испытание.</a:t>
          </a:r>
          <a:r>
            <a:rPr lang="ru-RU" sz="1200" b="0" i="0" u="none" kern="1200" dirty="0" smtClean="0">
              <a:solidFill>
                <a:schemeClr val="tx1"/>
              </a:solidFill>
              <a:latin typeface="Times New Roman" panose="02020603050405020304" pitchFamily="18" charset="0"/>
              <a:cs typeface="Times New Roman" panose="02020603050405020304" pitchFamily="18" charset="0"/>
            </a:rPr>
            <a:t> Продолжительность испытания – не больше трех месяцев </a:t>
          </a:r>
          <a:r>
            <a:rPr lang="ru-RU" sz="1200" b="0" i="1" u="sng" kern="1200" dirty="0" smtClean="0">
              <a:solidFill>
                <a:schemeClr val="tx1"/>
              </a:solidFill>
              <a:latin typeface="Times New Roman" panose="02020603050405020304" pitchFamily="18" charset="0"/>
              <a:cs typeface="Times New Roman" panose="02020603050405020304" pitchFamily="18" charset="0"/>
            </a:rPr>
            <a:t>(ст. 70 ТК РФ, п. 7 Порядка, утв. Приказом Минтранса от 29.07.2020 № 264).</a:t>
          </a:r>
          <a:r>
            <a:rPr lang="ru-RU" sz="1200" i="1" u="sng" kern="1200" dirty="0" smtClean="0">
              <a:solidFill>
                <a:schemeClr val="tx1"/>
              </a:solidFill>
              <a:latin typeface="Times New Roman" panose="02020603050405020304" pitchFamily="18" charset="0"/>
              <a:cs typeface="Times New Roman" panose="02020603050405020304" pitchFamily="18" charset="0"/>
            </a:rPr>
            <a:t/>
          </a:r>
          <a:br>
            <a:rPr lang="ru-RU" sz="1200" i="1" u="sng" kern="1200" dirty="0" smtClean="0">
              <a:solidFill>
                <a:schemeClr val="tx1"/>
              </a:solidFill>
              <a:latin typeface="Times New Roman" panose="02020603050405020304" pitchFamily="18" charset="0"/>
              <a:cs typeface="Times New Roman" panose="02020603050405020304" pitchFamily="18" charset="0"/>
            </a:rPr>
          </a:br>
          <a:r>
            <a:rPr lang="ru-RU" sz="1200" b="0" i="0" u="none" kern="1200" dirty="0" smtClean="0">
              <a:latin typeface="Times New Roman" panose="02020603050405020304" pitchFamily="18" charset="0"/>
              <a:cs typeface="Times New Roman" panose="02020603050405020304" pitchFamily="18" charset="0"/>
            </a:rPr>
            <a:t/>
          </a:r>
          <a:br>
            <a:rPr lang="ru-RU" sz="1200" b="0" i="0" u="none" kern="1200" dirty="0" smtClean="0">
              <a:latin typeface="Times New Roman" panose="02020603050405020304" pitchFamily="18" charset="0"/>
              <a:cs typeface="Times New Roman" panose="02020603050405020304" pitchFamily="18" charset="0"/>
            </a:rPr>
          </a:br>
          <a:endParaRPr lang="ru-RU" sz="1200" kern="1200" dirty="0">
            <a:latin typeface="Times New Roman" panose="02020603050405020304" pitchFamily="18" charset="0"/>
            <a:cs typeface="Times New Roman" panose="02020603050405020304" pitchFamily="18" charset="0"/>
          </a:endParaRPr>
        </a:p>
      </dsp:txBody>
      <dsp:txXfrm>
        <a:off x="1869439" y="514773"/>
        <a:ext cx="2113280" cy="2113280"/>
      </dsp:txXfrm>
    </dsp:sp>
    <dsp:sp modelId="{C629AA34-FE51-48CB-AC18-D269A95543C7}">
      <dsp:nvSpPr>
        <dsp:cNvPr id="0" name=""/>
        <dsp:cNvSpPr/>
      </dsp:nvSpPr>
      <dsp:spPr>
        <a:xfrm>
          <a:off x="4145280" y="514773"/>
          <a:ext cx="2113280" cy="2113280"/>
        </a:xfrm>
        <a:prstGeom prst="round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b="0" i="0" u="none" kern="1200" dirty="0" smtClean="0">
              <a:solidFill>
                <a:schemeClr val="tx1"/>
              </a:solidFill>
              <a:latin typeface="Times New Roman" panose="02020603050405020304" pitchFamily="18" charset="0"/>
              <a:cs typeface="Times New Roman" panose="02020603050405020304" pitchFamily="18" charset="0"/>
            </a:rPr>
            <a:t>Испытание водителя нужно проводить как без выезда, так и с выездом на дороги общего пользования. Для водителей маршрутных транспортных средств испытание с выездом на дороги общего пользования включает движение по маршруту без пассажиров и с пассажирами.</a:t>
          </a:r>
          <a:r>
            <a:rPr lang="ru-RU" sz="1200" b="0" i="0" u="none" kern="1200" dirty="0" smtClean="0">
              <a:latin typeface="Times New Roman" panose="02020603050405020304" pitchFamily="18" charset="0"/>
              <a:cs typeface="Times New Roman" panose="02020603050405020304" pitchFamily="18" charset="0"/>
            </a:rPr>
            <a:t/>
          </a:r>
          <a:br>
            <a:rPr lang="ru-RU" sz="1200" b="0" i="0" u="none" kern="1200" dirty="0" smtClean="0">
              <a:latin typeface="Times New Roman" panose="02020603050405020304" pitchFamily="18" charset="0"/>
              <a:cs typeface="Times New Roman" panose="02020603050405020304" pitchFamily="18" charset="0"/>
            </a:rPr>
          </a:br>
          <a:endParaRPr lang="ru-RU" sz="1200" kern="1200" dirty="0">
            <a:latin typeface="Times New Roman" panose="02020603050405020304" pitchFamily="18" charset="0"/>
            <a:cs typeface="Times New Roman" panose="02020603050405020304" pitchFamily="18" charset="0"/>
          </a:endParaRPr>
        </a:p>
      </dsp:txBody>
      <dsp:txXfrm>
        <a:off x="4145280" y="514773"/>
        <a:ext cx="2113280" cy="2113280"/>
      </dsp:txXfrm>
    </dsp:sp>
    <dsp:sp modelId="{B52BB806-1627-42E6-ADB5-CF6A35A895D3}">
      <dsp:nvSpPr>
        <dsp:cNvPr id="0" name=""/>
        <dsp:cNvSpPr/>
      </dsp:nvSpPr>
      <dsp:spPr>
        <a:xfrm>
          <a:off x="1878590" y="2781463"/>
          <a:ext cx="2113280" cy="2113280"/>
        </a:xfrm>
        <a:prstGeom prst="round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b="0" i="0" u="none" kern="1200" dirty="0" smtClean="0">
              <a:solidFill>
                <a:schemeClr val="tx1"/>
              </a:solidFill>
              <a:latin typeface="Times New Roman" panose="02020603050405020304" pitchFamily="18" charset="0"/>
              <a:cs typeface="Times New Roman" panose="02020603050405020304" pitchFamily="18" charset="0"/>
            </a:rPr>
            <a:t>Испытание водителей проводится под руководством водителя-наставника. Наставник назначается из других сотрудников-водителей, которые не попадали в ДТП по своей вине. </a:t>
          </a:r>
          <a:r>
            <a:rPr lang="ru-RU" sz="1200" kern="1200" dirty="0" smtClean="0">
              <a:solidFill>
                <a:schemeClr val="tx1"/>
              </a:solidFill>
              <a:latin typeface="Times New Roman" panose="02020603050405020304" pitchFamily="18" charset="0"/>
              <a:cs typeface="Times New Roman" panose="02020603050405020304" pitchFamily="18" charset="0"/>
            </a:rPr>
            <a:t/>
          </a:r>
          <a:br>
            <a:rPr lang="ru-RU" sz="1200" kern="1200" dirty="0" smtClean="0">
              <a:solidFill>
                <a:schemeClr val="tx1"/>
              </a:solidFill>
              <a:latin typeface="Times New Roman" panose="02020603050405020304" pitchFamily="18" charset="0"/>
              <a:cs typeface="Times New Roman" panose="02020603050405020304" pitchFamily="18" charset="0"/>
            </a:rPr>
          </a:br>
          <a:r>
            <a:rPr lang="ru-RU" sz="1300" b="0" i="0" u="none" kern="1200" dirty="0" smtClean="0"/>
            <a:t/>
          </a:r>
          <a:br>
            <a:rPr lang="ru-RU" sz="1300" b="0" i="0" u="none" kern="1200" dirty="0" smtClean="0"/>
          </a:br>
          <a:endParaRPr lang="ru-RU" sz="1300" kern="1200" dirty="0"/>
        </a:p>
      </dsp:txBody>
      <dsp:txXfrm>
        <a:off x="1878590" y="2781463"/>
        <a:ext cx="2113280" cy="2113280"/>
      </dsp:txXfrm>
    </dsp:sp>
    <dsp:sp modelId="{434BA9A7-EA7B-4E3D-89CD-3D510E14BC7E}">
      <dsp:nvSpPr>
        <dsp:cNvPr id="0" name=""/>
        <dsp:cNvSpPr/>
      </dsp:nvSpPr>
      <dsp:spPr>
        <a:xfrm>
          <a:off x="4145280" y="2790613"/>
          <a:ext cx="2113280" cy="2113280"/>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b="0" i="0" u="none" kern="1200" dirty="0" smtClean="0">
              <a:solidFill>
                <a:schemeClr val="tx1"/>
              </a:solidFill>
              <a:latin typeface="Times New Roman" panose="02020603050405020304" pitchFamily="18" charset="0"/>
              <a:cs typeface="Times New Roman" panose="02020603050405020304" pitchFamily="18" charset="0"/>
            </a:rPr>
            <a:t>По итогам испытания оформляется лист испытания. Форма документа произвольная, при этом лист испытаний должен содержать следующие сведения:</a:t>
          </a:r>
          <a:r>
            <a:rPr lang="ru-RU" sz="1300" kern="1200" dirty="0" smtClean="0">
              <a:latin typeface="Times New Roman" panose="02020603050405020304" pitchFamily="18" charset="0"/>
              <a:cs typeface="Times New Roman" panose="02020603050405020304" pitchFamily="18" charset="0"/>
            </a:rPr>
            <a:t/>
          </a:r>
          <a:br>
            <a:rPr lang="ru-RU" sz="1300" kern="1200" dirty="0" smtClean="0">
              <a:latin typeface="Times New Roman" panose="02020603050405020304" pitchFamily="18" charset="0"/>
              <a:cs typeface="Times New Roman" panose="02020603050405020304" pitchFamily="18" charset="0"/>
            </a:rPr>
          </a:br>
          <a:r>
            <a:rPr lang="ru-RU" sz="1300" b="0" i="0" u="none" kern="1200" dirty="0" smtClean="0">
              <a:latin typeface="Times New Roman" panose="02020603050405020304" pitchFamily="18" charset="0"/>
              <a:cs typeface="Times New Roman" panose="02020603050405020304" pitchFamily="18" charset="0"/>
            </a:rPr>
            <a:t/>
          </a:r>
          <a:br>
            <a:rPr lang="ru-RU" sz="1300" b="0" i="0" u="none" kern="1200" dirty="0" smtClean="0">
              <a:latin typeface="Times New Roman" panose="02020603050405020304" pitchFamily="18" charset="0"/>
              <a:cs typeface="Times New Roman" panose="02020603050405020304" pitchFamily="18" charset="0"/>
            </a:rPr>
          </a:br>
          <a:endParaRPr lang="ru-RU" sz="1300" kern="1200" dirty="0">
            <a:latin typeface="Times New Roman" panose="02020603050405020304" pitchFamily="18" charset="0"/>
            <a:cs typeface="Times New Roman" panose="02020603050405020304" pitchFamily="18" charset="0"/>
          </a:endParaRPr>
        </a:p>
      </dsp:txBody>
      <dsp:txXfrm>
        <a:off x="4145280" y="2790613"/>
        <a:ext cx="2113280" cy="211328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E89E808-902C-4FBE-89EE-1A2352498A3F}" type="datetimeFigureOut">
              <a:rPr lang="ru-RU" smtClean="0"/>
              <a:pPr/>
              <a:t>01.12.2021</a:t>
            </a:fld>
            <a:endParaRPr lang="ru-RU"/>
          </a:p>
        </p:txBody>
      </p:sp>
      <p:sp>
        <p:nvSpPr>
          <p:cNvPr id="4" name="Образ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D198B380-7D2E-4F59-A5AE-1C2DEF745E2E}" type="slidenum">
              <a:rPr lang="ru-RU" smtClean="0"/>
              <a:pPr/>
              <a:t>‹#›</a:t>
            </a:fld>
            <a:endParaRPr lang="ru-RU"/>
          </a:p>
        </p:txBody>
      </p:sp>
    </p:spTree>
    <p:extLst>
      <p:ext uri="{BB962C8B-B14F-4D97-AF65-F5344CB8AC3E}">
        <p14:creationId xmlns="" xmlns:p14="http://schemas.microsoft.com/office/powerpoint/2010/main" val="362306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198B380-7D2E-4F59-A5AE-1C2DEF745E2E}" type="slidenum">
              <a:rPr lang="ru-RU" smtClean="0"/>
              <a:pPr/>
              <a:t>9</a:t>
            </a:fld>
            <a:endParaRPr lang="ru-RU"/>
          </a:p>
        </p:txBody>
      </p:sp>
    </p:spTree>
    <p:extLst>
      <p:ext uri="{BB962C8B-B14F-4D97-AF65-F5344CB8AC3E}">
        <p14:creationId xmlns="" xmlns:p14="http://schemas.microsoft.com/office/powerpoint/2010/main" val="80778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188558F-F76F-4316-9197-2D4E7B9F36F1}" type="datetimeFigureOut">
              <a:rPr lang="ru-RU" smtClean="0"/>
              <a:pPr/>
              <a:t>01.12.2021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9C284F-C553-40BE-A6C4-5F728D5880D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188558F-F76F-4316-9197-2D4E7B9F36F1}" type="datetimeFigureOut">
              <a:rPr lang="ru-RU" smtClean="0"/>
              <a:pPr/>
              <a:t>01.12.2021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9C284F-C553-40BE-A6C4-5F728D5880D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188558F-F76F-4316-9197-2D4E7B9F36F1}" type="datetimeFigureOut">
              <a:rPr lang="ru-RU" smtClean="0"/>
              <a:pPr/>
              <a:t>01.12.2021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9C284F-C553-40BE-A6C4-5F728D5880D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188558F-F76F-4316-9197-2D4E7B9F36F1}" type="datetimeFigureOut">
              <a:rPr lang="ru-RU" smtClean="0"/>
              <a:pPr/>
              <a:t>01.12.2021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9C284F-C553-40BE-A6C4-5F728D5880D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188558F-F76F-4316-9197-2D4E7B9F36F1}" type="datetimeFigureOut">
              <a:rPr lang="ru-RU" smtClean="0"/>
              <a:pPr/>
              <a:t>01.12.2021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9C284F-C553-40BE-A6C4-5F728D5880D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188558F-F76F-4316-9197-2D4E7B9F36F1}" type="datetimeFigureOut">
              <a:rPr lang="ru-RU" smtClean="0"/>
              <a:pPr/>
              <a:t>01.12.2021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49C284F-C553-40BE-A6C4-5F728D5880D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188558F-F76F-4316-9197-2D4E7B9F36F1}" type="datetimeFigureOut">
              <a:rPr lang="ru-RU" smtClean="0"/>
              <a:pPr/>
              <a:t>01.12.2021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49C284F-C553-40BE-A6C4-5F728D5880D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188558F-F76F-4316-9197-2D4E7B9F36F1}" type="datetimeFigureOut">
              <a:rPr lang="ru-RU" smtClean="0"/>
              <a:pPr/>
              <a:t>01.12.2021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49C284F-C553-40BE-A6C4-5F728D5880D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188558F-F76F-4316-9197-2D4E7B9F36F1}" type="datetimeFigureOut">
              <a:rPr lang="ru-RU" smtClean="0"/>
              <a:pPr/>
              <a:t>01.12.2021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49C284F-C553-40BE-A6C4-5F728D5880D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188558F-F76F-4316-9197-2D4E7B9F36F1}" type="datetimeFigureOut">
              <a:rPr lang="ru-RU" smtClean="0"/>
              <a:pPr/>
              <a:t>01.12.2021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49C284F-C553-40BE-A6C4-5F728D5880D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188558F-F76F-4316-9197-2D4E7B9F36F1}" type="datetimeFigureOut">
              <a:rPr lang="ru-RU" smtClean="0"/>
              <a:pPr/>
              <a:t>01.12.2021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49C284F-C553-40BE-A6C4-5F728D5880D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88558F-F76F-4316-9197-2D4E7B9F36F1}" type="datetimeFigureOut">
              <a:rPr lang="ru-RU" smtClean="0"/>
              <a:pPr/>
              <a:t>01.12.2021</a:t>
            </a:fld>
            <a:endParaRPr lang="ru-RU"/>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C284F-C553-40BE-A6C4-5F728D5880D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52442" y="2314512"/>
            <a:ext cx="8144134" cy="1373070"/>
          </a:xfrm>
        </p:spPr>
        <p:txBody>
          <a:bodyPr/>
          <a:lstStyle/>
          <a:p>
            <a:r>
              <a:rPr lang="ru-RU" sz="4000" b="1" dirty="0" smtClean="0">
                <a:solidFill>
                  <a:schemeClr val="tx1"/>
                </a:solidFill>
                <a:latin typeface="Times New Roman" panose="02020603050405020304" pitchFamily="18" charset="0"/>
                <a:cs typeface="Times New Roman" panose="02020603050405020304" pitchFamily="18" charset="0"/>
              </a:rPr>
              <a:t>Охрана труда водителя автомобиля</a:t>
            </a:r>
            <a:endParaRPr lang="ru-RU" sz="4000" b="1" dirty="0">
              <a:solidFill>
                <a:schemeClr val="tx1"/>
              </a:solidFill>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3695700" y="5939804"/>
            <a:ext cx="4572000" cy="400110"/>
          </a:xfrm>
          <a:prstGeom prst="rect">
            <a:avLst/>
          </a:prstGeom>
        </p:spPr>
        <p:txBody>
          <a:bodyPr>
            <a:spAutoFit/>
          </a:bodyPr>
          <a:lstStyle/>
          <a:p>
            <a:pPr algn="ctr"/>
            <a:r>
              <a:rPr lang="ru-RU" sz="2000" i="1" dirty="0">
                <a:latin typeface="Times New Roman" panose="02020603050405020304" pitchFamily="18" charset="0"/>
                <a:cs typeface="Times New Roman" panose="02020603050405020304" pitchFamily="18" charset="0"/>
              </a:rPr>
              <a:t>Методическое пособие по охране труда</a:t>
            </a:r>
          </a:p>
        </p:txBody>
      </p:sp>
      <p:sp>
        <p:nvSpPr>
          <p:cNvPr id="8" name="TextBox 7"/>
          <p:cNvSpPr txBox="1"/>
          <p:nvPr/>
        </p:nvSpPr>
        <p:spPr>
          <a:xfrm>
            <a:off x="5173533" y="6339914"/>
            <a:ext cx="1512168" cy="326243"/>
          </a:xfrm>
          <a:prstGeom prst="rect">
            <a:avLst/>
          </a:prstGeom>
          <a:noFill/>
        </p:spPr>
        <p:txBody>
          <a:bodyPr wrap="square" rtlCol="0">
            <a:spAutoFit/>
          </a:bodyPr>
          <a:lstStyle/>
          <a:p>
            <a:pPr algn="ctr">
              <a:lnSpc>
                <a:spcPct val="95000"/>
              </a:lnSpc>
            </a:pPr>
            <a:r>
              <a:rPr lang="ru-RU" sz="1600" dirty="0" smtClean="0">
                <a:latin typeface="Times New Roman" panose="02020603050405020304" pitchFamily="18" charset="0"/>
                <a:cs typeface="Times New Roman" panose="02020603050405020304" pitchFamily="18" charset="0"/>
              </a:rPr>
              <a:t>Урай, </a:t>
            </a:r>
            <a:r>
              <a:rPr lang="ru-RU" sz="1600" dirty="0" smtClean="0">
                <a:latin typeface="Times New Roman" panose="02020603050405020304" pitchFamily="18" charset="0"/>
                <a:cs typeface="Times New Roman" panose="02020603050405020304" pitchFamily="18" charset="0"/>
              </a:rPr>
              <a:t>2021 </a:t>
            </a:r>
            <a:r>
              <a:rPr lang="ru-RU" sz="1600" dirty="0" smtClean="0">
                <a:latin typeface="Times New Roman" panose="02020603050405020304" pitchFamily="18" charset="0"/>
                <a:cs typeface="Times New Roman" panose="02020603050405020304" pitchFamily="18" charset="0"/>
              </a:rPr>
              <a:t>год</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5415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7" name="Прямоугольник 16"/>
          <p:cNvSpPr/>
          <p:nvPr/>
        </p:nvSpPr>
        <p:spPr>
          <a:xfrm>
            <a:off x="1536192" y="-5299"/>
            <a:ext cx="9528047" cy="523220"/>
          </a:xfrm>
          <a:prstGeom prst="rect">
            <a:avLst/>
          </a:prstGeom>
          <a:noFill/>
        </p:spPr>
        <p:txBody>
          <a:bodyPr wrap="square" lIns="91440" tIns="45720" rIns="91440" bIns="45720">
            <a:spAutoFit/>
          </a:bodyPr>
          <a:lstStyle/>
          <a:p>
            <a:pPr algn="ctr"/>
            <a:r>
              <a:rPr lang="ru-RU" sz="28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Медицинские осмотры водителей</a:t>
            </a:r>
            <a:endParaRPr lang="ru-RU" sz="28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3" name="Прямоугольник 2"/>
          <p:cNvSpPr/>
          <p:nvPr/>
        </p:nvSpPr>
        <p:spPr>
          <a:xfrm rot="16200000">
            <a:off x="-2272272" y="2897162"/>
            <a:ext cx="6066418" cy="400110"/>
          </a:xfrm>
          <a:prstGeom prst="rect">
            <a:avLst/>
          </a:prstGeom>
        </p:spPr>
        <p:txBody>
          <a:bodyPr wrap="square">
            <a:spAutoFit/>
          </a:bodyPr>
          <a:lstStyle/>
          <a:p>
            <a:r>
              <a:rPr lang="ru-RU" sz="2000" dirty="0">
                <a:solidFill>
                  <a:srgbClr val="002060"/>
                </a:solidFill>
                <a:latin typeface="Times New Roman" panose="02020603050405020304" pitchFamily="18" charset="0"/>
                <a:cs typeface="Times New Roman" panose="02020603050405020304" pitchFamily="18" charset="0"/>
              </a:rPr>
              <a:t>Предварительный медицинский осмотр водителя</a:t>
            </a:r>
          </a:p>
        </p:txBody>
      </p:sp>
      <p:sp>
        <p:nvSpPr>
          <p:cNvPr id="8" name="Скругленный прямоугольник 7"/>
          <p:cNvSpPr/>
          <p:nvPr/>
        </p:nvSpPr>
        <p:spPr>
          <a:xfrm>
            <a:off x="1135993" y="566025"/>
            <a:ext cx="4944767" cy="112561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300" dirty="0">
                <a:solidFill>
                  <a:schemeClr val="tx1"/>
                </a:solidFill>
                <a:latin typeface="Times New Roman" panose="02020603050405020304" pitchFamily="18" charset="0"/>
                <a:cs typeface="Times New Roman" panose="02020603050405020304" pitchFamily="18" charset="0"/>
              </a:rPr>
              <a:t>Перед тем как принять на работу водителя, работодатель направляет его на предварительный медицинский осмотр </a:t>
            </a:r>
            <a:r>
              <a:rPr lang="ru-RU" sz="1300" i="1" u="sng" dirty="0" smtClean="0">
                <a:solidFill>
                  <a:schemeClr val="tx1"/>
                </a:solidFill>
                <a:latin typeface="Times New Roman" panose="02020603050405020304" pitchFamily="18" charset="0"/>
                <a:cs typeface="Times New Roman" panose="02020603050405020304" pitchFamily="18" charset="0"/>
              </a:rPr>
              <a:t>(ст. 69 ТК РФ, ч. 2 ст. 328 ТК РФ). </a:t>
            </a:r>
            <a:r>
              <a:rPr lang="ru-RU" sz="1300" dirty="0">
                <a:solidFill>
                  <a:schemeClr val="tx1"/>
                </a:solidFill>
                <a:latin typeface="Times New Roman" panose="02020603050405020304" pitchFamily="18" charset="0"/>
                <a:cs typeface="Times New Roman" panose="02020603050405020304" pitchFamily="18" charset="0"/>
              </a:rPr>
              <a:t>Это касается и индивидуальных предпринимателей, планирующих самостоятельно осуществлять перевозки </a:t>
            </a:r>
            <a:r>
              <a:rPr lang="ru-RU" sz="1300" i="1" u="sng" dirty="0" smtClean="0">
                <a:solidFill>
                  <a:schemeClr val="tx1"/>
                </a:solidFill>
                <a:latin typeface="Times New Roman" panose="02020603050405020304" pitchFamily="18" charset="0"/>
                <a:cs typeface="Times New Roman" panose="02020603050405020304" pitchFamily="18" charset="0"/>
              </a:rPr>
              <a:t>(п. 4 ст. 23 Закона № 196-ФЗ).</a:t>
            </a:r>
            <a:endParaRPr lang="ru-RU" sz="1300" i="1" u="sng" dirty="0">
              <a:solidFill>
                <a:schemeClr val="tx1"/>
              </a:solidFill>
            </a:endParaRPr>
          </a:p>
        </p:txBody>
      </p:sp>
      <p:sp>
        <p:nvSpPr>
          <p:cNvPr id="15" name="Скругленный прямоугольник 14"/>
          <p:cNvSpPr/>
          <p:nvPr/>
        </p:nvSpPr>
        <p:spPr>
          <a:xfrm>
            <a:off x="1135991" y="2086062"/>
            <a:ext cx="4944769" cy="195293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sz="1400" dirty="0">
              <a:solidFill>
                <a:schemeClr val="tx1"/>
              </a:solidFill>
              <a:latin typeface="Times New Roman" panose="02020603050405020304" pitchFamily="18" charset="0"/>
              <a:cs typeface="Times New Roman" panose="02020603050405020304" pitchFamily="18" charset="0"/>
            </a:endParaRPr>
          </a:p>
          <a:p>
            <a:pPr algn="ctr"/>
            <a:r>
              <a:rPr lang="ru-RU" sz="1300" dirty="0">
                <a:solidFill>
                  <a:schemeClr val="tx1"/>
                </a:solidFill>
                <a:latin typeface="Times New Roman" panose="02020603050405020304" pitchFamily="18" charset="0"/>
                <a:cs typeface="Times New Roman" panose="02020603050405020304" pitchFamily="18" charset="0"/>
              </a:rPr>
              <a:t>Предварительный медицинский осмотр проводят в государственных, муниципальных и частных медицинских организациях, имеющих лицензию на оказание соответствующих </a:t>
            </a:r>
            <a:r>
              <a:rPr lang="ru-RU" sz="1300" dirty="0" smtClean="0">
                <a:solidFill>
                  <a:schemeClr val="tx1"/>
                </a:solidFill>
                <a:latin typeface="Times New Roman" panose="02020603050405020304" pitchFamily="18" charset="0"/>
                <a:cs typeface="Times New Roman" panose="02020603050405020304" pitchFamily="18" charset="0"/>
              </a:rPr>
              <a:t>услуг</a:t>
            </a:r>
            <a:r>
              <a:rPr lang="ru-RU" sz="1300" dirty="0">
                <a:solidFill>
                  <a:schemeClr val="tx1"/>
                </a:solidFill>
                <a:latin typeface="Times New Roman" panose="02020603050405020304" pitchFamily="18" charset="0"/>
                <a:cs typeface="Times New Roman" panose="02020603050405020304" pitchFamily="18" charset="0"/>
              </a:rPr>
              <a:t> </a:t>
            </a:r>
            <a:r>
              <a:rPr lang="ru-RU" sz="1300" i="1" u="sng" dirty="0" smtClean="0">
                <a:solidFill>
                  <a:schemeClr val="tx1"/>
                </a:solidFill>
                <a:latin typeface="Times New Roman" panose="02020603050405020304" pitchFamily="18" charset="0"/>
                <a:cs typeface="Times New Roman" panose="02020603050405020304" pitchFamily="18" charset="0"/>
              </a:rPr>
              <a:t>(</a:t>
            </a:r>
            <a:r>
              <a:rPr lang="ru-RU" sz="1300" i="1" u="sng" dirty="0" err="1" smtClean="0">
                <a:solidFill>
                  <a:schemeClr val="tx1"/>
                </a:solidFill>
                <a:latin typeface="Times New Roman" panose="02020603050405020304" pitchFamily="18" charset="0"/>
                <a:cs typeface="Times New Roman" panose="02020603050405020304" pitchFamily="18" charset="0"/>
              </a:rPr>
              <a:t>абз</a:t>
            </a:r>
            <a:r>
              <a:rPr lang="ru-RU" sz="1300" i="1" u="sng" dirty="0" smtClean="0">
                <a:solidFill>
                  <a:schemeClr val="tx1"/>
                </a:solidFill>
                <a:latin typeface="Times New Roman" panose="02020603050405020304" pitchFamily="18" charset="0"/>
                <a:cs typeface="Times New Roman" panose="02020603050405020304" pitchFamily="18" charset="0"/>
              </a:rPr>
              <a:t>. </a:t>
            </a:r>
            <a:r>
              <a:rPr lang="ru-RU" sz="1300" i="1" u="sng" dirty="0">
                <a:solidFill>
                  <a:schemeClr val="tx1"/>
                </a:solidFill>
                <a:latin typeface="Times New Roman" panose="02020603050405020304" pitchFamily="18" charset="0"/>
                <a:cs typeface="Times New Roman" panose="02020603050405020304" pitchFamily="18" charset="0"/>
              </a:rPr>
              <a:t>4 </a:t>
            </a:r>
            <a:r>
              <a:rPr lang="ru-RU" sz="1300" i="1" u="sng" dirty="0" smtClean="0">
                <a:solidFill>
                  <a:schemeClr val="tx1"/>
                </a:solidFill>
                <a:latin typeface="Times New Roman" panose="02020603050405020304" pitchFamily="18" charset="0"/>
                <a:cs typeface="Times New Roman" panose="02020603050405020304" pitchFamily="18" charset="0"/>
              </a:rPr>
              <a:t>п. </a:t>
            </a:r>
            <a:r>
              <a:rPr lang="ru-RU" sz="1300" i="1" u="sng" dirty="0">
                <a:solidFill>
                  <a:schemeClr val="tx1"/>
                </a:solidFill>
                <a:latin typeface="Times New Roman" panose="02020603050405020304" pitchFamily="18" charset="0"/>
                <a:cs typeface="Times New Roman" panose="02020603050405020304" pitchFamily="18" charset="0"/>
              </a:rPr>
              <a:t>7 </a:t>
            </a:r>
            <a:r>
              <a:rPr lang="ru-RU" sz="1300" i="1" u="sng" dirty="0" smtClean="0">
                <a:solidFill>
                  <a:schemeClr val="tx1"/>
                </a:solidFill>
                <a:latin typeface="Times New Roman" panose="02020603050405020304" pitchFamily="18" charset="0"/>
                <a:cs typeface="Times New Roman" panose="02020603050405020304" pitchFamily="18" charset="0"/>
              </a:rPr>
              <a:t>ст. </a:t>
            </a:r>
            <a:r>
              <a:rPr lang="ru-RU" sz="1300" i="1" u="sng" dirty="0">
                <a:solidFill>
                  <a:schemeClr val="tx1"/>
                </a:solidFill>
                <a:latin typeface="Times New Roman" panose="02020603050405020304" pitchFamily="18" charset="0"/>
                <a:cs typeface="Times New Roman" panose="02020603050405020304" pitchFamily="18" charset="0"/>
              </a:rPr>
              <a:t>23 Закона № 196-ФЗ, </a:t>
            </a:r>
            <a:r>
              <a:rPr lang="ru-RU" sz="1300" i="1" u="sng" dirty="0" smtClean="0">
                <a:solidFill>
                  <a:schemeClr val="tx1"/>
                </a:solidFill>
                <a:latin typeface="Times New Roman" panose="02020603050405020304" pitchFamily="18" charset="0"/>
                <a:cs typeface="Times New Roman" panose="02020603050405020304" pitchFamily="18" charset="0"/>
              </a:rPr>
              <a:t>пункт </a:t>
            </a:r>
            <a:r>
              <a:rPr lang="ru-RU" sz="1300" i="1" u="sng" dirty="0">
                <a:solidFill>
                  <a:schemeClr val="tx1"/>
                </a:solidFill>
                <a:latin typeface="Times New Roman" panose="02020603050405020304" pitchFamily="18" charset="0"/>
                <a:cs typeface="Times New Roman" panose="02020603050405020304" pitchFamily="18" charset="0"/>
              </a:rPr>
              <a:t>4 Порядка проведения медицинских осмотров, утвержденного приказом Минздрава от 28.01.2021 № 29н (далее – Порядок проведения медицинских осмотров). </a:t>
            </a:r>
            <a:r>
              <a:rPr lang="ru-RU" sz="1300" dirty="0">
                <a:solidFill>
                  <a:schemeClr val="tx1"/>
                </a:solidFill>
                <a:latin typeface="Times New Roman" panose="02020603050405020304" pitchFamily="18" charset="0"/>
                <a:cs typeface="Times New Roman" panose="02020603050405020304" pitchFamily="18" charset="0"/>
              </a:rPr>
              <a:t>Работодатель должен заключить договор с одной из таких организаций.</a:t>
            </a:r>
          </a:p>
          <a:p>
            <a:pPr algn="ct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16" name="Стрелка вправо 15"/>
          <p:cNvSpPr/>
          <p:nvPr/>
        </p:nvSpPr>
        <p:spPr>
          <a:xfrm rot="5400000">
            <a:off x="3552087" y="1673481"/>
            <a:ext cx="293321" cy="438912"/>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18" name="Скругленный прямоугольник 17"/>
          <p:cNvSpPr/>
          <p:nvPr/>
        </p:nvSpPr>
        <p:spPr>
          <a:xfrm>
            <a:off x="1135991" y="4534518"/>
            <a:ext cx="4944769" cy="75416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300" dirty="0" smtClean="0">
                <a:solidFill>
                  <a:schemeClr val="tx1"/>
                </a:solidFill>
                <a:latin typeface="Times New Roman" panose="02020603050405020304" pitchFamily="18" charset="0"/>
                <a:cs typeface="Times New Roman" panose="02020603050405020304" pitchFamily="18" charset="0"/>
              </a:rPr>
              <a:t>Для </a:t>
            </a:r>
            <a:r>
              <a:rPr lang="ru-RU" sz="1300" dirty="0">
                <a:solidFill>
                  <a:schemeClr val="tx1"/>
                </a:solidFill>
                <a:latin typeface="Times New Roman" panose="02020603050405020304" pitchFamily="18" charset="0"/>
                <a:cs typeface="Times New Roman" panose="02020603050405020304" pitchFamily="18" charset="0"/>
              </a:rPr>
              <a:t>прохождения предварительного медицинского осмотра работодатель выдает соискателю под подпись направление </a:t>
            </a:r>
            <a:r>
              <a:rPr lang="ru-RU" sz="1300" dirty="0" smtClean="0">
                <a:solidFill>
                  <a:schemeClr val="tx1"/>
                </a:solidFill>
                <a:latin typeface="Times New Roman" panose="02020603050405020304" pitchFamily="18" charset="0"/>
                <a:cs typeface="Times New Roman" panose="02020603050405020304" pitchFamily="18" charset="0"/>
              </a:rPr>
              <a:t>                       </a:t>
            </a:r>
            <a:r>
              <a:rPr lang="ru-RU" sz="1300" i="1" u="sng" dirty="0" smtClean="0">
                <a:solidFill>
                  <a:schemeClr val="tx1"/>
                </a:solidFill>
                <a:latin typeface="Times New Roman" panose="02020603050405020304" pitchFamily="18" charset="0"/>
                <a:cs typeface="Times New Roman" panose="02020603050405020304" pitchFamily="18" charset="0"/>
              </a:rPr>
              <a:t>(</a:t>
            </a:r>
            <a:r>
              <a:rPr lang="ru-RU" sz="1300" i="1" u="sng" dirty="0">
                <a:solidFill>
                  <a:schemeClr val="tx1"/>
                </a:solidFill>
                <a:latin typeface="Times New Roman" panose="02020603050405020304" pitchFamily="18" charset="0"/>
                <a:cs typeface="Times New Roman" panose="02020603050405020304" pitchFamily="18" charset="0"/>
              </a:rPr>
              <a:t>п. 8 Порядка проведения медицинских осмотров</a:t>
            </a:r>
            <a:r>
              <a:rPr lang="ru-RU" sz="1300" i="1" u="sng" dirty="0" smtClean="0">
                <a:solidFill>
                  <a:schemeClr val="tx1"/>
                </a:solidFill>
                <a:latin typeface="Times New Roman" panose="02020603050405020304" pitchFamily="18" charset="0"/>
                <a:cs typeface="Times New Roman" panose="02020603050405020304" pitchFamily="18" charset="0"/>
              </a:rPr>
              <a:t>).</a:t>
            </a:r>
            <a:endParaRPr lang="ru-RU" sz="1300" i="1" u="sng" dirty="0">
              <a:solidFill>
                <a:schemeClr val="tx1"/>
              </a:solidFill>
              <a:latin typeface="Times New Roman" panose="02020603050405020304" pitchFamily="18" charset="0"/>
              <a:cs typeface="Times New Roman" panose="02020603050405020304" pitchFamily="18" charset="0"/>
            </a:endParaRPr>
          </a:p>
        </p:txBody>
      </p:sp>
      <p:sp>
        <p:nvSpPr>
          <p:cNvPr id="20" name="Стрелка вправо 19"/>
          <p:cNvSpPr/>
          <p:nvPr/>
        </p:nvSpPr>
        <p:spPr>
          <a:xfrm rot="5400000">
            <a:off x="3552087" y="4067300"/>
            <a:ext cx="293321" cy="438912"/>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cxnSp>
        <p:nvCxnSpPr>
          <p:cNvPr id="12" name="Прямая соединительная линия 11"/>
          <p:cNvCxnSpPr/>
          <p:nvPr/>
        </p:nvCxnSpPr>
        <p:spPr>
          <a:xfrm>
            <a:off x="6269349" y="517921"/>
            <a:ext cx="6869" cy="6334780"/>
          </a:xfrm>
          <a:prstGeom prst="line">
            <a:avLst/>
          </a:prstGeom>
        </p:spPr>
        <p:style>
          <a:lnRef idx="1">
            <a:schemeClr val="accent1"/>
          </a:lnRef>
          <a:fillRef idx="0">
            <a:schemeClr val="accent1"/>
          </a:fillRef>
          <a:effectRef idx="0">
            <a:schemeClr val="accent1"/>
          </a:effectRef>
          <a:fontRef idx="minor">
            <a:schemeClr val="tx1"/>
          </a:fontRef>
        </p:style>
      </p:cxnSp>
      <p:sp>
        <p:nvSpPr>
          <p:cNvPr id="13" name="Прямоугольник 12"/>
          <p:cNvSpPr/>
          <p:nvPr/>
        </p:nvSpPr>
        <p:spPr>
          <a:xfrm>
            <a:off x="1240657" y="5437857"/>
            <a:ext cx="4477268" cy="1384995"/>
          </a:xfrm>
          <a:prstGeom prst="rect">
            <a:avLst/>
          </a:prstGeom>
        </p:spPr>
        <p:txBody>
          <a:bodyPr wrap="square">
            <a:spAutoFit/>
          </a:bodyPr>
          <a:lstStyle/>
          <a:p>
            <a:pPr algn="ctr"/>
            <a:r>
              <a:rPr lang="ru-RU" sz="1200" dirty="0">
                <a:solidFill>
                  <a:srgbClr val="002060"/>
                </a:solidFill>
                <a:latin typeface="Times New Roman" panose="02020603050405020304" pitchFamily="18" charset="0"/>
                <a:cs typeface="Times New Roman" panose="02020603050405020304" pitchFamily="18" charset="0"/>
              </a:rPr>
              <a:t>Если медицинская комиссия не обнаружила у гражданина противопоказаний для работы водителем, работодатель может заключить с ним трудовой договор. Если соискатель отказался от осмотра или медицинская комиссия признала его негодным к такому виду работ, заключать трудовой договор нельзя.</a:t>
            </a:r>
            <a:br>
              <a:rPr lang="ru-RU" sz="1200" dirty="0">
                <a:solidFill>
                  <a:srgbClr val="002060"/>
                </a:solidFill>
                <a:latin typeface="Times New Roman" panose="02020603050405020304" pitchFamily="18" charset="0"/>
                <a:cs typeface="Times New Roman" panose="02020603050405020304" pitchFamily="18" charset="0"/>
              </a:rPr>
            </a:br>
            <a:r>
              <a:rPr lang="ru-RU" sz="1200" dirty="0">
                <a:solidFill>
                  <a:srgbClr val="002060"/>
                </a:solidFill>
                <a:latin typeface="Times New Roman" panose="02020603050405020304" pitchFamily="18" charset="0"/>
                <a:cs typeface="Times New Roman" panose="02020603050405020304" pitchFamily="18" charset="0"/>
              </a:rPr>
              <a:t/>
            </a:r>
            <a:br>
              <a:rPr lang="ru-RU" sz="1200" dirty="0">
                <a:solidFill>
                  <a:srgbClr val="002060"/>
                </a:solidFill>
                <a:latin typeface="Times New Roman" panose="02020603050405020304" pitchFamily="18" charset="0"/>
                <a:cs typeface="Times New Roman" panose="02020603050405020304" pitchFamily="18" charset="0"/>
              </a:rPr>
            </a:br>
            <a:endParaRPr lang="ru-RU" sz="1200" b="0" i="0" u="none" strike="noStrike" dirty="0">
              <a:solidFill>
                <a:srgbClr val="002060"/>
              </a:solidFill>
              <a:effectLst/>
              <a:latin typeface="Times New Roman" panose="02020603050405020304" pitchFamily="18" charset="0"/>
              <a:cs typeface="Times New Roman" panose="02020603050405020304" pitchFamily="18" charset="0"/>
            </a:endParaRPr>
          </a:p>
        </p:txBody>
      </p:sp>
      <p:sp>
        <p:nvSpPr>
          <p:cNvPr id="23" name="Прямоугольник 22"/>
          <p:cNvSpPr/>
          <p:nvPr/>
        </p:nvSpPr>
        <p:spPr>
          <a:xfrm rot="16200000">
            <a:off x="3738218" y="3518761"/>
            <a:ext cx="5546846" cy="400110"/>
          </a:xfrm>
          <a:prstGeom prst="rect">
            <a:avLst/>
          </a:prstGeom>
        </p:spPr>
        <p:txBody>
          <a:bodyPr wrap="square">
            <a:spAutoFit/>
          </a:bodyPr>
          <a:lstStyle/>
          <a:p>
            <a:r>
              <a:rPr lang="ru-RU" sz="2000" dirty="0" smtClean="0">
                <a:solidFill>
                  <a:srgbClr val="002060"/>
                </a:solidFill>
                <a:latin typeface="Times New Roman" panose="02020603050405020304" pitchFamily="18" charset="0"/>
                <a:cs typeface="Times New Roman" panose="02020603050405020304" pitchFamily="18" charset="0"/>
              </a:rPr>
              <a:t>Периодический </a:t>
            </a:r>
            <a:r>
              <a:rPr lang="ru-RU" sz="2000" dirty="0">
                <a:solidFill>
                  <a:srgbClr val="002060"/>
                </a:solidFill>
                <a:latin typeface="Times New Roman" panose="02020603050405020304" pitchFamily="18" charset="0"/>
                <a:cs typeface="Times New Roman" panose="02020603050405020304" pitchFamily="18" charset="0"/>
              </a:rPr>
              <a:t>медицинский </a:t>
            </a:r>
            <a:r>
              <a:rPr lang="ru-RU" sz="2000" dirty="0" smtClean="0">
                <a:solidFill>
                  <a:srgbClr val="002060"/>
                </a:solidFill>
                <a:latin typeface="Times New Roman" panose="02020603050405020304" pitchFamily="18" charset="0"/>
                <a:cs typeface="Times New Roman" panose="02020603050405020304" pitchFamily="18" charset="0"/>
              </a:rPr>
              <a:t>осмотр водителей</a:t>
            </a:r>
            <a:endParaRPr lang="ru-RU" sz="2000" dirty="0">
              <a:solidFill>
                <a:srgbClr val="002060"/>
              </a:solidFill>
              <a:latin typeface="Times New Roman" panose="02020603050405020304" pitchFamily="18" charset="0"/>
              <a:cs typeface="Times New Roman" panose="02020603050405020304" pitchFamily="18" charset="0"/>
            </a:endParaRPr>
          </a:p>
        </p:txBody>
      </p:sp>
      <p:sp>
        <p:nvSpPr>
          <p:cNvPr id="25" name="Скругленный прямоугольник 24"/>
          <p:cNvSpPr/>
          <p:nvPr/>
        </p:nvSpPr>
        <p:spPr>
          <a:xfrm>
            <a:off x="6827642" y="583581"/>
            <a:ext cx="4944767" cy="110805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sz="1300" dirty="0">
              <a:solidFill>
                <a:schemeClr val="tx1"/>
              </a:solidFill>
              <a:latin typeface="Times New Roman" panose="02020603050405020304" pitchFamily="18" charset="0"/>
              <a:cs typeface="Times New Roman" panose="02020603050405020304" pitchFamily="18" charset="0"/>
            </a:endParaRPr>
          </a:p>
          <a:p>
            <a:pPr algn="ctr"/>
            <a:r>
              <a:rPr lang="ru-RU" sz="1300" dirty="0" smtClean="0">
                <a:solidFill>
                  <a:schemeClr val="tx1"/>
                </a:solidFill>
                <a:latin typeface="Times New Roman" panose="02020603050405020304" pitchFamily="18" charset="0"/>
                <a:cs typeface="Times New Roman" panose="02020603050405020304" pitchFamily="18" charset="0"/>
              </a:rPr>
              <a:t>Водители </a:t>
            </a:r>
            <a:r>
              <a:rPr lang="ru-RU" sz="1300" dirty="0">
                <a:solidFill>
                  <a:schemeClr val="tx1"/>
                </a:solidFill>
                <a:latin typeface="Times New Roman" panose="02020603050405020304" pitchFamily="18" charset="0"/>
                <a:cs typeface="Times New Roman" panose="02020603050405020304" pitchFamily="18" charset="0"/>
              </a:rPr>
              <a:t>автомобилей обязаны проходить периодические медицинские осмотры не реже одного раза в два года </a:t>
            </a:r>
            <a:r>
              <a:rPr lang="ru-RU" sz="1300" dirty="0" smtClean="0">
                <a:solidFill>
                  <a:schemeClr val="tx1"/>
                </a:solidFill>
                <a:latin typeface="Times New Roman" panose="02020603050405020304" pitchFamily="18" charset="0"/>
                <a:cs typeface="Times New Roman" panose="02020603050405020304" pitchFamily="18" charset="0"/>
              </a:rPr>
              <a:t>                       </a:t>
            </a:r>
            <a:r>
              <a:rPr lang="ru-RU" sz="1300" i="1" u="sng" dirty="0" smtClean="0">
                <a:solidFill>
                  <a:schemeClr val="tx1"/>
                </a:solidFill>
                <a:latin typeface="Times New Roman" panose="02020603050405020304" pitchFamily="18" charset="0"/>
                <a:cs typeface="Times New Roman" panose="02020603050405020304" pitchFamily="18" charset="0"/>
              </a:rPr>
              <a:t>(</a:t>
            </a:r>
            <a:r>
              <a:rPr lang="ru-RU" sz="1300" i="1" u="sng" dirty="0">
                <a:solidFill>
                  <a:schemeClr val="tx1"/>
                </a:solidFill>
                <a:latin typeface="Times New Roman" panose="02020603050405020304" pitchFamily="18" charset="0"/>
                <a:cs typeface="Times New Roman" panose="02020603050405020304" pitchFamily="18" charset="0"/>
              </a:rPr>
              <a:t>п. 18 приложения к Порядку проведения медосмотров</a:t>
            </a:r>
            <a:r>
              <a:rPr lang="ru-RU" sz="1300" i="1" u="sng" dirty="0" smtClean="0">
                <a:solidFill>
                  <a:schemeClr val="tx1"/>
                </a:solidFill>
                <a:latin typeface="Times New Roman" panose="02020603050405020304" pitchFamily="18" charset="0"/>
                <a:cs typeface="Times New Roman" panose="02020603050405020304" pitchFamily="18" charset="0"/>
              </a:rPr>
              <a:t>).</a:t>
            </a:r>
            <a:endParaRPr lang="ru-RU" sz="1300" i="1" u="sng" dirty="0">
              <a:solidFill>
                <a:schemeClr val="tx1"/>
              </a:solidFill>
              <a:latin typeface="Times New Roman" panose="02020603050405020304" pitchFamily="18" charset="0"/>
              <a:cs typeface="Times New Roman" panose="02020603050405020304" pitchFamily="18" charset="0"/>
            </a:endParaRPr>
          </a:p>
          <a:p>
            <a:pPr algn="ctr"/>
            <a:r>
              <a:rPr lang="ru-RU" sz="1300" dirty="0">
                <a:solidFill>
                  <a:schemeClr val="tx1"/>
                </a:solidFill>
                <a:latin typeface="Times New Roman" panose="02020603050405020304" pitchFamily="18" charset="0"/>
                <a:cs typeface="Times New Roman" panose="02020603050405020304" pitchFamily="18" charset="0"/>
              </a:rPr>
              <a:t>Работники младше 21 года проходят осмотры </a:t>
            </a:r>
            <a:r>
              <a:rPr lang="ru-RU" sz="1300" dirty="0" smtClean="0">
                <a:solidFill>
                  <a:schemeClr val="tx1"/>
                </a:solidFill>
                <a:latin typeface="Times New Roman" panose="02020603050405020304" pitchFamily="18" charset="0"/>
                <a:cs typeface="Times New Roman" panose="02020603050405020304" pitchFamily="18" charset="0"/>
              </a:rPr>
              <a:t>ежегодно                            </a:t>
            </a:r>
            <a:r>
              <a:rPr lang="ru-RU" sz="1300" i="1" u="sng" dirty="0">
                <a:solidFill>
                  <a:schemeClr val="tx1"/>
                </a:solidFill>
                <a:latin typeface="Times New Roman" panose="02020603050405020304" pitchFamily="18" charset="0"/>
                <a:cs typeface="Times New Roman" panose="02020603050405020304" pitchFamily="18" charset="0"/>
              </a:rPr>
              <a:t>(ч. 1 ст. 213 ТК РФ</a:t>
            </a:r>
            <a:r>
              <a:rPr lang="ru-RU" sz="1300" i="1" u="sng" dirty="0" smtClean="0">
                <a:solidFill>
                  <a:schemeClr val="tx1"/>
                </a:solidFill>
                <a:latin typeface="Times New Roman" panose="02020603050405020304" pitchFamily="18" charset="0"/>
                <a:cs typeface="Times New Roman" panose="02020603050405020304" pitchFamily="18" charset="0"/>
              </a:rPr>
              <a:t>).</a:t>
            </a:r>
            <a:endParaRPr lang="ru-RU" sz="1300" dirty="0">
              <a:solidFill>
                <a:schemeClr val="tx1"/>
              </a:solidFill>
              <a:latin typeface="Times New Roman" panose="02020603050405020304" pitchFamily="18" charset="0"/>
              <a:cs typeface="Times New Roman" panose="02020603050405020304" pitchFamily="18" charset="0"/>
            </a:endParaRPr>
          </a:p>
          <a:p>
            <a:pPr algn="ctr"/>
            <a:endParaRPr lang="ru-RU" sz="1300" dirty="0">
              <a:solidFill>
                <a:schemeClr val="tx1"/>
              </a:solidFill>
              <a:latin typeface="Times New Roman" panose="02020603050405020304" pitchFamily="18" charset="0"/>
              <a:cs typeface="Times New Roman" panose="02020603050405020304" pitchFamily="18" charset="0"/>
            </a:endParaRPr>
          </a:p>
        </p:txBody>
      </p:sp>
      <p:sp>
        <p:nvSpPr>
          <p:cNvPr id="22" name="Прямоугольник 21"/>
          <p:cNvSpPr/>
          <p:nvPr/>
        </p:nvSpPr>
        <p:spPr>
          <a:xfrm>
            <a:off x="7291910" y="5769166"/>
            <a:ext cx="4340351" cy="646331"/>
          </a:xfrm>
          <a:prstGeom prst="rect">
            <a:avLst/>
          </a:prstGeom>
        </p:spPr>
        <p:txBody>
          <a:bodyPr wrap="square">
            <a:spAutoFit/>
          </a:bodyPr>
          <a:lstStyle/>
          <a:p>
            <a:pPr algn="ctr"/>
            <a:r>
              <a:rPr lang="ru-RU" sz="1200" dirty="0">
                <a:solidFill>
                  <a:srgbClr val="002060"/>
                </a:solidFill>
                <a:latin typeface="Times New Roman" panose="02020603050405020304" pitchFamily="18" charset="0"/>
                <a:cs typeface="Times New Roman" panose="02020603050405020304" pitchFamily="18" charset="0"/>
              </a:rPr>
              <a:t>Если работник признан непригодным для выполнения трудовой функции или не прошел осмотр, работодатель обязан отстранить его от работы </a:t>
            </a:r>
            <a:r>
              <a:rPr lang="ru-RU" sz="1200" i="1" dirty="0">
                <a:solidFill>
                  <a:srgbClr val="002060"/>
                </a:solidFill>
                <a:latin typeface="Times New Roman" panose="02020603050405020304" pitchFamily="18" charset="0"/>
                <a:cs typeface="Times New Roman" panose="02020603050405020304" pitchFamily="18" charset="0"/>
              </a:rPr>
              <a:t>(</a:t>
            </a:r>
            <a:r>
              <a:rPr lang="ru-RU" sz="1200" i="1" dirty="0" err="1">
                <a:solidFill>
                  <a:srgbClr val="002060"/>
                </a:solidFill>
                <a:latin typeface="Times New Roman" panose="02020603050405020304" pitchFamily="18" charset="0"/>
                <a:cs typeface="Times New Roman" panose="02020603050405020304" pitchFamily="18" charset="0"/>
              </a:rPr>
              <a:t>абз</a:t>
            </a:r>
            <a:r>
              <a:rPr lang="ru-RU" sz="1200" i="1" dirty="0" smtClean="0">
                <a:solidFill>
                  <a:srgbClr val="002060"/>
                </a:solidFill>
                <a:latin typeface="Times New Roman" panose="02020603050405020304" pitchFamily="18" charset="0"/>
                <a:cs typeface="Times New Roman" panose="02020603050405020304" pitchFamily="18" charset="0"/>
              </a:rPr>
              <a:t>. 4, 5 </a:t>
            </a:r>
            <a:r>
              <a:rPr lang="ru-RU" sz="1200" i="1" dirty="0">
                <a:solidFill>
                  <a:srgbClr val="002060"/>
                </a:solidFill>
                <a:latin typeface="Times New Roman" panose="02020603050405020304" pitchFamily="18" charset="0"/>
                <a:cs typeface="Times New Roman" panose="02020603050405020304" pitchFamily="18" charset="0"/>
              </a:rPr>
              <a:t>ст. 76 ТК РФ</a:t>
            </a:r>
            <a:r>
              <a:rPr lang="ru-RU" sz="1200" i="1" dirty="0" smtClean="0">
                <a:solidFill>
                  <a:srgbClr val="002060"/>
                </a:solidFill>
                <a:latin typeface="Times New Roman" panose="02020603050405020304" pitchFamily="18" charset="0"/>
                <a:cs typeface="Times New Roman" panose="02020603050405020304" pitchFamily="18" charset="0"/>
              </a:rPr>
              <a:t>).</a:t>
            </a:r>
            <a:endParaRPr lang="ru-RU" b="0" i="1" u="none" strike="noStrike" dirty="0">
              <a:solidFill>
                <a:srgbClr val="222222"/>
              </a:solidFill>
              <a:effectLst/>
              <a:latin typeface="&amp;quot"/>
            </a:endParaRPr>
          </a:p>
        </p:txBody>
      </p:sp>
      <p:sp>
        <p:nvSpPr>
          <p:cNvPr id="26" name="Стрелка вправо 25"/>
          <p:cNvSpPr/>
          <p:nvPr/>
        </p:nvSpPr>
        <p:spPr>
          <a:xfrm rot="5400000">
            <a:off x="9299355" y="1684505"/>
            <a:ext cx="293321" cy="438912"/>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27" name="Скругленный прямоугольник 26"/>
          <p:cNvSpPr/>
          <p:nvPr/>
        </p:nvSpPr>
        <p:spPr>
          <a:xfrm>
            <a:off x="6827641" y="2137107"/>
            <a:ext cx="4944767" cy="363205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sz="1300" dirty="0">
              <a:solidFill>
                <a:schemeClr val="tx1"/>
              </a:solidFill>
              <a:latin typeface="Times New Roman" panose="02020603050405020304" pitchFamily="18" charset="0"/>
              <a:cs typeface="Times New Roman" panose="02020603050405020304" pitchFamily="18" charset="0"/>
            </a:endParaRPr>
          </a:p>
          <a:p>
            <a:pPr algn="ctr"/>
            <a:endParaRPr lang="ru-RU" sz="1300" dirty="0">
              <a:solidFill>
                <a:schemeClr val="tx1"/>
              </a:solidFill>
              <a:latin typeface="Times New Roman" panose="02020603050405020304" pitchFamily="18" charset="0"/>
              <a:cs typeface="Times New Roman" panose="02020603050405020304" pitchFamily="18" charset="0"/>
            </a:endParaRPr>
          </a:p>
          <a:p>
            <a:pPr algn="ctr"/>
            <a:r>
              <a:rPr lang="ru-RU" sz="1400" b="1" dirty="0" smtClean="0">
                <a:solidFill>
                  <a:schemeClr val="tx1"/>
                </a:solidFill>
                <a:latin typeface="Times New Roman" panose="02020603050405020304" pitchFamily="18" charset="0"/>
                <a:cs typeface="Times New Roman" panose="02020603050405020304" pitchFamily="18" charset="0"/>
              </a:rPr>
              <a:t>Алгоритм </a:t>
            </a:r>
            <a:r>
              <a:rPr lang="ru-RU" sz="1400" b="1" dirty="0">
                <a:solidFill>
                  <a:schemeClr val="tx1"/>
                </a:solidFill>
                <a:latin typeface="Times New Roman" panose="02020603050405020304" pitchFamily="18" charset="0"/>
                <a:cs typeface="Times New Roman" panose="02020603050405020304" pitchFamily="18" charset="0"/>
              </a:rPr>
              <a:t>направления </a:t>
            </a:r>
            <a:r>
              <a:rPr lang="ru-RU" sz="1400" b="1" dirty="0" smtClean="0">
                <a:solidFill>
                  <a:schemeClr val="tx1"/>
                </a:solidFill>
                <a:latin typeface="Times New Roman" panose="02020603050405020304" pitchFamily="18" charset="0"/>
                <a:cs typeface="Times New Roman" panose="02020603050405020304" pitchFamily="18" charset="0"/>
              </a:rPr>
              <a:t>водителей</a:t>
            </a:r>
          </a:p>
          <a:p>
            <a:pPr algn="ctr"/>
            <a:r>
              <a:rPr lang="ru-RU" sz="1400" b="1" dirty="0" smtClean="0">
                <a:solidFill>
                  <a:schemeClr val="tx1"/>
                </a:solidFill>
                <a:latin typeface="Times New Roman" panose="02020603050405020304" pitchFamily="18" charset="0"/>
                <a:cs typeface="Times New Roman" panose="02020603050405020304" pitchFamily="18" charset="0"/>
              </a:rPr>
              <a:t> </a:t>
            </a:r>
            <a:r>
              <a:rPr lang="ru-RU" sz="1400" b="1" dirty="0">
                <a:solidFill>
                  <a:schemeClr val="tx1"/>
                </a:solidFill>
                <a:latin typeface="Times New Roman" panose="02020603050405020304" pitchFamily="18" charset="0"/>
                <a:cs typeface="Times New Roman" panose="02020603050405020304" pitchFamily="18" charset="0"/>
              </a:rPr>
              <a:t>на периодический осмотр</a:t>
            </a:r>
            <a:r>
              <a:rPr lang="ru-RU" sz="1400" b="1" dirty="0" smtClean="0">
                <a:solidFill>
                  <a:schemeClr val="tx1"/>
                </a:solidFill>
                <a:latin typeface="Times New Roman" panose="02020603050405020304" pitchFamily="18" charset="0"/>
                <a:cs typeface="Times New Roman" panose="02020603050405020304" pitchFamily="18" charset="0"/>
              </a:rPr>
              <a:t>:</a:t>
            </a:r>
          </a:p>
          <a:p>
            <a:pPr algn="ctr"/>
            <a:endParaRPr lang="ru-RU" sz="1200" b="1" dirty="0">
              <a:solidFill>
                <a:schemeClr val="tx1"/>
              </a:solidFill>
              <a:latin typeface="Times New Roman" panose="02020603050405020304" pitchFamily="18" charset="0"/>
              <a:cs typeface="Times New Roman" panose="02020603050405020304" pitchFamily="18" charset="0"/>
            </a:endParaRPr>
          </a:p>
          <a:p>
            <a:pPr marL="342900" indent="-342900" algn="ctr">
              <a:buAutoNum type="arabicPeriod"/>
            </a:pPr>
            <a:r>
              <a:rPr lang="ru-RU" sz="1200" dirty="0" smtClean="0">
                <a:solidFill>
                  <a:schemeClr val="tx1"/>
                </a:solidFill>
                <a:latin typeface="Times New Roman" panose="02020603050405020304" pitchFamily="18" charset="0"/>
                <a:cs typeface="Times New Roman" panose="02020603050405020304" pitchFamily="18" charset="0"/>
              </a:rPr>
              <a:t>Составьте </a:t>
            </a:r>
            <a:r>
              <a:rPr lang="ru-RU" sz="1200" dirty="0">
                <a:solidFill>
                  <a:schemeClr val="tx1"/>
                </a:solidFill>
                <a:latin typeface="Times New Roman" panose="02020603050405020304" pitchFamily="18" charset="0"/>
                <a:cs typeface="Times New Roman" panose="02020603050405020304" pitchFamily="18" charset="0"/>
              </a:rPr>
              <a:t>список работников, подлежащих периодическим осмотрам </a:t>
            </a:r>
            <a:r>
              <a:rPr lang="ru-RU" sz="1200" i="1" dirty="0">
                <a:solidFill>
                  <a:schemeClr val="tx1"/>
                </a:solidFill>
                <a:latin typeface="Times New Roman" panose="02020603050405020304" pitchFamily="18" charset="0"/>
                <a:cs typeface="Times New Roman" panose="02020603050405020304" pitchFamily="18" charset="0"/>
              </a:rPr>
              <a:t>(п. 21 Порядка проведения медицинских осмотров)</a:t>
            </a:r>
            <a:r>
              <a:rPr lang="ru-RU" sz="1200" dirty="0">
                <a:solidFill>
                  <a:schemeClr val="tx1"/>
                </a:solidFill>
                <a:latin typeface="Times New Roman" panose="02020603050405020304" pitchFamily="18" charset="0"/>
                <a:cs typeface="Times New Roman" panose="02020603050405020304" pitchFamily="18" charset="0"/>
              </a:rPr>
              <a:t>. </a:t>
            </a:r>
            <a:endParaRPr lang="ru-RU" sz="1200" dirty="0" smtClean="0">
              <a:solidFill>
                <a:schemeClr val="tx1"/>
              </a:solidFill>
              <a:latin typeface="Times New Roman" panose="02020603050405020304" pitchFamily="18" charset="0"/>
              <a:cs typeface="Times New Roman" panose="02020603050405020304" pitchFamily="18" charset="0"/>
            </a:endParaRPr>
          </a:p>
          <a:p>
            <a:pPr marL="342900" indent="-342900" algn="ctr">
              <a:buAutoNum type="arabicPeriod"/>
            </a:pPr>
            <a:r>
              <a:rPr lang="ru-RU" sz="1200" dirty="0">
                <a:solidFill>
                  <a:schemeClr val="tx1"/>
                </a:solidFill>
                <a:latin typeface="Times New Roman" panose="02020603050405020304" pitchFamily="18" charset="0"/>
                <a:cs typeface="Times New Roman" panose="02020603050405020304" pitchFamily="18" charset="0"/>
              </a:rPr>
              <a:t>Направьте поименный список в медицинскую организацию не позднее чем за два месяца до даты начала проведения периодического осмотра. Заранее согласуйте с медицинской организацией дату начала проведения периодического осмотра </a:t>
            </a:r>
            <a:r>
              <a:rPr lang="ru-RU" sz="1200" i="1" dirty="0">
                <a:solidFill>
                  <a:schemeClr val="tx1"/>
                </a:solidFill>
                <a:latin typeface="Times New Roman" panose="02020603050405020304" pitchFamily="18" charset="0"/>
                <a:cs typeface="Times New Roman" panose="02020603050405020304" pitchFamily="18" charset="0"/>
              </a:rPr>
              <a:t>(п. 24 Порядка проведения медицинских осмотров).</a:t>
            </a:r>
          </a:p>
          <a:p>
            <a:pPr marL="342900" indent="-342900" algn="ctr">
              <a:buAutoNum type="arabicPeriod"/>
            </a:pPr>
            <a:r>
              <a:rPr lang="ru-RU" sz="1200" dirty="0" smtClean="0">
                <a:solidFill>
                  <a:schemeClr val="tx1"/>
                </a:solidFill>
                <a:latin typeface="Times New Roman" panose="02020603050405020304" pitchFamily="18" charset="0"/>
                <a:cs typeface="Times New Roman" panose="02020603050405020304" pitchFamily="18" charset="0"/>
              </a:rPr>
              <a:t>Согласуйте </a:t>
            </a:r>
            <a:r>
              <a:rPr lang="ru-RU" sz="1200" dirty="0">
                <a:solidFill>
                  <a:schemeClr val="tx1"/>
                </a:solidFill>
                <a:latin typeface="Times New Roman" panose="02020603050405020304" pitchFamily="18" charset="0"/>
                <a:cs typeface="Times New Roman" panose="02020603050405020304" pitchFamily="18" charset="0"/>
              </a:rPr>
              <a:t>календарный план проведения периодического осмотра, составленный медицинской организацией </a:t>
            </a:r>
            <a:r>
              <a:rPr lang="ru-RU" sz="1200" i="1" dirty="0">
                <a:solidFill>
                  <a:schemeClr val="tx1"/>
                </a:solidFill>
                <a:latin typeface="Times New Roman" panose="02020603050405020304" pitchFamily="18" charset="0"/>
                <a:cs typeface="Times New Roman" panose="02020603050405020304" pitchFamily="18" charset="0"/>
              </a:rPr>
              <a:t>(п. 26 Порядка проведения медицинских осмотров).</a:t>
            </a:r>
          </a:p>
          <a:p>
            <a:pPr marL="342900" indent="-342900" algn="ctr">
              <a:buAutoNum type="arabicPeriod"/>
            </a:pPr>
            <a:r>
              <a:rPr lang="ru-RU" sz="1200" dirty="0" smtClean="0">
                <a:solidFill>
                  <a:schemeClr val="tx1"/>
                </a:solidFill>
                <a:latin typeface="Times New Roman" panose="02020603050405020304" pitchFamily="18" charset="0"/>
                <a:cs typeface="Times New Roman" panose="02020603050405020304" pitchFamily="18" charset="0"/>
              </a:rPr>
              <a:t>Ознакомьте </a:t>
            </a:r>
            <a:r>
              <a:rPr lang="ru-RU" sz="1200" dirty="0">
                <a:solidFill>
                  <a:schemeClr val="tx1"/>
                </a:solidFill>
                <a:latin typeface="Times New Roman" panose="02020603050405020304" pitchFamily="18" charset="0"/>
                <a:cs typeface="Times New Roman" panose="02020603050405020304" pitchFamily="18" charset="0"/>
              </a:rPr>
              <a:t>работников с календарным планом не позднее чем за 10 дней до даты начала проведения периодического осмотра </a:t>
            </a:r>
            <a:r>
              <a:rPr lang="ru-RU" sz="1200" i="1" dirty="0">
                <a:solidFill>
                  <a:schemeClr val="tx1"/>
                </a:solidFill>
                <a:latin typeface="Times New Roman" panose="02020603050405020304" pitchFamily="18" charset="0"/>
                <a:cs typeface="Times New Roman" panose="02020603050405020304" pitchFamily="18" charset="0"/>
              </a:rPr>
              <a:t>(п. 27 Порядка проведения медицинских осмотров</a:t>
            </a:r>
            <a:r>
              <a:rPr lang="ru-RU" sz="1200" i="1" dirty="0" smtClean="0">
                <a:solidFill>
                  <a:schemeClr val="tx1"/>
                </a:solidFill>
                <a:latin typeface="Times New Roman" panose="02020603050405020304" pitchFamily="18" charset="0"/>
                <a:cs typeface="Times New Roman" panose="02020603050405020304" pitchFamily="18" charset="0"/>
              </a:rPr>
              <a:t>).</a:t>
            </a:r>
            <a:endParaRPr lang="ru-RU" sz="1200" i="1" dirty="0">
              <a:solidFill>
                <a:schemeClr val="tx1"/>
              </a:solidFill>
              <a:latin typeface="Times New Roman" panose="02020603050405020304" pitchFamily="18" charset="0"/>
              <a:cs typeface="Times New Roman" panose="02020603050405020304" pitchFamily="18" charset="0"/>
            </a:endParaRPr>
          </a:p>
          <a:p>
            <a:pPr marL="342900" indent="-342900" algn="ctr">
              <a:buAutoNum type="arabicPeriod"/>
            </a:pPr>
            <a:r>
              <a:rPr lang="ru-RU" sz="1200" dirty="0" smtClean="0">
                <a:solidFill>
                  <a:schemeClr val="tx1"/>
                </a:solidFill>
                <a:latin typeface="Times New Roman" panose="02020603050405020304" pitchFamily="18" charset="0"/>
                <a:cs typeface="Times New Roman" panose="02020603050405020304" pitchFamily="18" charset="0"/>
              </a:rPr>
              <a:t>Выдайте </a:t>
            </a:r>
            <a:r>
              <a:rPr lang="ru-RU" sz="1200" dirty="0">
                <a:solidFill>
                  <a:schemeClr val="tx1"/>
                </a:solidFill>
                <a:latin typeface="Times New Roman" panose="02020603050405020304" pitchFamily="18" charset="0"/>
                <a:cs typeface="Times New Roman" panose="02020603050405020304" pitchFamily="18" charset="0"/>
              </a:rPr>
              <a:t>направление на периодический медицинский осмотр </a:t>
            </a:r>
            <a:r>
              <a:rPr lang="ru-RU" sz="1200" i="1" dirty="0">
                <a:solidFill>
                  <a:schemeClr val="tx1"/>
                </a:solidFill>
                <a:latin typeface="Times New Roman" panose="02020603050405020304" pitchFamily="18" charset="0"/>
                <a:cs typeface="Times New Roman" panose="02020603050405020304" pitchFamily="18" charset="0"/>
              </a:rPr>
              <a:t>(п. 24 Порядка проведения медицинских осмотров</a:t>
            </a:r>
            <a:r>
              <a:rPr lang="ru-RU" sz="1200" i="1" dirty="0" smtClean="0">
                <a:solidFill>
                  <a:schemeClr val="tx1"/>
                </a:solidFill>
                <a:latin typeface="Times New Roman" panose="02020603050405020304" pitchFamily="18" charset="0"/>
                <a:cs typeface="Times New Roman" panose="02020603050405020304" pitchFamily="18" charset="0"/>
              </a:rPr>
              <a:t>).</a:t>
            </a:r>
            <a:endParaRPr lang="ru-RU" sz="1400" i="1" dirty="0" smtClean="0">
              <a:solidFill>
                <a:schemeClr val="tx1"/>
              </a:solidFill>
              <a:latin typeface="Times New Roman" panose="02020603050405020304" pitchFamily="18" charset="0"/>
              <a:cs typeface="Times New Roman" panose="02020603050405020304" pitchFamily="18" charset="0"/>
            </a:endParaRPr>
          </a:p>
          <a:p>
            <a:pPr algn="ctr"/>
            <a:endParaRPr lang="ru-RU" sz="1400" b="1" dirty="0">
              <a:solidFill>
                <a:schemeClr val="tx1"/>
              </a:solidFill>
              <a:latin typeface="Times New Roman" panose="02020603050405020304" pitchFamily="18" charset="0"/>
              <a:cs typeface="Times New Roman" panose="02020603050405020304" pitchFamily="18" charset="0"/>
            </a:endParaRPr>
          </a:p>
          <a:p>
            <a:pPr algn="ctr"/>
            <a:endParaRPr lang="ru-RU" sz="13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820205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7" name="Прямоугольник 16"/>
          <p:cNvSpPr/>
          <p:nvPr/>
        </p:nvSpPr>
        <p:spPr>
          <a:xfrm>
            <a:off x="1536192" y="-5299"/>
            <a:ext cx="9528047" cy="523220"/>
          </a:xfrm>
          <a:prstGeom prst="rect">
            <a:avLst/>
          </a:prstGeom>
          <a:noFill/>
        </p:spPr>
        <p:txBody>
          <a:bodyPr wrap="square" lIns="91440" tIns="45720" rIns="91440" bIns="45720">
            <a:spAutoFit/>
          </a:bodyPr>
          <a:lstStyle/>
          <a:p>
            <a:pPr algn="ctr"/>
            <a:r>
              <a:rPr lang="ru-RU" sz="28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Медицинские осмотры водителей</a:t>
            </a:r>
            <a:endParaRPr lang="ru-RU" sz="28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3" name="Прямоугольник 2"/>
          <p:cNvSpPr/>
          <p:nvPr/>
        </p:nvSpPr>
        <p:spPr>
          <a:xfrm rot="16200000">
            <a:off x="-2272272" y="2589386"/>
            <a:ext cx="6066418" cy="1015663"/>
          </a:xfrm>
          <a:prstGeom prst="rect">
            <a:avLst/>
          </a:prstGeom>
        </p:spPr>
        <p:txBody>
          <a:bodyPr wrap="square">
            <a:spAutoFit/>
          </a:bodyPr>
          <a:lstStyle/>
          <a:p>
            <a:endParaRPr lang="ru-RU" sz="2000" dirty="0">
              <a:solidFill>
                <a:srgbClr val="002060"/>
              </a:solidFill>
              <a:latin typeface="Times New Roman" panose="02020603050405020304" pitchFamily="18" charset="0"/>
              <a:cs typeface="Times New Roman" panose="02020603050405020304" pitchFamily="18" charset="0"/>
            </a:endParaRPr>
          </a:p>
          <a:p>
            <a:pPr algn="ctr"/>
            <a:r>
              <a:rPr lang="ru-RU" sz="2000" dirty="0" err="1">
                <a:solidFill>
                  <a:srgbClr val="002060"/>
                </a:solidFill>
                <a:latin typeface="Times New Roman" panose="02020603050405020304" pitchFamily="18" charset="0"/>
                <a:cs typeface="Times New Roman" panose="02020603050405020304" pitchFamily="18" charset="0"/>
              </a:rPr>
              <a:t>Предрейсовый</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послерейсовый</a:t>
            </a:r>
            <a:r>
              <a:rPr lang="ru-RU" sz="2000" dirty="0">
                <a:solidFill>
                  <a:srgbClr val="002060"/>
                </a:solidFill>
                <a:latin typeface="Times New Roman" panose="02020603050405020304" pitchFamily="18" charset="0"/>
                <a:cs typeface="Times New Roman" panose="02020603050405020304" pitchFamily="18" charset="0"/>
              </a:rPr>
              <a:t> медицинские осмотры водителя</a:t>
            </a:r>
          </a:p>
        </p:txBody>
      </p:sp>
      <p:sp>
        <p:nvSpPr>
          <p:cNvPr id="8" name="Скругленный прямоугольник 7"/>
          <p:cNvSpPr/>
          <p:nvPr/>
        </p:nvSpPr>
        <p:spPr>
          <a:xfrm>
            <a:off x="1384714" y="566025"/>
            <a:ext cx="4696046" cy="185713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sz="1300" dirty="0">
              <a:solidFill>
                <a:schemeClr val="tx1"/>
              </a:solidFill>
              <a:latin typeface="Times New Roman" panose="02020603050405020304" pitchFamily="18" charset="0"/>
              <a:cs typeface="Times New Roman" panose="02020603050405020304" pitchFamily="18" charset="0"/>
            </a:endParaRPr>
          </a:p>
          <a:p>
            <a:pPr algn="ctr"/>
            <a:r>
              <a:rPr lang="ru-RU" sz="1300" dirty="0" err="1">
                <a:solidFill>
                  <a:schemeClr val="tx1"/>
                </a:solidFill>
                <a:latin typeface="Times New Roman" panose="02020603050405020304" pitchFamily="18" charset="0"/>
                <a:cs typeface="Times New Roman" panose="02020603050405020304" pitchFamily="18" charset="0"/>
              </a:rPr>
              <a:t>Предрейсовые</a:t>
            </a:r>
            <a:r>
              <a:rPr lang="ru-RU" sz="1300" dirty="0">
                <a:solidFill>
                  <a:schemeClr val="tx1"/>
                </a:solidFill>
                <a:latin typeface="Times New Roman" panose="02020603050405020304" pitchFamily="18" charset="0"/>
                <a:cs typeface="Times New Roman" panose="02020603050405020304" pitchFamily="18" charset="0"/>
              </a:rPr>
              <a:t> медосмотры проводят перед началом рабочего дня (рейса), чтобы выявить наличие признаков воздействия вредных или опасных производственных факторов, состояний и заболеваний, препятствующих выполнению трудовых </a:t>
            </a:r>
            <a:r>
              <a:rPr lang="ru-RU" sz="1300" dirty="0" smtClean="0">
                <a:solidFill>
                  <a:schemeClr val="tx1"/>
                </a:solidFill>
                <a:latin typeface="Times New Roman" panose="02020603050405020304" pitchFamily="18" charset="0"/>
                <a:cs typeface="Times New Roman" panose="02020603050405020304" pitchFamily="18" charset="0"/>
              </a:rPr>
              <a:t>обязанностей </a:t>
            </a:r>
            <a:r>
              <a:rPr lang="ru-RU" sz="1300" i="1" u="sng" dirty="0" smtClean="0">
                <a:solidFill>
                  <a:schemeClr val="tx1"/>
                </a:solidFill>
                <a:latin typeface="Times New Roman" panose="02020603050405020304" pitchFamily="18" charset="0"/>
                <a:cs typeface="Times New Roman" panose="02020603050405020304" pitchFamily="18" charset="0"/>
              </a:rPr>
              <a:t>(п. </a:t>
            </a:r>
            <a:r>
              <a:rPr lang="ru-RU" sz="1300" i="1" u="sng" dirty="0">
                <a:solidFill>
                  <a:schemeClr val="tx1"/>
                </a:solidFill>
                <a:latin typeface="Times New Roman" panose="02020603050405020304" pitchFamily="18" charset="0"/>
                <a:cs typeface="Times New Roman" panose="02020603050405020304" pitchFamily="18" charset="0"/>
              </a:rPr>
              <a:t>4 Порядка проведения </a:t>
            </a:r>
            <a:r>
              <a:rPr lang="ru-RU" sz="1300" i="1" u="sng" dirty="0" err="1">
                <a:solidFill>
                  <a:schemeClr val="tx1"/>
                </a:solidFill>
                <a:latin typeface="Times New Roman" panose="02020603050405020304" pitchFamily="18" charset="0"/>
                <a:cs typeface="Times New Roman" panose="02020603050405020304" pitchFamily="18" charset="0"/>
              </a:rPr>
              <a:t>предрейсовых</a:t>
            </a:r>
            <a:r>
              <a:rPr lang="ru-RU" sz="1300" i="1" u="sng" dirty="0">
                <a:solidFill>
                  <a:schemeClr val="tx1"/>
                </a:solidFill>
                <a:latin typeface="Times New Roman" panose="02020603050405020304" pitchFamily="18" charset="0"/>
                <a:cs typeface="Times New Roman" panose="02020603050405020304" pitchFamily="18" charset="0"/>
              </a:rPr>
              <a:t> и </a:t>
            </a:r>
            <a:r>
              <a:rPr lang="ru-RU" sz="1300" i="1" u="sng" dirty="0" err="1">
                <a:solidFill>
                  <a:schemeClr val="tx1"/>
                </a:solidFill>
                <a:latin typeface="Times New Roman" panose="02020603050405020304" pitchFamily="18" charset="0"/>
                <a:cs typeface="Times New Roman" panose="02020603050405020304" pitchFamily="18" charset="0"/>
              </a:rPr>
              <a:t>послерейсовых</a:t>
            </a:r>
            <a:r>
              <a:rPr lang="ru-RU" sz="1300" i="1" u="sng" dirty="0">
                <a:solidFill>
                  <a:schemeClr val="tx1"/>
                </a:solidFill>
                <a:latin typeface="Times New Roman" panose="02020603050405020304" pitchFamily="18" charset="0"/>
                <a:cs typeface="Times New Roman" panose="02020603050405020304" pitchFamily="18" charset="0"/>
              </a:rPr>
              <a:t> медосмотров, утвержденного приказом Минздрава России от 15.12.2014 </a:t>
            </a:r>
            <a:r>
              <a:rPr lang="ru-RU" sz="1300" i="1" u="sng" dirty="0" smtClean="0">
                <a:solidFill>
                  <a:schemeClr val="tx1"/>
                </a:solidFill>
                <a:latin typeface="Times New Roman" panose="02020603050405020304" pitchFamily="18" charset="0"/>
                <a:cs typeface="Times New Roman" panose="02020603050405020304" pitchFamily="18" charset="0"/>
              </a:rPr>
              <a:t> </a:t>
            </a:r>
            <a:r>
              <a:rPr lang="ru-RU" sz="1300" i="1" u="sng" dirty="0">
                <a:solidFill>
                  <a:schemeClr val="tx1"/>
                </a:solidFill>
                <a:latin typeface="Times New Roman" panose="02020603050405020304" pitchFamily="18" charset="0"/>
                <a:cs typeface="Times New Roman" panose="02020603050405020304" pitchFamily="18" charset="0"/>
              </a:rPr>
              <a:t>№ 835н (далее – </a:t>
            </a:r>
            <a:r>
              <a:rPr lang="ru-RU" sz="1300" i="1" u="sng" dirty="0" smtClean="0">
                <a:solidFill>
                  <a:schemeClr val="tx1"/>
                </a:solidFill>
                <a:latin typeface="Times New Roman" panose="02020603050405020304" pitchFamily="18" charset="0"/>
                <a:cs typeface="Times New Roman" panose="02020603050405020304" pitchFamily="18" charset="0"/>
              </a:rPr>
              <a:t>Порядок </a:t>
            </a:r>
            <a:r>
              <a:rPr lang="ru-RU" sz="1300" i="1" u="sng" dirty="0">
                <a:solidFill>
                  <a:schemeClr val="tx1"/>
                </a:solidFill>
                <a:latin typeface="Times New Roman" panose="02020603050405020304" pitchFamily="18" charset="0"/>
                <a:cs typeface="Times New Roman" panose="02020603050405020304" pitchFamily="18" charset="0"/>
              </a:rPr>
              <a:t>проведения </a:t>
            </a:r>
            <a:r>
              <a:rPr lang="ru-RU" sz="1300" i="1" u="sng" dirty="0" err="1">
                <a:solidFill>
                  <a:schemeClr val="tx1"/>
                </a:solidFill>
                <a:latin typeface="Times New Roman" panose="02020603050405020304" pitchFamily="18" charset="0"/>
                <a:cs typeface="Times New Roman" panose="02020603050405020304" pitchFamily="18" charset="0"/>
              </a:rPr>
              <a:t>предрейсовых</a:t>
            </a:r>
            <a:r>
              <a:rPr lang="ru-RU" sz="1300" i="1" u="sng" dirty="0">
                <a:solidFill>
                  <a:schemeClr val="tx1"/>
                </a:solidFill>
                <a:latin typeface="Times New Roman" panose="02020603050405020304" pitchFamily="18" charset="0"/>
                <a:cs typeface="Times New Roman" panose="02020603050405020304" pitchFamily="18" charset="0"/>
              </a:rPr>
              <a:t> и </a:t>
            </a:r>
            <a:r>
              <a:rPr lang="ru-RU" sz="1300" i="1" u="sng" dirty="0" err="1">
                <a:solidFill>
                  <a:schemeClr val="tx1"/>
                </a:solidFill>
                <a:latin typeface="Times New Roman" panose="02020603050405020304" pitchFamily="18" charset="0"/>
                <a:cs typeface="Times New Roman" panose="02020603050405020304" pitchFamily="18" charset="0"/>
              </a:rPr>
              <a:t>послерейсовых</a:t>
            </a:r>
            <a:r>
              <a:rPr lang="ru-RU" sz="1300" i="1" u="sng" dirty="0">
                <a:solidFill>
                  <a:schemeClr val="tx1"/>
                </a:solidFill>
                <a:latin typeface="Times New Roman" panose="02020603050405020304" pitchFamily="18" charset="0"/>
                <a:cs typeface="Times New Roman" panose="02020603050405020304" pitchFamily="18" charset="0"/>
              </a:rPr>
              <a:t> медосмотров).</a:t>
            </a:r>
          </a:p>
          <a:p>
            <a:pPr algn="ctr"/>
            <a:endParaRPr lang="ru-RU" sz="1300" dirty="0">
              <a:solidFill>
                <a:schemeClr val="tx1"/>
              </a:solidFill>
              <a:latin typeface="Times New Roman" panose="02020603050405020304" pitchFamily="18" charset="0"/>
              <a:cs typeface="Times New Roman" panose="02020603050405020304" pitchFamily="18" charset="0"/>
            </a:endParaRPr>
          </a:p>
        </p:txBody>
      </p:sp>
      <p:sp>
        <p:nvSpPr>
          <p:cNvPr id="20" name="Стрелка вправо 19"/>
          <p:cNvSpPr/>
          <p:nvPr/>
        </p:nvSpPr>
        <p:spPr>
          <a:xfrm rot="5400000">
            <a:off x="3540088" y="2537640"/>
            <a:ext cx="293321" cy="438912"/>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cxnSp>
        <p:nvCxnSpPr>
          <p:cNvPr id="12" name="Прямая соединительная линия 11"/>
          <p:cNvCxnSpPr/>
          <p:nvPr/>
        </p:nvCxnSpPr>
        <p:spPr>
          <a:xfrm>
            <a:off x="6269349" y="517921"/>
            <a:ext cx="6869" cy="6334780"/>
          </a:xfrm>
          <a:prstGeom prst="line">
            <a:avLst/>
          </a:prstGeom>
        </p:spPr>
        <p:style>
          <a:lnRef idx="1">
            <a:schemeClr val="accent1"/>
          </a:lnRef>
          <a:fillRef idx="0">
            <a:schemeClr val="accent1"/>
          </a:fillRef>
          <a:effectRef idx="0">
            <a:schemeClr val="accent1"/>
          </a:effectRef>
          <a:fontRef idx="minor">
            <a:schemeClr val="tx1"/>
          </a:fontRef>
        </p:style>
      </p:cxnSp>
      <p:sp>
        <p:nvSpPr>
          <p:cNvPr id="23" name="Прямоугольник 22"/>
          <p:cNvSpPr/>
          <p:nvPr/>
        </p:nvSpPr>
        <p:spPr>
          <a:xfrm rot="16200000">
            <a:off x="3702850" y="3076245"/>
            <a:ext cx="5546846" cy="400110"/>
          </a:xfrm>
          <a:prstGeom prst="rect">
            <a:avLst/>
          </a:prstGeom>
        </p:spPr>
        <p:txBody>
          <a:bodyPr wrap="square">
            <a:spAutoFit/>
          </a:bodyPr>
          <a:lstStyle/>
          <a:p>
            <a:r>
              <a:rPr lang="ru-RU" sz="2000" dirty="0" smtClean="0">
                <a:solidFill>
                  <a:srgbClr val="002060"/>
                </a:solidFill>
                <a:latin typeface="Times New Roman" panose="02020603050405020304" pitchFamily="18" charset="0"/>
                <a:cs typeface="Times New Roman" panose="02020603050405020304" pitchFamily="18" charset="0"/>
              </a:rPr>
              <a:t>Медицинское </a:t>
            </a:r>
            <a:r>
              <a:rPr lang="ru-RU" sz="2000" dirty="0">
                <a:solidFill>
                  <a:srgbClr val="002060"/>
                </a:solidFill>
                <a:latin typeface="Times New Roman" panose="02020603050405020304" pitchFamily="18" charset="0"/>
                <a:cs typeface="Times New Roman" panose="02020603050405020304" pitchFamily="18" charset="0"/>
              </a:rPr>
              <a:t>освидетельствование водителей</a:t>
            </a:r>
          </a:p>
        </p:txBody>
      </p:sp>
      <p:sp>
        <p:nvSpPr>
          <p:cNvPr id="25" name="Скругленный прямоугольник 24"/>
          <p:cNvSpPr/>
          <p:nvPr/>
        </p:nvSpPr>
        <p:spPr>
          <a:xfrm>
            <a:off x="6827642" y="583581"/>
            <a:ext cx="4944767" cy="225105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sz="1300" dirty="0">
              <a:solidFill>
                <a:schemeClr val="tx1"/>
              </a:solidFill>
              <a:latin typeface="Times New Roman" panose="02020603050405020304" pitchFamily="18" charset="0"/>
              <a:cs typeface="Times New Roman" panose="02020603050405020304" pitchFamily="18" charset="0"/>
            </a:endParaRPr>
          </a:p>
          <a:p>
            <a:pPr algn="ctr"/>
            <a:r>
              <a:rPr lang="ru-RU" sz="1300" dirty="0" smtClean="0">
                <a:solidFill>
                  <a:schemeClr val="tx1"/>
                </a:solidFill>
                <a:latin typeface="Times New Roman" panose="02020603050405020304" pitchFamily="18" charset="0"/>
                <a:cs typeface="Times New Roman" panose="02020603050405020304" pitchFamily="18" charset="0"/>
              </a:rPr>
              <a:t>Медицинское </a:t>
            </a:r>
            <a:r>
              <a:rPr lang="ru-RU" sz="1300" dirty="0">
                <a:solidFill>
                  <a:schemeClr val="tx1"/>
                </a:solidFill>
                <a:latin typeface="Times New Roman" panose="02020603050405020304" pitchFamily="18" charset="0"/>
                <a:cs typeface="Times New Roman" panose="02020603050405020304" pitchFamily="18" charset="0"/>
              </a:rPr>
              <a:t>освидетельствование водителей проводят, чтобы определить у водителей наличие или отсутствие противопоказаний, показаний или ограничений к управлению транспортными </a:t>
            </a:r>
            <a:r>
              <a:rPr lang="ru-RU" sz="1300" dirty="0" smtClean="0">
                <a:solidFill>
                  <a:schemeClr val="tx1"/>
                </a:solidFill>
                <a:latin typeface="Times New Roman" panose="02020603050405020304" pitchFamily="18" charset="0"/>
                <a:cs typeface="Times New Roman" panose="02020603050405020304" pitchFamily="18" charset="0"/>
              </a:rPr>
              <a:t>средствами. Это указано в пункте </a:t>
            </a:r>
            <a:r>
              <a:rPr lang="ru-RU" sz="1300" dirty="0">
                <a:solidFill>
                  <a:schemeClr val="tx1"/>
                </a:solidFill>
                <a:latin typeface="Times New Roman" panose="02020603050405020304" pitchFamily="18" charset="0"/>
                <a:cs typeface="Times New Roman" panose="02020603050405020304" pitchFamily="18" charset="0"/>
              </a:rPr>
              <a:t>2 Порядка проведения обязательного медицинского освидетельствования водителей транспортных средств, утвержденного Приказом Минздрава России от 15.06.2015 № 344н</a:t>
            </a:r>
            <a:r>
              <a:rPr lang="ru-RU" sz="1300" dirty="0" smtClean="0">
                <a:solidFill>
                  <a:schemeClr val="tx1"/>
                </a:solidFill>
                <a:latin typeface="Times New Roman" panose="02020603050405020304" pitchFamily="18" charset="0"/>
                <a:cs typeface="Times New Roman" panose="02020603050405020304" pitchFamily="18" charset="0"/>
              </a:rPr>
              <a:t>.</a:t>
            </a:r>
          </a:p>
          <a:p>
            <a:pPr algn="ctr"/>
            <a:endParaRPr lang="ru-RU" sz="1300" dirty="0">
              <a:solidFill>
                <a:schemeClr val="tx1"/>
              </a:solidFill>
              <a:latin typeface="Times New Roman" panose="02020603050405020304" pitchFamily="18" charset="0"/>
              <a:cs typeface="Times New Roman" panose="02020603050405020304" pitchFamily="18" charset="0"/>
            </a:endParaRPr>
          </a:p>
          <a:p>
            <a:pPr algn="ctr"/>
            <a:r>
              <a:rPr lang="ru-RU" sz="1300" dirty="0">
                <a:solidFill>
                  <a:schemeClr val="tx1"/>
                </a:solidFill>
                <a:latin typeface="Times New Roman" panose="02020603050405020304" pitchFamily="18" charset="0"/>
                <a:cs typeface="Times New Roman" panose="02020603050405020304" pitchFamily="18" charset="0"/>
              </a:rPr>
              <a:t>Обязательное медицинское освидетельствование проводят за счет средств водителей транспортных средств (кандидатов в водители транспортных средств).</a:t>
            </a:r>
          </a:p>
          <a:p>
            <a:pPr algn="ctr"/>
            <a:endParaRPr lang="ru-RU" sz="1300" dirty="0">
              <a:solidFill>
                <a:schemeClr val="tx1"/>
              </a:solidFill>
              <a:latin typeface="Times New Roman" panose="02020603050405020304" pitchFamily="18" charset="0"/>
              <a:cs typeface="Times New Roman" panose="02020603050405020304" pitchFamily="18" charset="0"/>
            </a:endParaRPr>
          </a:p>
        </p:txBody>
      </p:sp>
      <p:sp>
        <p:nvSpPr>
          <p:cNvPr id="21" name="Скругленный прямоугольник 20"/>
          <p:cNvSpPr/>
          <p:nvPr/>
        </p:nvSpPr>
        <p:spPr>
          <a:xfrm>
            <a:off x="1406464" y="3157844"/>
            <a:ext cx="4696046" cy="203594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sz="1300" dirty="0">
              <a:solidFill>
                <a:schemeClr val="tx1"/>
              </a:solidFill>
              <a:latin typeface="Times New Roman" panose="02020603050405020304" pitchFamily="18" charset="0"/>
              <a:cs typeface="Times New Roman" panose="02020603050405020304" pitchFamily="18" charset="0"/>
            </a:endParaRPr>
          </a:p>
          <a:p>
            <a:pPr algn="ctr"/>
            <a:r>
              <a:rPr lang="ru-RU" sz="1300" dirty="0" err="1">
                <a:latin typeface="Times New Roman" panose="02020603050405020304" pitchFamily="18" charset="0"/>
                <a:cs typeface="Times New Roman" panose="02020603050405020304" pitchFamily="18" charset="0"/>
              </a:rPr>
              <a:t>Послерейсовые</a:t>
            </a:r>
            <a:r>
              <a:rPr lang="ru-RU" sz="1300" dirty="0">
                <a:latin typeface="Times New Roman" panose="02020603050405020304" pitchFamily="18" charset="0"/>
                <a:cs typeface="Times New Roman" panose="02020603050405020304" pitchFamily="18" charset="0"/>
              </a:rPr>
              <a:t> медосмотры проводят после окончания рабочего дня (рейса) для выявления:</a:t>
            </a:r>
          </a:p>
          <a:p>
            <a:pPr algn="ctr"/>
            <a:r>
              <a:rPr lang="ru-RU" sz="1300" dirty="0" smtClean="0">
                <a:latin typeface="Times New Roman" panose="02020603050405020304" pitchFamily="18" charset="0"/>
                <a:cs typeface="Times New Roman" panose="02020603050405020304" pitchFamily="18" charset="0"/>
              </a:rPr>
              <a:t>- признаков </a:t>
            </a:r>
            <a:r>
              <a:rPr lang="ru-RU" sz="1300" dirty="0">
                <a:latin typeface="Times New Roman" panose="02020603050405020304" pitchFamily="18" charset="0"/>
                <a:cs typeface="Times New Roman" panose="02020603050405020304" pitchFamily="18" charset="0"/>
              </a:rPr>
              <a:t>воздействия вредных или опасных производственных факторов рабочей среды и трудового процесса на состояние здоровья работников;</a:t>
            </a:r>
          </a:p>
          <a:p>
            <a:pPr algn="ctr"/>
            <a:r>
              <a:rPr lang="ru-RU" sz="1300" dirty="0" smtClean="0">
                <a:latin typeface="Times New Roman" panose="02020603050405020304" pitchFamily="18" charset="0"/>
                <a:cs typeface="Times New Roman" panose="02020603050405020304" pitchFamily="18" charset="0"/>
              </a:rPr>
              <a:t>- острого </a:t>
            </a:r>
            <a:r>
              <a:rPr lang="ru-RU" sz="1300" dirty="0">
                <a:latin typeface="Times New Roman" panose="02020603050405020304" pitchFamily="18" charset="0"/>
                <a:cs typeface="Times New Roman" panose="02020603050405020304" pitchFamily="18" charset="0"/>
              </a:rPr>
              <a:t>профзаболевания или отравления;</a:t>
            </a:r>
          </a:p>
          <a:p>
            <a:pPr algn="ctr"/>
            <a:r>
              <a:rPr lang="ru-RU" sz="1300" dirty="0" smtClean="0">
                <a:latin typeface="Times New Roman" panose="02020603050405020304" pitchFamily="18" charset="0"/>
                <a:cs typeface="Times New Roman" panose="02020603050405020304" pitchFamily="18" charset="0"/>
              </a:rPr>
              <a:t>- признаков </a:t>
            </a:r>
            <a:r>
              <a:rPr lang="ru-RU" sz="1300" dirty="0">
                <a:latin typeface="Times New Roman" panose="02020603050405020304" pitchFamily="18" charset="0"/>
                <a:cs typeface="Times New Roman" panose="02020603050405020304" pitchFamily="18" charset="0"/>
              </a:rPr>
              <a:t>алкогольного, наркотического или иного токсического опьянения </a:t>
            </a:r>
            <a:r>
              <a:rPr lang="ru-RU" sz="1300" i="1" u="sng" dirty="0" smtClean="0">
                <a:latin typeface="Times New Roman" panose="02020603050405020304" pitchFamily="18" charset="0"/>
                <a:cs typeface="Times New Roman" panose="02020603050405020304" pitchFamily="18" charset="0"/>
              </a:rPr>
              <a:t>(п. 5 Порядка проведения </a:t>
            </a:r>
            <a:r>
              <a:rPr lang="ru-RU" sz="1300" i="1" u="sng" dirty="0" err="1" smtClean="0">
                <a:latin typeface="Times New Roman" panose="02020603050405020304" pitchFamily="18" charset="0"/>
                <a:cs typeface="Times New Roman" panose="02020603050405020304" pitchFamily="18" charset="0"/>
              </a:rPr>
              <a:t>предрейсовых</a:t>
            </a:r>
            <a:r>
              <a:rPr lang="ru-RU" sz="1300" i="1" u="sng" dirty="0" smtClean="0">
                <a:latin typeface="Times New Roman" panose="02020603050405020304" pitchFamily="18" charset="0"/>
                <a:cs typeface="Times New Roman" panose="02020603050405020304" pitchFamily="18" charset="0"/>
              </a:rPr>
              <a:t> и </a:t>
            </a:r>
            <a:r>
              <a:rPr lang="ru-RU" sz="1300" i="1" u="sng" dirty="0" err="1" smtClean="0">
                <a:latin typeface="Times New Roman" panose="02020603050405020304" pitchFamily="18" charset="0"/>
                <a:cs typeface="Times New Roman" panose="02020603050405020304" pitchFamily="18" charset="0"/>
              </a:rPr>
              <a:t>послерейсовых</a:t>
            </a:r>
            <a:r>
              <a:rPr lang="ru-RU" sz="1300" i="1" u="sng" dirty="0" smtClean="0">
                <a:latin typeface="Times New Roman" panose="02020603050405020304" pitchFamily="18" charset="0"/>
                <a:cs typeface="Times New Roman" panose="02020603050405020304" pitchFamily="18" charset="0"/>
              </a:rPr>
              <a:t> медосмотров).</a:t>
            </a:r>
            <a:endParaRPr lang="ru-RU" sz="1300" i="1" u="sng" dirty="0">
              <a:latin typeface="Times New Roman" panose="02020603050405020304" pitchFamily="18" charset="0"/>
              <a:cs typeface="Times New Roman" panose="02020603050405020304" pitchFamily="18" charset="0"/>
            </a:endParaRPr>
          </a:p>
          <a:p>
            <a:r>
              <a:rPr lang="ru-RU" sz="1400" dirty="0"/>
              <a:t/>
            </a:r>
            <a:br>
              <a:rPr lang="ru-RU" sz="1400" dirty="0"/>
            </a:br>
            <a:endParaRPr lang="ru-RU" sz="1300" dirty="0">
              <a:solidFill>
                <a:schemeClr val="tx1"/>
              </a:solidFill>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1536192" y="5357570"/>
            <a:ext cx="4177747" cy="1200329"/>
          </a:xfrm>
          <a:prstGeom prst="rect">
            <a:avLst/>
          </a:prstGeom>
        </p:spPr>
        <p:txBody>
          <a:bodyPr wrap="square">
            <a:spAutoFit/>
          </a:bodyPr>
          <a:lstStyle/>
          <a:p>
            <a:pPr algn="ctr"/>
            <a:r>
              <a:rPr lang="ru-RU" sz="1200" dirty="0">
                <a:solidFill>
                  <a:srgbClr val="002060"/>
                </a:solidFill>
                <a:latin typeface="Times New Roman" panose="02020603050405020304" pitchFamily="18" charset="0"/>
                <a:cs typeface="Times New Roman" panose="02020603050405020304" pitchFamily="18" charset="0"/>
              </a:rPr>
              <a:t>Индивидуальные предприниматели, которые самостоятельно осуществляют перевозки, также должны проходить обязательные </a:t>
            </a:r>
            <a:r>
              <a:rPr lang="ru-RU" sz="1200" dirty="0" err="1">
                <a:solidFill>
                  <a:srgbClr val="002060"/>
                </a:solidFill>
                <a:latin typeface="Times New Roman" panose="02020603050405020304" pitchFamily="18" charset="0"/>
                <a:cs typeface="Times New Roman" panose="02020603050405020304" pitchFamily="18" charset="0"/>
              </a:rPr>
              <a:t>предрейсовые</a:t>
            </a:r>
            <a:r>
              <a:rPr lang="ru-RU" sz="1200" dirty="0">
                <a:solidFill>
                  <a:srgbClr val="002060"/>
                </a:solidFill>
                <a:latin typeface="Times New Roman" panose="02020603050405020304" pitchFamily="18" charset="0"/>
                <a:cs typeface="Times New Roman" panose="02020603050405020304" pitchFamily="18" charset="0"/>
              </a:rPr>
              <a:t> и </a:t>
            </a:r>
            <a:r>
              <a:rPr lang="ru-RU" sz="1200" dirty="0" err="1">
                <a:solidFill>
                  <a:srgbClr val="002060"/>
                </a:solidFill>
                <a:latin typeface="Times New Roman" panose="02020603050405020304" pitchFamily="18" charset="0"/>
                <a:cs typeface="Times New Roman" panose="02020603050405020304" pitchFamily="18" charset="0"/>
              </a:rPr>
              <a:t>послерейсовые</a:t>
            </a:r>
            <a:r>
              <a:rPr lang="ru-RU" sz="1200" dirty="0">
                <a:solidFill>
                  <a:srgbClr val="002060"/>
                </a:solidFill>
                <a:latin typeface="Times New Roman" panose="02020603050405020304" pitchFamily="18" charset="0"/>
                <a:cs typeface="Times New Roman" panose="02020603050405020304" pitchFamily="18" charset="0"/>
              </a:rPr>
              <a:t> </a:t>
            </a:r>
            <a:r>
              <a:rPr lang="ru-RU" sz="1200" dirty="0" smtClean="0">
                <a:solidFill>
                  <a:srgbClr val="002060"/>
                </a:solidFill>
                <a:latin typeface="Times New Roman" panose="02020603050405020304" pitchFamily="18" charset="0"/>
                <a:cs typeface="Times New Roman" panose="02020603050405020304" pitchFamily="18" charset="0"/>
              </a:rPr>
              <a:t>медосмотры </a:t>
            </a:r>
            <a:r>
              <a:rPr lang="ru-RU" sz="1200" i="1" u="sng" dirty="0" smtClean="0">
                <a:solidFill>
                  <a:srgbClr val="002060"/>
                </a:solidFill>
                <a:latin typeface="Times New Roman" panose="02020603050405020304" pitchFamily="18" charset="0"/>
                <a:cs typeface="Times New Roman" panose="02020603050405020304" pitchFamily="18" charset="0"/>
              </a:rPr>
              <a:t>(п. 3 Порядка </a:t>
            </a:r>
            <a:r>
              <a:rPr lang="ru-RU" sz="1200" i="1" u="sng" dirty="0">
                <a:solidFill>
                  <a:srgbClr val="002060"/>
                </a:solidFill>
                <a:latin typeface="Times New Roman" panose="02020603050405020304" pitchFamily="18" charset="0"/>
                <a:cs typeface="Times New Roman" panose="02020603050405020304" pitchFamily="18" charset="0"/>
              </a:rPr>
              <a:t>проведения </a:t>
            </a:r>
            <a:r>
              <a:rPr lang="ru-RU" sz="1200" i="1" u="sng" dirty="0" err="1">
                <a:solidFill>
                  <a:srgbClr val="002060"/>
                </a:solidFill>
                <a:latin typeface="Times New Roman" panose="02020603050405020304" pitchFamily="18" charset="0"/>
                <a:cs typeface="Times New Roman" panose="02020603050405020304" pitchFamily="18" charset="0"/>
              </a:rPr>
              <a:t>предрейсовых</a:t>
            </a:r>
            <a:r>
              <a:rPr lang="ru-RU" sz="1200" i="1" u="sng" dirty="0">
                <a:solidFill>
                  <a:srgbClr val="002060"/>
                </a:solidFill>
                <a:latin typeface="Times New Roman" panose="02020603050405020304" pitchFamily="18" charset="0"/>
                <a:cs typeface="Times New Roman" panose="02020603050405020304" pitchFamily="18" charset="0"/>
              </a:rPr>
              <a:t> и </a:t>
            </a:r>
            <a:r>
              <a:rPr lang="ru-RU" sz="1200" i="1" u="sng" dirty="0" err="1">
                <a:solidFill>
                  <a:srgbClr val="002060"/>
                </a:solidFill>
                <a:latin typeface="Times New Roman" panose="02020603050405020304" pitchFamily="18" charset="0"/>
                <a:cs typeface="Times New Roman" panose="02020603050405020304" pitchFamily="18" charset="0"/>
              </a:rPr>
              <a:t>послерейсовых</a:t>
            </a:r>
            <a:r>
              <a:rPr lang="ru-RU" sz="1200" i="1" u="sng" dirty="0">
                <a:solidFill>
                  <a:srgbClr val="002060"/>
                </a:solidFill>
                <a:latin typeface="Times New Roman" panose="02020603050405020304" pitchFamily="18" charset="0"/>
                <a:cs typeface="Times New Roman" panose="02020603050405020304" pitchFamily="18" charset="0"/>
              </a:rPr>
              <a:t> </a:t>
            </a:r>
            <a:r>
              <a:rPr lang="ru-RU" sz="1200" i="1" u="sng" dirty="0" smtClean="0">
                <a:solidFill>
                  <a:srgbClr val="002060"/>
                </a:solidFill>
                <a:latin typeface="Times New Roman" panose="02020603050405020304" pitchFamily="18" charset="0"/>
                <a:cs typeface="Times New Roman" panose="02020603050405020304" pitchFamily="18" charset="0"/>
              </a:rPr>
              <a:t>медосмотров).</a:t>
            </a:r>
            <a:r>
              <a:rPr lang="ru-RU" sz="1200" dirty="0">
                <a:solidFill>
                  <a:srgbClr val="002060"/>
                </a:solidFill>
                <a:latin typeface="Times New Roman" panose="02020603050405020304" pitchFamily="18" charset="0"/>
                <a:cs typeface="Times New Roman" panose="02020603050405020304" pitchFamily="18" charset="0"/>
              </a:rPr>
              <a:t/>
            </a:r>
            <a:br>
              <a:rPr lang="ru-RU" sz="1200" dirty="0">
                <a:solidFill>
                  <a:srgbClr val="002060"/>
                </a:solidFill>
                <a:latin typeface="Times New Roman" panose="02020603050405020304" pitchFamily="18" charset="0"/>
                <a:cs typeface="Times New Roman" panose="02020603050405020304" pitchFamily="18" charset="0"/>
              </a:rPr>
            </a:br>
            <a:endParaRPr lang="ru-RU" sz="1200" b="0" i="0" u="none" strike="noStrike" dirty="0">
              <a:solidFill>
                <a:srgbClr val="002060"/>
              </a:solidFill>
              <a:effectLst/>
              <a:latin typeface="Times New Roman" panose="02020603050405020304" pitchFamily="18" charset="0"/>
              <a:cs typeface="Times New Roman" panose="02020603050405020304" pitchFamily="18" charset="0"/>
            </a:endParaRPr>
          </a:p>
        </p:txBody>
      </p:sp>
      <p:sp>
        <p:nvSpPr>
          <p:cNvPr id="24" name="Равнобедренный треугольник 23"/>
          <p:cNvSpPr/>
          <p:nvPr/>
        </p:nvSpPr>
        <p:spPr>
          <a:xfrm>
            <a:off x="7014853" y="3138173"/>
            <a:ext cx="4837176" cy="3116193"/>
          </a:xfrm>
          <a:prstGeom prst="triangl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400" dirty="0">
                <a:solidFill>
                  <a:schemeClr val="tx1"/>
                </a:solidFill>
                <a:latin typeface="Times New Roman" panose="02020603050405020304" pitchFamily="18" charset="0"/>
                <a:cs typeface="Times New Roman" panose="02020603050405020304" pitchFamily="18" charset="0"/>
              </a:rPr>
              <a:t>Водители автомобилей обязаны проходить </a:t>
            </a:r>
            <a:r>
              <a:rPr lang="ru-RU" sz="1400" dirty="0" smtClean="0">
                <a:solidFill>
                  <a:schemeClr val="tx1"/>
                </a:solidFill>
                <a:latin typeface="Times New Roman" panose="02020603050405020304" pitchFamily="18" charset="0"/>
                <a:cs typeface="Times New Roman" panose="02020603050405020304" pitchFamily="18" charset="0"/>
              </a:rPr>
              <a:t>обязательное психиатрическое освидетельствование не </a:t>
            </a:r>
            <a:r>
              <a:rPr lang="ru-RU" sz="1400" dirty="0">
                <a:solidFill>
                  <a:schemeClr val="tx1"/>
                </a:solidFill>
                <a:latin typeface="Times New Roman" panose="02020603050405020304" pitchFamily="18" charset="0"/>
                <a:cs typeface="Times New Roman" panose="02020603050405020304" pitchFamily="18" charset="0"/>
              </a:rPr>
              <a:t>реже одного раза в пять лет </a:t>
            </a:r>
            <a:r>
              <a:rPr lang="ru-RU" sz="1400" dirty="0" smtClean="0">
                <a:solidFill>
                  <a:schemeClr val="tx1"/>
                </a:solidFill>
                <a:latin typeface="Times New Roman" panose="02020603050405020304" pitchFamily="18" charset="0"/>
                <a:cs typeface="Times New Roman" panose="02020603050405020304" pitchFamily="18" charset="0"/>
              </a:rPr>
              <a:t>(ч. 7 ст. 213 ТК РФ).</a:t>
            </a:r>
            <a:r>
              <a:rPr lang="ru-RU" dirty="0">
                <a:solidFill>
                  <a:schemeClr val="tx1"/>
                </a:solidFill>
              </a:rPr>
              <a:t/>
            </a:r>
            <a:br>
              <a:rPr lang="ru-RU" dirty="0">
                <a:solidFill>
                  <a:schemeClr val="tx1"/>
                </a:solidFill>
              </a:rPr>
            </a:br>
            <a:endParaRPr lang="ru-RU" dirty="0">
              <a:solidFill>
                <a:schemeClr val="tx1"/>
              </a:solidFill>
            </a:endParaRPr>
          </a:p>
        </p:txBody>
      </p:sp>
    </p:spTree>
    <p:extLst>
      <p:ext uri="{BB962C8B-B14F-4D97-AF65-F5344CB8AC3E}">
        <p14:creationId xmlns="" xmlns:p14="http://schemas.microsoft.com/office/powerpoint/2010/main" val="2237278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5" name="Прямоугольник 14"/>
          <p:cNvSpPr/>
          <p:nvPr/>
        </p:nvSpPr>
        <p:spPr>
          <a:xfrm>
            <a:off x="1536192" y="-5299"/>
            <a:ext cx="9528047" cy="523220"/>
          </a:xfrm>
          <a:prstGeom prst="rect">
            <a:avLst/>
          </a:prstGeom>
          <a:noFill/>
        </p:spPr>
        <p:txBody>
          <a:bodyPr wrap="square" lIns="91440" tIns="45720" rIns="91440" bIns="45720">
            <a:spAutoFit/>
          </a:bodyPr>
          <a:lstStyle/>
          <a:p>
            <a:pPr algn="ctr"/>
            <a:r>
              <a:rPr lang="ru-RU" sz="28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Инструктаж по охране труда водителей</a:t>
            </a:r>
            <a:endParaRPr lang="ru-RU" sz="28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6" name="Скругленная прямоугольная выноска 15"/>
          <p:cNvSpPr/>
          <p:nvPr/>
        </p:nvSpPr>
        <p:spPr>
          <a:xfrm>
            <a:off x="608444" y="714517"/>
            <a:ext cx="6911848" cy="996696"/>
          </a:xfrm>
          <a:prstGeom prst="wedgeRoundRect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400" dirty="0" smtClean="0">
                <a:solidFill>
                  <a:srgbClr val="22272F"/>
                </a:solidFill>
                <a:latin typeface="Times New Roman" panose="02020603050405020304" pitchFamily="18" charset="0"/>
                <a:cs typeface="Times New Roman" panose="02020603050405020304" pitchFamily="18" charset="0"/>
              </a:rPr>
              <a:t>Инструктаж по охране труда водителям проводится в соответствии с пунктом 2.1. </a:t>
            </a:r>
            <a:r>
              <a:rPr lang="ru-RU" sz="1400" dirty="0">
                <a:solidFill>
                  <a:srgbClr val="22272F"/>
                </a:solidFill>
                <a:latin typeface="Times New Roman" panose="02020603050405020304" pitchFamily="18" charset="0"/>
                <a:cs typeface="Times New Roman" panose="02020603050405020304" pitchFamily="18" charset="0"/>
              </a:rPr>
              <a:t>Порядка обучения по охране труда и проверки знаний требований охраны труда работников </a:t>
            </a:r>
            <a:r>
              <a:rPr lang="ru-RU" sz="1400" dirty="0" smtClean="0">
                <a:solidFill>
                  <a:srgbClr val="22272F"/>
                </a:solidFill>
                <a:latin typeface="Times New Roman" panose="02020603050405020304" pitchFamily="18" charset="0"/>
                <a:cs typeface="Times New Roman" panose="02020603050405020304" pitchFamily="18" charset="0"/>
              </a:rPr>
              <a:t>организаций </a:t>
            </a:r>
            <a:r>
              <a:rPr lang="ru-RU" sz="1400" i="1" u="sng" dirty="0" smtClean="0">
                <a:solidFill>
                  <a:srgbClr val="22272F"/>
                </a:solidFill>
                <a:latin typeface="Times New Roman" panose="02020603050405020304" pitchFamily="18" charset="0"/>
                <a:cs typeface="Times New Roman" panose="02020603050405020304" pitchFamily="18" charset="0"/>
              </a:rPr>
              <a:t>утв. Постановлением </a:t>
            </a:r>
            <a:r>
              <a:rPr lang="ru-RU" sz="1400" i="1" u="sng" dirty="0">
                <a:solidFill>
                  <a:srgbClr val="22272F"/>
                </a:solidFill>
                <a:latin typeface="Times New Roman" panose="02020603050405020304" pitchFamily="18" charset="0"/>
                <a:cs typeface="Times New Roman" panose="02020603050405020304" pitchFamily="18" charset="0"/>
              </a:rPr>
              <a:t>Минтруда РФ и Минобразования </a:t>
            </a:r>
            <a:r>
              <a:rPr lang="ru-RU" sz="1400" i="1" u="sng" dirty="0" smtClean="0">
                <a:solidFill>
                  <a:srgbClr val="22272F"/>
                </a:solidFill>
                <a:latin typeface="Times New Roman" panose="02020603050405020304" pitchFamily="18" charset="0"/>
                <a:cs typeface="Times New Roman" panose="02020603050405020304" pitchFamily="18" charset="0"/>
              </a:rPr>
              <a:t>РФ             </a:t>
            </a:r>
            <a:r>
              <a:rPr lang="ru-RU" sz="1400" i="1" u="sng" dirty="0">
                <a:solidFill>
                  <a:srgbClr val="22272F"/>
                </a:solidFill>
                <a:latin typeface="Times New Roman" panose="02020603050405020304" pitchFamily="18" charset="0"/>
                <a:cs typeface="Times New Roman" panose="02020603050405020304" pitchFamily="18" charset="0"/>
              </a:rPr>
              <a:t>от </a:t>
            </a:r>
            <a:r>
              <a:rPr lang="ru-RU" sz="1400" i="1" u="sng" dirty="0" smtClean="0">
                <a:solidFill>
                  <a:srgbClr val="22272F"/>
                </a:solidFill>
                <a:latin typeface="Times New Roman" panose="02020603050405020304" pitchFamily="18" charset="0"/>
                <a:cs typeface="Times New Roman" panose="02020603050405020304" pitchFamily="18" charset="0"/>
              </a:rPr>
              <a:t>13.01.2003 № 1/29</a:t>
            </a:r>
            <a:endParaRPr lang="ru-RU" sz="1400" i="1" u="sng" dirty="0">
              <a:latin typeface="Times New Roman" panose="02020603050405020304" pitchFamily="18" charset="0"/>
              <a:cs typeface="Times New Roman" panose="02020603050405020304" pitchFamily="18" charset="0"/>
            </a:endParaRPr>
          </a:p>
        </p:txBody>
      </p:sp>
      <p:sp>
        <p:nvSpPr>
          <p:cNvPr id="4" name="Скругленный прямоугольник 3"/>
          <p:cNvSpPr/>
          <p:nvPr/>
        </p:nvSpPr>
        <p:spPr>
          <a:xfrm>
            <a:off x="1609344" y="1987938"/>
            <a:ext cx="2203704" cy="6400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dirty="0" smtClean="0">
                <a:latin typeface="Times New Roman" panose="02020603050405020304" pitchFamily="18" charset="0"/>
                <a:cs typeface="Times New Roman" panose="02020603050405020304" pitchFamily="18" charset="0"/>
              </a:rPr>
              <a:t>вводный</a:t>
            </a:r>
            <a:endParaRPr lang="ru-RU" sz="1600" dirty="0">
              <a:latin typeface="Times New Roman" panose="02020603050405020304" pitchFamily="18" charset="0"/>
              <a:cs typeface="Times New Roman" panose="02020603050405020304" pitchFamily="18" charset="0"/>
            </a:endParaRPr>
          </a:p>
        </p:txBody>
      </p:sp>
      <p:sp>
        <p:nvSpPr>
          <p:cNvPr id="17" name="Скругленный прямоугольник 16"/>
          <p:cNvSpPr/>
          <p:nvPr/>
        </p:nvSpPr>
        <p:spPr>
          <a:xfrm>
            <a:off x="1609344" y="2918460"/>
            <a:ext cx="2203704" cy="6400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dirty="0" smtClean="0">
                <a:latin typeface="Times New Roman" panose="02020603050405020304" pitchFamily="18" charset="0"/>
                <a:cs typeface="Times New Roman" panose="02020603050405020304" pitchFamily="18" charset="0"/>
              </a:rPr>
              <a:t>первичный</a:t>
            </a:r>
            <a:endParaRPr lang="ru-RU" sz="1600" dirty="0">
              <a:latin typeface="Times New Roman" panose="02020603050405020304" pitchFamily="18" charset="0"/>
              <a:cs typeface="Times New Roman" panose="02020603050405020304" pitchFamily="18" charset="0"/>
            </a:endParaRPr>
          </a:p>
        </p:txBody>
      </p:sp>
      <p:sp>
        <p:nvSpPr>
          <p:cNvPr id="18" name="Скругленный прямоугольник 17"/>
          <p:cNvSpPr/>
          <p:nvPr/>
        </p:nvSpPr>
        <p:spPr>
          <a:xfrm>
            <a:off x="1609344" y="3791712"/>
            <a:ext cx="2203704" cy="6400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dirty="0" smtClean="0">
                <a:latin typeface="Times New Roman" panose="02020603050405020304" pitchFamily="18" charset="0"/>
                <a:cs typeface="Times New Roman" panose="02020603050405020304" pitchFamily="18" charset="0"/>
              </a:rPr>
              <a:t>повторный</a:t>
            </a:r>
            <a:endParaRPr lang="ru-RU" sz="1600" dirty="0">
              <a:latin typeface="Times New Roman" panose="02020603050405020304" pitchFamily="18" charset="0"/>
              <a:cs typeface="Times New Roman" panose="02020603050405020304" pitchFamily="18" charset="0"/>
            </a:endParaRPr>
          </a:p>
        </p:txBody>
      </p:sp>
      <p:sp>
        <p:nvSpPr>
          <p:cNvPr id="19" name="Скругленный прямоугольник 18"/>
          <p:cNvSpPr/>
          <p:nvPr/>
        </p:nvSpPr>
        <p:spPr>
          <a:xfrm>
            <a:off x="1609344" y="4664964"/>
            <a:ext cx="2203704" cy="6400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dirty="0" smtClean="0">
                <a:latin typeface="Times New Roman" panose="02020603050405020304" pitchFamily="18" charset="0"/>
                <a:cs typeface="Times New Roman" panose="02020603050405020304" pitchFamily="18" charset="0"/>
              </a:rPr>
              <a:t>внеплановый</a:t>
            </a:r>
            <a:endParaRPr lang="ru-RU" sz="1600" dirty="0">
              <a:latin typeface="Times New Roman" panose="02020603050405020304" pitchFamily="18" charset="0"/>
              <a:cs typeface="Times New Roman" panose="02020603050405020304" pitchFamily="18" charset="0"/>
            </a:endParaRPr>
          </a:p>
        </p:txBody>
      </p:sp>
      <p:sp>
        <p:nvSpPr>
          <p:cNvPr id="20" name="Скругленный прямоугольник 19"/>
          <p:cNvSpPr/>
          <p:nvPr/>
        </p:nvSpPr>
        <p:spPr>
          <a:xfrm>
            <a:off x="1609344" y="5595486"/>
            <a:ext cx="2203704" cy="6400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dirty="0" smtClean="0">
                <a:latin typeface="Times New Roman" panose="02020603050405020304" pitchFamily="18" charset="0"/>
                <a:cs typeface="Times New Roman" panose="02020603050405020304" pitchFamily="18" charset="0"/>
              </a:rPr>
              <a:t>целевой</a:t>
            </a:r>
            <a:endParaRPr lang="ru-RU" sz="1600" dirty="0">
              <a:latin typeface="Times New Roman" panose="02020603050405020304" pitchFamily="18" charset="0"/>
              <a:cs typeface="Times New Roman" panose="02020603050405020304" pitchFamily="18" charset="0"/>
            </a:endParaRPr>
          </a:p>
        </p:txBody>
      </p:sp>
      <p:cxnSp>
        <p:nvCxnSpPr>
          <p:cNvPr id="21" name="Прямая соединительная линия 20"/>
          <p:cNvCxnSpPr/>
          <p:nvPr/>
        </p:nvCxnSpPr>
        <p:spPr>
          <a:xfrm>
            <a:off x="1078992" y="2271402"/>
            <a:ext cx="0" cy="3644124"/>
          </a:xfrm>
          <a:prstGeom prst="line">
            <a:avLst/>
          </a:prstGeom>
        </p:spPr>
        <p:style>
          <a:lnRef idx="1">
            <a:schemeClr val="dk1"/>
          </a:lnRef>
          <a:fillRef idx="0">
            <a:schemeClr val="dk1"/>
          </a:fillRef>
          <a:effectRef idx="0">
            <a:schemeClr val="dk1"/>
          </a:effectRef>
          <a:fontRef idx="minor">
            <a:schemeClr val="tx1"/>
          </a:fontRef>
        </p:style>
      </p:cxnSp>
      <p:cxnSp>
        <p:nvCxnSpPr>
          <p:cNvPr id="25" name="Прямая соединительная линия 24"/>
          <p:cNvCxnSpPr/>
          <p:nvPr/>
        </p:nvCxnSpPr>
        <p:spPr>
          <a:xfrm>
            <a:off x="1069848" y="2276856"/>
            <a:ext cx="539496" cy="0"/>
          </a:xfrm>
          <a:prstGeom prst="line">
            <a:avLst/>
          </a:prstGeom>
        </p:spPr>
        <p:style>
          <a:lnRef idx="1">
            <a:schemeClr val="dk1"/>
          </a:lnRef>
          <a:fillRef idx="0">
            <a:schemeClr val="dk1"/>
          </a:fillRef>
          <a:effectRef idx="0">
            <a:schemeClr val="dk1"/>
          </a:effectRef>
          <a:fontRef idx="minor">
            <a:schemeClr val="tx1"/>
          </a:fontRef>
        </p:style>
      </p:cxnSp>
      <p:cxnSp>
        <p:nvCxnSpPr>
          <p:cNvPr id="26" name="Прямая соединительная линия 25"/>
          <p:cNvCxnSpPr/>
          <p:nvPr/>
        </p:nvCxnSpPr>
        <p:spPr>
          <a:xfrm>
            <a:off x="1060704" y="3238500"/>
            <a:ext cx="539496" cy="0"/>
          </a:xfrm>
          <a:prstGeom prst="line">
            <a:avLst/>
          </a:prstGeom>
        </p:spPr>
        <p:style>
          <a:lnRef idx="1">
            <a:schemeClr val="dk1"/>
          </a:lnRef>
          <a:fillRef idx="0">
            <a:schemeClr val="dk1"/>
          </a:fillRef>
          <a:effectRef idx="0">
            <a:schemeClr val="dk1"/>
          </a:effectRef>
          <a:fontRef idx="minor">
            <a:schemeClr val="tx1"/>
          </a:fontRef>
        </p:style>
      </p:cxnSp>
      <p:cxnSp>
        <p:nvCxnSpPr>
          <p:cNvPr id="27" name="Прямая соединительная линия 26"/>
          <p:cNvCxnSpPr/>
          <p:nvPr/>
        </p:nvCxnSpPr>
        <p:spPr>
          <a:xfrm>
            <a:off x="1078992" y="4117848"/>
            <a:ext cx="539496" cy="0"/>
          </a:xfrm>
          <a:prstGeom prst="line">
            <a:avLst/>
          </a:prstGeom>
        </p:spPr>
        <p:style>
          <a:lnRef idx="1">
            <a:schemeClr val="dk1"/>
          </a:lnRef>
          <a:fillRef idx="0">
            <a:schemeClr val="dk1"/>
          </a:fillRef>
          <a:effectRef idx="0">
            <a:schemeClr val="dk1"/>
          </a:effectRef>
          <a:fontRef idx="minor">
            <a:schemeClr val="tx1"/>
          </a:fontRef>
        </p:style>
      </p:cxnSp>
      <p:cxnSp>
        <p:nvCxnSpPr>
          <p:cNvPr id="28" name="Прямая соединительная линия 27"/>
          <p:cNvCxnSpPr/>
          <p:nvPr/>
        </p:nvCxnSpPr>
        <p:spPr>
          <a:xfrm>
            <a:off x="1078992" y="4972812"/>
            <a:ext cx="539496" cy="0"/>
          </a:xfrm>
          <a:prstGeom prst="line">
            <a:avLst/>
          </a:prstGeom>
        </p:spPr>
        <p:style>
          <a:lnRef idx="1">
            <a:schemeClr val="dk1"/>
          </a:lnRef>
          <a:fillRef idx="0">
            <a:schemeClr val="dk1"/>
          </a:fillRef>
          <a:effectRef idx="0">
            <a:schemeClr val="dk1"/>
          </a:effectRef>
          <a:fontRef idx="minor">
            <a:schemeClr val="tx1"/>
          </a:fontRef>
        </p:style>
      </p:cxnSp>
      <p:cxnSp>
        <p:nvCxnSpPr>
          <p:cNvPr id="30" name="Прямая соединительная линия 29"/>
          <p:cNvCxnSpPr/>
          <p:nvPr/>
        </p:nvCxnSpPr>
        <p:spPr>
          <a:xfrm>
            <a:off x="1069848" y="5912478"/>
            <a:ext cx="539496" cy="0"/>
          </a:xfrm>
          <a:prstGeom prst="line">
            <a:avLst/>
          </a:prstGeom>
        </p:spPr>
        <p:style>
          <a:lnRef idx="1">
            <a:schemeClr val="dk1"/>
          </a:lnRef>
          <a:fillRef idx="0">
            <a:schemeClr val="dk1"/>
          </a:fillRef>
          <a:effectRef idx="0">
            <a:schemeClr val="dk1"/>
          </a:effectRef>
          <a:fontRef idx="minor">
            <a:schemeClr val="tx1"/>
          </a:fontRef>
        </p:style>
      </p:cxnSp>
      <p:cxnSp>
        <p:nvCxnSpPr>
          <p:cNvPr id="31" name="Прямая соединительная линия 30"/>
          <p:cNvCxnSpPr/>
          <p:nvPr/>
        </p:nvCxnSpPr>
        <p:spPr>
          <a:xfrm>
            <a:off x="3832720" y="3218688"/>
            <a:ext cx="539496" cy="0"/>
          </a:xfrm>
          <a:prstGeom prst="line">
            <a:avLst/>
          </a:prstGeom>
        </p:spPr>
        <p:style>
          <a:lnRef idx="1">
            <a:schemeClr val="dk1"/>
          </a:lnRef>
          <a:fillRef idx="0">
            <a:schemeClr val="dk1"/>
          </a:fillRef>
          <a:effectRef idx="0">
            <a:schemeClr val="dk1"/>
          </a:effectRef>
          <a:fontRef idx="minor">
            <a:schemeClr val="tx1"/>
          </a:fontRef>
        </p:style>
      </p:cxnSp>
      <p:cxnSp>
        <p:nvCxnSpPr>
          <p:cNvPr id="32" name="Прямая соединительная линия 31"/>
          <p:cNvCxnSpPr/>
          <p:nvPr/>
        </p:nvCxnSpPr>
        <p:spPr>
          <a:xfrm>
            <a:off x="3813048" y="2307978"/>
            <a:ext cx="539496" cy="0"/>
          </a:xfrm>
          <a:prstGeom prst="line">
            <a:avLst/>
          </a:prstGeom>
        </p:spPr>
        <p:style>
          <a:lnRef idx="1">
            <a:schemeClr val="dk1"/>
          </a:lnRef>
          <a:fillRef idx="0">
            <a:schemeClr val="dk1"/>
          </a:fillRef>
          <a:effectRef idx="0">
            <a:schemeClr val="dk1"/>
          </a:effectRef>
          <a:fontRef idx="minor">
            <a:schemeClr val="tx1"/>
          </a:fontRef>
        </p:style>
      </p:cxnSp>
      <p:sp>
        <p:nvSpPr>
          <p:cNvPr id="34" name="Скругленный прямоугольник 33"/>
          <p:cNvSpPr/>
          <p:nvPr/>
        </p:nvSpPr>
        <p:spPr>
          <a:xfrm>
            <a:off x="4372216" y="2005105"/>
            <a:ext cx="3665360" cy="6400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400" dirty="0" smtClean="0">
                <a:latin typeface="Times New Roman" panose="02020603050405020304" pitchFamily="18" charset="0"/>
                <a:cs typeface="Times New Roman" panose="02020603050405020304" pitchFamily="18" charset="0"/>
              </a:rPr>
              <a:t>проводится при трудоустройстве на работу</a:t>
            </a:r>
            <a:endParaRPr lang="ru-RU" sz="1400" dirty="0">
              <a:latin typeface="Times New Roman" panose="02020603050405020304" pitchFamily="18" charset="0"/>
              <a:cs typeface="Times New Roman" panose="02020603050405020304" pitchFamily="18" charset="0"/>
            </a:endParaRPr>
          </a:p>
        </p:txBody>
      </p:sp>
      <p:sp>
        <p:nvSpPr>
          <p:cNvPr id="36" name="Скругленный прямоугольник 35"/>
          <p:cNvSpPr/>
          <p:nvPr/>
        </p:nvSpPr>
        <p:spPr>
          <a:xfrm>
            <a:off x="4372216" y="2939077"/>
            <a:ext cx="4296296" cy="6400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400" dirty="0">
                <a:latin typeface="Times New Roman" panose="02020603050405020304" pitchFamily="18" charset="0"/>
                <a:cs typeface="Times New Roman" panose="02020603050405020304" pitchFamily="18" charset="0"/>
              </a:rPr>
              <a:t>проводится до начала самостоятельной работы</a:t>
            </a:r>
          </a:p>
        </p:txBody>
      </p:sp>
      <p:sp>
        <p:nvSpPr>
          <p:cNvPr id="37" name="Скругленный прямоугольник 36"/>
          <p:cNvSpPr/>
          <p:nvPr/>
        </p:nvSpPr>
        <p:spPr>
          <a:xfrm>
            <a:off x="4372216" y="3791712"/>
            <a:ext cx="6006224" cy="6400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400" dirty="0" smtClean="0">
                <a:latin typeface="Times New Roman" panose="02020603050405020304" pitchFamily="18" charset="0"/>
                <a:cs typeface="Times New Roman" panose="02020603050405020304" pitchFamily="18" charset="0"/>
              </a:rPr>
              <a:t>проводится</a:t>
            </a:r>
            <a:r>
              <a:rPr lang="ru-RU" sz="16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не реже одного раза в шесть месяцев по программам, разработанным для проведения первичного инструктажа на рабочем месте</a:t>
            </a:r>
          </a:p>
        </p:txBody>
      </p:sp>
      <p:cxnSp>
        <p:nvCxnSpPr>
          <p:cNvPr id="38" name="Прямая соединительная линия 37"/>
          <p:cNvCxnSpPr/>
          <p:nvPr/>
        </p:nvCxnSpPr>
        <p:spPr>
          <a:xfrm>
            <a:off x="3832720" y="4105656"/>
            <a:ext cx="539496" cy="0"/>
          </a:xfrm>
          <a:prstGeom prst="line">
            <a:avLst/>
          </a:prstGeom>
        </p:spPr>
        <p:style>
          <a:lnRef idx="1">
            <a:schemeClr val="dk1"/>
          </a:lnRef>
          <a:fillRef idx="0">
            <a:schemeClr val="dk1"/>
          </a:fillRef>
          <a:effectRef idx="0">
            <a:schemeClr val="dk1"/>
          </a:effectRef>
          <a:fontRef idx="minor">
            <a:schemeClr val="tx1"/>
          </a:fontRef>
        </p:style>
      </p:cxnSp>
      <p:cxnSp>
        <p:nvCxnSpPr>
          <p:cNvPr id="39" name="Прямая соединительная линия 38"/>
          <p:cNvCxnSpPr/>
          <p:nvPr/>
        </p:nvCxnSpPr>
        <p:spPr>
          <a:xfrm>
            <a:off x="3832720" y="4972812"/>
            <a:ext cx="539496" cy="0"/>
          </a:xfrm>
          <a:prstGeom prst="line">
            <a:avLst/>
          </a:prstGeom>
        </p:spPr>
        <p:style>
          <a:lnRef idx="1">
            <a:schemeClr val="dk1"/>
          </a:lnRef>
          <a:fillRef idx="0">
            <a:schemeClr val="dk1"/>
          </a:fillRef>
          <a:effectRef idx="0">
            <a:schemeClr val="dk1"/>
          </a:effectRef>
          <a:fontRef idx="minor">
            <a:schemeClr val="tx1"/>
          </a:fontRef>
        </p:style>
      </p:cxnSp>
      <p:sp>
        <p:nvSpPr>
          <p:cNvPr id="41" name="Скругленный прямоугольник 40"/>
          <p:cNvSpPr/>
          <p:nvPr/>
        </p:nvSpPr>
        <p:spPr>
          <a:xfrm>
            <a:off x="4391888" y="4668654"/>
            <a:ext cx="7705624" cy="76897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200" dirty="0" smtClean="0">
                <a:latin typeface="Times New Roman" panose="02020603050405020304" pitchFamily="18" charset="0"/>
                <a:cs typeface="Times New Roman" panose="02020603050405020304" pitchFamily="18" charset="0"/>
              </a:rPr>
              <a:t>проводится: - </a:t>
            </a:r>
            <a:r>
              <a:rPr lang="ru-RU" sz="1200" dirty="0">
                <a:latin typeface="Times New Roman" panose="02020603050405020304" pitchFamily="18" charset="0"/>
                <a:cs typeface="Times New Roman" panose="02020603050405020304" pitchFamily="18" charset="0"/>
              </a:rPr>
              <a:t>при введении в действие новых или изменении законодательных и иных нормативных правовых актов, содержащих требования охраны труда, а также инструкций по охране труда</a:t>
            </a:r>
            <a:r>
              <a:rPr lang="ru-RU" sz="1200" dirty="0" smtClean="0">
                <a:latin typeface="Times New Roman" panose="02020603050405020304" pitchFamily="18" charset="0"/>
                <a:cs typeface="Times New Roman" panose="02020603050405020304" pitchFamily="18" charset="0"/>
              </a:rPr>
              <a:t>;  - при </a:t>
            </a:r>
            <a:r>
              <a:rPr lang="ru-RU" sz="1200" dirty="0">
                <a:latin typeface="Times New Roman" panose="02020603050405020304" pitchFamily="18" charset="0"/>
                <a:cs typeface="Times New Roman" panose="02020603050405020304" pitchFamily="18" charset="0"/>
              </a:rPr>
              <a:t>изменении технологических процессов, замене или модернизации оборудования, приспособлений, </a:t>
            </a:r>
            <a:r>
              <a:rPr lang="ru-RU" sz="1200" dirty="0" smtClean="0">
                <a:latin typeface="Times New Roman" panose="02020603050405020304" pitchFamily="18" charset="0"/>
                <a:cs typeface="Times New Roman" panose="02020603050405020304" pitchFamily="18" charset="0"/>
              </a:rPr>
              <a:t>инструмента; - при </a:t>
            </a:r>
            <a:r>
              <a:rPr lang="ru-RU" sz="1200" dirty="0">
                <a:latin typeface="Times New Roman" panose="02020603050405020304" pitchFamily="18" charset="0"/>
                <a:cs typeface="Times New Roman" panose="02020603050405020304" pitchFamily="18" charset="0"/>
              </a:rPr>
              <a:t>нарушении работниками требований охраны </a:t>
            </a:r>
            <a:r>
              <a:rPr lang="ru-RU" sz="1200" dirty="0" smtClean="0">
                <a:latin typeface="Times New Roman" panose="02020603050405020304" pitchFamily="18" charset="0"/>
                <a:cs typeface="Times New Roman" panose="02020603050405020304" pitchFamily="18" charset="0"/>
              </a:rPr>
              <a:t>труда; - при </a:t>
            </a:r>
            <a:r>
              <a:rPr lang="ru-RU" sz="1200" dirty="0">
                <a:latin typeface="Times New Roman" panose="02020603050405020304" pitchFamily="18" charset="0"/>
                <a:cs typeface="Times New Roman" panose="02020603050405020304" pitchFamily="18" charset="0"/>
              </a:rPr>
              <a:t>перерывах в </a:t>
            </a:r>
            <a:r>
              <a:rPr lang="ru-RU" sz="1200" dirty="0" smtClean="0">
                <a:latin typeface="Times New Roman" panose="02020603050405020304" pitchFamily="18" charset="0"/>
                <a:cs typeface="Times New Roman" panose="02020603050405020304" pitchFamily="18" charset="0"/>
              </a:rPr>
              <a:t>работе; - и другое.</a:t>
            </a:r>
            <a:endParaRPr lang="ru-RU" sz="1200" dirty="0">
              <a:latin typeface="Times New Roman" panose="02020603050405020304" pitchFamily="18" charset="0"/>
              <a:cs typeface="Times New Roman" panose="02020603050405020304" pitchFamily="18" charset="0"/>
            </a:endParaRPr>
          </a:p>
        </p:txBody>
      </p:sp>
      <p:cxnSp>
        <p:nvCxnSpPr>
          <p:cNvPr id="42" name="Прямая соединительная линия 41"/>
          <p:cNvCxnSpPr/>
          <p:nvPr/>
        </p:nvCxnSpPr>
        <p:spPr>
          <a:xfrm>
            <a:off x="3832720" y="5889618"/>
            <a:ext cx="539496" cy="0"/>
          </a:xfrm>
          <a:prstGeom prst="line">
            <a:avLst/>
          </a:prstGeom>
        </p:spPr>
        <p:style>
          <a:lnRef idx="1">
            <a:schemeClr val="dk1"/>
          </a:lnRef>
          <a:fillRef idx="0">
            <a:schemeClr val="dk1"/>
          </a:fillRef>
          <a:effectRef idx="0">
            <a:schemeClr val="dk1"/>
          </a:effectRef>
          <a:fontRef idx="minor">
            <a:schemeClr val="tx1"/>
          </a:fontRef>
        </p:style>
      </p:cxnSp>
      <p:sp>
        <p:nvSpPr>
          <p:cNvPr id="43" name="Скругленный прямоугольник 42"/>
          <p:cNvSpPr/>
          <p:nvPr/>
        </p:nvSpPr>
        <p:spPr>
          <a:xfrm>
            <a:off x="4352544" y="5684520"/>
            <a:ext cx="7550176" cy="6400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400" dirty="0">
                <a:latin typeface="Times New Roman" panose="02020603050405020304" pitchFamily="18" charset="0"/>
                <a:cs typeface="Times New Roman" panose="02020603050405020304" pitchFamily="18" charset="0"/>
              </a:rPr>
              <a:t>проводится при выполнении разовых работ, при ликвидации последствий аварий, стихийных бедствий и работ, на которые оформляются наряд-допуск, разрешение или другие специальные документы, а также при проведении в организации массовых мероприятий.</a:t>
            </a:r>
          </a:p>
        </p:txBody>
      </p:sp>
      <p:sp>
        <p:nvSpPr>
          <p:cNvPr id="2" name="Выноска 2 1"/>
          <p:cNvSpPr/>
          <p:nvPr/>
        </p:nvSpPr>
        <p:spPr>
          <a:xfrm>
            <a:off x="8772105" y="505369"/>
            <a:ext cx="2767623" cy="1223129"/>
          </a:xfrm>
          <a:prstGeom prst="borderCallout2">
            <a:avLst>
              <a:gd name="adj1" fmla="val 18750"/>
              <a:gd name="adj2" fmla="val -8333"/>
              <a:gd name="adj3" fmla="val 18750"/>
              <a:gd name="adj4" fmla="val -16667"/>
              <a:gd name="adj5" fmla="val 60169"/>
              <a:gd name="adj6" fmla="val -41711"/>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ru-RU" sz="1400" dirty="0">
                <a:solidFill>
                  <a:schemeClr val="tx1"/>
                </a:solidFill>
                <a:latin typeface="Times New Roman" panose="02020603050405020304" pitchFamily="18" charset="0"/>
                <a:cs typeface="Times New Roman" panose="02020603050405020304" pitchFamily="18" charset="0"/>
              </a:rPr>
              <a:t>Для всех принимаемых на работу лиц, а также для работников, переводимых на другую работу, работодатель обязан проводить инструктаж по охране труда.</a:t>
            </a:r>
          </a:p>
        </p:txBody>
      </p:sp>
    </p:spTree>
    <p:extLst>
      <p:ext uri="{BB962C8B-B14F-4D97-AF65-F5344CB8AC3E}">
        <p14:creationId xmlns="" xmlns:p14="http://schemas.microsoft.com/office/powerpoint/2010/main" val="42564279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Скругленный прямоугольник 1"/>
          <p:cNvSpPr/>
          <p:nvPr/>
        </p:nvSpPr>
        <p:spPr>
          <a:xfrm>
            <a:off x="451104" y="829056"/>
            <a:ext cx="1889760" cy="64617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dirty="0" smtClean="0">
                <a:solidFill>
                  <a:schemeClr val="tx1"/>
                </a:solidFill>
                <a:latin typeface="Times New Roman" panose="02020603050405020304" pitchFamily="18" charset="0"/>
                <a:cs typeface="Times New Roman" panose="02020603050405020304" pitchFamily="18" charset="0"/>
              </a:rPr>
              <a:t>С кем провести инструктаж</a:t>
            </a:r>
            <a:endParaRPr lang="ru-RU" sz="1600" b="1" dirty="0">
              <a:solidFill>
                <a:schemeClr val="tx1"/>
              </a:solidFill>
              <a:latin typeface="Times New Roman" panose="02020603050405020304" pitchFamily="18" charset="0"/>
              <a:cs typeface="Times New Roman" panose="02020603050405020304" pitchFamily="18" charset="0"/>
            </a:endParaRPr>
          </a:p>
        </p:txBody>
      </p:sp>
      <p:sp>
        <p:nvSpPr>
          <p:cNvPr id="3" name="Скругленный прямоугольник 2"/>
          <p:cNvSpPr/>
          <p:nvPr/>
        </p:nvSpPr>
        <p:spPr>
          <a:xfrm>
            <a:off x="3214116" y="829056"/>
            <a:ext cx="8808720" cy="171883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400" dirty="0" smtClean="0">
                <a:latin typeface="Times New Roman" panose="02020603050405020304" pitchFamily="18" charset="0"/>
                <a:cs typeface="Times New Roman" panose="02020603050405020304" pitchFamily="18" charset="0"/>
              </a:rPr>
              <a:t>Со </a:t>
            </a:r>
            <a:r>
              <a:rPr lang="ru-RU" sz="1400" dirty="0">
                <a:latin typeface="Times New Roman" panose="02020603050405020304" pitchFamily="18" charset="0"/>
                <a:cs typeface="Times New Roman" panose="02020603050405020304" pitchFamily="18" charset="0"/>
              </a:rPr>
              <a:t>всеми водителями транспортных </a:t>
            </a:r>
            <a:r>
              <a:rPr lang="ru-RU" sz="1400" dirty="0" smtClean="0">
                <a:latin typeface="Times New Roman" panose="02020603050405020304" pitchFamily="18" charset="0"/>
                <a:cs typeface="Times New Roman" panose="02020603050405020304" pitchFamily="18" charset="0"/>
              </a:rPr>
              <a:t>средств проводится инструктажи </a:t>
            </a:r>
            <a:r>
              <a:rPr lang="ru-RU" sz="1400" dirty="0">
                <a:latin typeface="Times New Roman" panose="02020603050405020304" pitchFamily="18" charset="0"/>
                <a:cs typeface="Times New Roman" panose="02020603050405020304" pitchFamily="18" charset="0"/>
              </a:rPr>
              <a:t>по безопасности дорожного </a:t>
            </a:r>
            <a:r>
              <a:rPr lang="ru-RU" sz="1400" dirty="0" smtClean="0">
                <a:latin typeface="Times New Roman" panose="02020603050405020304" pitchFamily="18" charset="0"/>
                <a:cs typeface="Times New Roman" panose="02020603050405020304" pitchFamily="18" charset="0"/>
              </a:rPr>
              <a:t>движения. </a:t>
            </a:r>
            <a:r>
              <a:rPr lang="ru-RU" sz="1400" dirty="0">
                <a:latin typeface="Times New Roman" panose="02020603050405020304" pitchFamily="18" charset="0"/>
                <a:cs typeface="Times New Roman" panose="02020603050405020304" pitchFamily="18" charset="0"/>
              </a:rPr>
              <a:t>При этом обязанность проводить инструктажи по БДД есть только у трех категорий организаций и ИП:</a:t>
            </a:r>
          </a:p>
          <a:p>
            <a:pPr algn="ctr"/>
            <a:r>
              <a:rPr lang="ru-RU" sz="1400" dirty="0" smtClean="0">
                <a:latin typeface="Times New Roman" panose="02020603050405020304" pitchFamily="18" charset="0"/>
                <a:cs typeface="Times New Roman" panose="02020603050405020304" pitchFamily="18" charset="0"/>
              </a:rPr>
              <a:t>- организации </a:t>
            </a:r>
            <a:r>
              <a:rPr lang="ru-RU" sz="1400" dirty="0">
                <a:latin typeface="Times New Roman" panose="02020603050405020304" pitchFamily="18" charset="0"/>
                <a:cs typeface="Times New Roman" panose="02020603050405020304" pitchFamily="18" charset="0"/>
              </a:rPr>
              <a:t>и ИП, где есть хотя бы один автобус или грузовик;</a:t>
            </a:r>
          </a:p>
          <a:p>
            <a:pPr marL="285750" indent="-285750" algn="ctr">
              <a:buFontTx/>
              <a:buChar char="-"/>
            </a:pPr>
            <a:r>
              <a:rPr lang="ru-RU" sz="1400" dirty="0" smtClean="0">
                <a:latin typeface="Times New Roman" panose="02020603050405020304" pitchFamily="18" charset="0"/>
                <a:cs typeface="Times New Roman" panose="02020603050405020304" pitchFamily="18" charset="0"/>
              </a:rPr>
              <a:t>организации </a:t>
            </a:r>
            <a:r>
              <a:rPr lang="ru-RU" sz="1400" dirty="0">
                <a:latin typeface="Times New Roman" panose="02020603050405020304" pitchFamily="18" charset="0"/>
                <a:cs typeface="Times New Roman" panose="02020603050405020304" pitchFamily="18" charset="0"/>
              </a:rPr>
              <a:t>и ИП, которые перевозят пассажиров на основании договора перевозки пассажира </a:t>
            </a:r>
            <a:endParaRPr lang="ru-RU" sz="1400" dirty="0" smtClean="0">
              <a:latin typeface="Times New Roman" panose="02020603050405020304" pitchFamily="18" charset="0"/>
              <a:cs typeface="Times New Roman" panose="02020603050405020304" pitchFamily="18" charset="0"/>
            </a:endParaRPr>
          </a:p>
          <a:p>
            <a:pPr algn="ctr"/>
            <a:r>
              <a:rPr lang="ru-RU" sz="1400" dirty="0" smtClean="0">
                <a:latin typeface="Times New Roman" panose="02020603050405020304" pitchFamily="18" charset="0"/>
                <a:cs typeface="Times New Roman" panose="02020603050405020304" pitchFamily="18" charset="0"/>
              </a:rPr>
              <a:t>или </a:t>
            </a:r>
            <a:r>
              <a:rPr lang="ru-RU" sz="1400" dirty="0">
                <a:latin typeface="Times New Roman" panose="02020603050405020304" pitchFamily="18" charset="0"/>
                <a:cs typeface="Times New Roman" panose="02020603050405020304" pitchFamily="18" charset="0"/>
              </a:rPr>
              <a:t>договора фрахтования;</a:t>
            </a:r>
          </a:p>
          <a:p>
            <a:pPr algn="ctr"/>
            <a:r>
              <a:rPr lang="ru-RU" sz="1400" dirty="0" smtClean="0">
                <a:latin typeface="Times New Roman" panose="02020603050405020304" pitchFamily="18" charset="0"/>
                <a:cs typeface="Times New Roman" panose="02020603050405020304" pitchFamily="18" charset="0"/>
              </a:rPr>
              <a:t>- организации </a:t>
            </a:r>
            <a:r>
              <a:rPr lang="ru-RU" sz="1400" dirty="0">
                <a:latin typeface="Times New Roman" panose="02020603050405020304" pitchFamily="18" charset="0"/>
                <a:cs typeface="Times New Roman" panose="02020603050405020304" pitchFamily="18" charset="0"/>
              </a:rPr>
              <a:t>и ИП, которые перевозят грузы по договору перевозки</a:t>
            </a:r>
            <a:r>
              <a:rPr lang="ru-RU" sz="1400" dirty="0" smtClean="0">
                <a:latin typeface="Times New Roman" panose="02020603050405020304" pitchFamily="18" charset="0"/>
                <a:cs typeface="Times New Roman" panose="02020603050405020304" pitchFamily="18" charset="0"/>
              </a:rPr>
              <a:t>.</a:t>
            </a:r>
            <a:endParaRPr lang="ru-RU" sz="1400" dirty="0"/>
          </a:p>
        </p:txBody>
      </p:sp>
      <p:sp>
        <p:nvSpPr>
          <p:cNvPr id="22" name="Стрелка вправо 21"/>
          <p:cNvSpPr/>
          <p:nvPr/>
        </p:nvSpPr>
        <p:spPr>
          <a:xfrm>
            <a:off x="2651760" y="944880"/>
            <a:ext cx="374904" cy="38404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26" name="Прямоугольник 25"/>
          <p:cNvSpPr/>
          <p:nvPr/>
        </p:nvSpPr>
        <p:spPr>
          <a:xfrm>
            <a:off x="1536192" y="-5299"/>
            <a:ext cx="9528047" cy="523220"/>
          </a:xfrm>
          <a:prstGeom prst="rect">
            <a:avLst/>
          </a:prstGeom>
          <a:noFill/>
        </p:spPr>
        <p:txBody>
          <a:bodyPr wrap="square" lIns="91440" tIns="45720" rIns="91440" bIns="45720">
            <a:spAutoFit/>
          </a:bodyPr>
          <a:lstStyle/>
          <a:p>
            <a:pPr algn="ctr"/>
            <a:r>
              <a:rPr lang="ru-RU" sz="28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Инструктаж по безопасности дорожного движения</a:t>
            </a:r>
            <a:endParaRPr lang="ru-RU" sz="28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28" name="Скругленный прямоугольник 27"/>
          <p:cNvSpPr/>
          <p:nvPr/>
        </p:nvSpPr>
        <p:spPr>
          <a:xfrm>
            <a:off x="3200400" y="3173087"/>
            <a:ext cx="8808720" cy="129820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sz="1400" dirty="0">
              <a:latin typeface="Times New Roman" panose="02020603050405020304" pitchFamily="18" charset="0"/>
              <a:cs typeface="Times New Roman" panose="02020603050405020304" pitchFamily="18" charset="0"/>
            </a:endParaRPr>
          </a:p>
          <a:p>
            <a:pPr algn="ctr"/>
            <a:r>
              <a:rPr lang="ru-RU" sz="1400" dirty="0">
                <a:latin typeface="Times New Roman" panose="02020603050405020304" pitchFamily="18" charset="0"/>
                <a:cs typeface="Times New Roman" panose="02020603050405020304" pitchFamily="18" charset="0"/>
              </a:rPr>
              <a:t>Обязательность инструктажей по БДД для этих организаций предусмотрена </a:t>
            </a:r>
            <a:r>
              <a:rPr lang="ru-RU" sz="1400" i="1" u="sng" dirty="0">
                <a:latin typeface="Times New Roman" panose="02020603050405020304" pitchFamily="18" charset="0"/>
                <a:cs typeface="Times New Roman" panose="02020603050405020304" pitchFamily="18" charset="0"/>
              </a:rPr>
              <a:t>пунктом 2 статьи 20 Закона № </a:t>
            </a:r>
            <a:r>
              <a:rPr lang="ru-RU" sz="1400" i="1" u="sng" dirty="0" smtClean="0">
                <a:latin typeface="Times New Roman" panose="02020603050405020304" pitchFamily="18" charset="0"/>
                <a:cs typeface="Times New Roman" panose="02020603050405020304" pitchFamily="18" charset="0"/>
              </a:rPr>
              <a:t>196-ФЗ, </a:t>
            </a:r>
            <a:r>
              <a:rPr lang="ru-RU" sz="1400" i="1" u="sng" dirty="0">
                <a:latin typeface="Times New Roman" panose="02020603050405020304" pitchFamily="18" charset="0"/>
                <a:cs typeface="Times New Roman" panose="02020603050405020304" pitchFamily="18" charset="0"/>
              </a:rPr>
              <a:t>пунктами 2–3 Правил обеспечения безопасности перевозок автомобильным транспортом и городским наземным электрическим транспортом, утвержденных приказом Минтранса от 30.04.2021 № 145 (далее – Правила безопасности перевозок транспортом</a:t>
            </a:r>
            <a:r>
              <a:rPr lang="ru-RU" sz="1400" i="1" u="sng" dirty="0" smtClean="0">
                <a:latin typeface="Times New Roman" panose="02020603050405020304" pitchFamily="18" charset="0"/>
                <a:cs typeface="Times New Roman" panose="02020603050405020304" pitchFamily="18" charset="0"/>
              </a:rPr>
              <a:t>).</a:t>
            </a:r>
            <a:endParaRPr lang="ru-RU" sz="1400" i="1" u="sng" dirty="0">
              <a:latin typeface="Times New Roman" panose="02020603050405020304" pitchFamily="18" charset="0"/>
              <a:cs typeface="Times New Roman" panose="02020603050405020304" pitchFamily="18" charset="0"/>
            </a:endParaRPr>
          </a:p>
        </p:txBody>
      </p:sp>
      <p:sp>
        <p:nvSpPr>
          <p:cNvPr id="29" name="Стрелка вправо 28"/>
          <p:cNvSpPr/>
          <p:nvPr/>
        </p:nvSpPr>
        <p:spPr>
          <a:xfrm rot="5400000">
            <a:off x="7364705" y="2479344"/>
            <a:ext cx="190265" cy="764763"/>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4" name="Выгнутая влево стрелка 3"/>
          <p:cNvSpPr/>
          <p:nvPr/>
        </p:nvSpPr>
        <p:spPr>
          <a:xfrm>
            <a:off x="1636776" y="1608865"/>
            <a:ext cx="1408176" cy="4121135"/>
          </a:xfrm>
          <a:prstGeom prst="curved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solidFill>
                <a:schemeClr val="tx1"/>
              </a:solidFill>
            </a:endParaRPr>
          </a:p>
        </p:txBody>
      </p:sp>
      <p:sp>
        <p:nvSpPr>
          <p:cNvPr id="30" name="Скругленный прямоугольник 29"/>
          <p:cNvSpPr/>
          <p:nvPr/>
        </p:nvSpPr>
        <p:spPr>
          <a:xfrm>
            <a:off x="3200400" y="4903754"/>
            <a:ext cx="8808720" cy="1298209"/>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sz="1400" dirty="0">
              <a:latin typeface="Times New Roman" panose="02020603050405020304" pitchFamily="18" charset="0"/>
              <a:cs typeface="Times New Roman" panose="02020603050405020304" pitchFamily="18" charset="0"/>
            </a:endParaRPr>
          </a:p>
          <a:p>
            <a:pPr algn="ctr"/>
            <a:r>
              <a:rPr lang="ru-RU" sz="1400" dirty="0" smtClean="0">
                <a:latin typeface="Times New Roman" panose="02020603050405020304" pitchFamily="18" charset="0"/>
                <a:cs typeface="Times New Roman" panose="02020603050405020304" pitchFamily="18" charset="0"/>
              </a:rPr>
              <a:t>Для </a:t>
            </a:r>
            <a:r>
              <a:rPr lang="ru-RU" sz="1400" dirty="0">
                <a:latin typeface="Times New Roman" panose="02020603050405020304" pitchFamily="18" charset="0"/>
                <a:cs typeface="Times New Roman" panose="02020603050405020304" pitchFamily="18" charset="0"/>
              </a:rPr>
              <a:t>остальных организаций есть только два случая обязательных инструктажей по БДД — </a:t>
            </a:r>
            <a:r>
              <a:rPr lang="ru-RU" sz="1400" dirty="0" err="1">
                <a:latin typeface="Times New Roman" panose="02020603050405020304" pitchFamily="18" charset="0"/>
                <a:cs typeface="Times New Roman" panose="02020603050405020304" pitchFamily="18" charset="0"/>
              </a:rPr>
              <a:t>предрейсовый</a:t>
            </a:r>
            <a:r>
              <a:rPr lang="ru-RU" sz="1400" dirty="0">
                <a:latin typeface="Times New Roman" panose="02020603050405020304" pitchFamily="18" charset="0"/>
                <a:cs typeface="Times New Roman" panose="02020603050405020304" pitchFamily="18" charset="0"/>
              </a:rPr>
              <a:t> инструктаж для водителей автобусов для организованной перевозки группы детей и специальный инструктаж перед направлением водителей в рейс по зимним автодорогам, льду рек, озер и других водоемов </a:t>
            </a:r>
            <a:r>
              <a:rPr lang="ru-RU" sz="1400" i="1" u="sng" dirty="0">
                <a:latin typeface="Times New Roman" panose="02020603050405020304" pitchFamily="18" charset="0"/>
                <a:cs typeface="Times New Roman" panose="02020603050405020304" pitchFamily="18" charset="0"/>
              </a:rPr>
              <a:t>(подп. «б» п. 17 Правил, утв. постановлением Правительства от 23.09.2020 № 1527, п. 238 ПОТ на автомобильном транспорте, утв. приказом Минтруда от 09.12.2020 № 871н).</a:t>
            </a:r>
          </a:p>
          <a:p>
            <a:pPr algn="ctr"/>
            <a:endParaRPr lang="ru-RU" sz="1400"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451104" y="3514149"/>
            <a:ext cx="1770888" cy="3231654"/>
          </a:xfrm>
          <a:prstGeom prst="rect">
            <a:avLst/>
          </a:prstGeom>
        </p:spPr>
        <p:txBody>
          <a:bodyPr wrap="square">
            <a:spAutoFit/>
          </a:bodyPr>
          <a:lstStyle/>
          <a:p>
            <a:r>
              <a:rPr lang="ru-RU" sz="1200" i="1" dirty="0">
                <a:solidFill>
                  <a:srgbClr val="222222"/>
                </a:solidFill>
                <a:latin typeface="Times New Roman" panose="02020603050405020304" pitchFamily="18" charset="0"/>
                <a:cs typeface="Times New Roman" panose="02020603050405020304" pitchFamily="18" charset="0"/>
              </a:rPr>
              <a:t>Организации, для которых не предусмотрена обязанность проводить инструктажи по БДД, сами определяют, нужно ли проводить инструктажи по БДД и как их проводить. К таким организациям, например, относят компании, где есть только один водитель, который перевозит директора.</a:t>
            </a:r>
            <a:r>
              <a:rPr lang="ru-RU" sz="1200" i="1" dirty="0">
                <a:latin typeface="Times New Roman" panose="02020603050405020304" pitchFamily="18" charset="0"/>
                <a:cs typeface="Times New Roman" panose="02020603050405020304" pitchFamily="18" charset="0"/>
              </a:rPr>
              <a:t/>
            </a:r>
            <a:br>
              <a:rPr lang="ru-RU" sz="1200" i="1" dirty="0">
                <a:latin typeface="Times New Roman" panose="02020603050405020304" pitchFamily="18" charset="0"/>
                <a:cs typeface="Times New Roman" panose="02020603050405020304" pitchFamily="18" charset="0"/>
              </a:rPr>
            </a:br>
            <a:r>
              <a:rPr lang="ru-RU" sz="1200" i="1" dirty="0">
                <a:solidFill>
                  <a:srgbClr val="222222"/>
                </a:solidFill>
                <a:latin typeface="Times New Roman" panose="02020603050405020304" pitchFamily="18" charset="0"/>
                <a:cs typeface="Times New Roman" panose="02020603050405020304" pitchFamily="18" charset="0"/>
              </a:rPr>
              <a:t/>
            </a:r>
            <a:br>
              <a:rPr lang="ru-RU" sz="1200" i="1" dirty="0">
                <a:solidFill>
                  <a:srgbClr val="222222"/>
                </a:solidFill>
                <a:latin typeface="Times New Roman" panose="02020603050405020304" pitchFamily="18" charset="0"/>
                <a:cs typeface="Times New Roman" panose="02020603050405020304" pitchFamily="18" charset="0"/>
              </a:rPr>
            </a:br>
            <a:endParaRPr lang="ru-RU" sz="1200" b="0" i="1" u="none" strike="noStrike" dirty="0">
              <a:solidFill>
                <a:srgbClr val="22222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860548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6" name="Прямоугольник 25"/>
          <p:cNvSpPr/>
          <p:nvPr/>
        </p:nvSpPr>
        <p:spPr>
          <a:xfrm>
            <a:off x="1536192" y="-5299"/>
            <a:ext cx="9528047" cy="523220"/>
          </a:xfrm>
          <a:prstGeom prst="rect">
            <a:avLst/>
          </a:prstGeom>
          <a:noFill/>
        </p:spPr>
        <p:txBody>
          <a:bodyPr wrap="square" lIns="91440" tIns="45720" rIns="91440" bIns="45720">
            <a:spAutoFit/>
          </a:bodyPr>
          <a:lstStyle/>
          <a:p>
            <a:pPr algn="ctr"/>
            <a:r>
              <a:rPr lang="ru-RU" sz="28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Инструктаж по безопасности дорожного движения</a:t>
            </a:r>
            <a:endParaRPr lang="ru-RU" sz="28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38912" y="651655"/>
            <a:ext cx="2511552" cy="1744133"/>
          </a:xfrm>
          <a:prstGeom prst="rect">
            <a:avLst/>
          </a:prstGeom>
        </p:spPr>
      </p:pic>
      <p:sp>
        <p:nvSpPr>
          <p:cNvPr id="14" name="Скругленный прямоугольник 13"/>
          <p:cNvSpPr/>
          <p:nvPr/>
        </p:nvSpPr>
        <p:spPr>
          <a:xfrm>
            <a:off x="3300983" y="651655"/>
            <a:ext cx="8671275" cy="55535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ru-RU" sz="1200" b="1" dirty="0">
                <a:solidFill>
                  <a:schemeClr val="tx1"/>
                </a:solidFill>
                <a:latin typeface="Times New Roman" panose="02020603050405020304" pitchFamily="18" charset="0"/>
                <a:cs typeface="Times New Roman" panose="02020603050405020304" pitchFamily="18" charset="0"/>
              </a:rPr>
              <a:t>Проводите со всеми водителями инструктажи по БДД.</a:t>
            </a:r>
          </a:p>
          <a:p>
            <a:r>
              <a:rPr lang="ru-RU" sz="1200" i="1" dirty="0">
                <a:solidFill>
                  <a:schemeClr val="tx1"/>
                </a:solidFill>
                <a:latin typeface="Times New Roman" panose="02020603050405020304" pitchFamily="18" charset="0"/>
                <a:cs typeface="Times New Roman" panose="02020603050405020304" pitchFamily="18" charset="0"/>
              </a:rPr>
              <a:t>Это позволит снизить риски ДТП с транспортом организации и сократить риск несчастных случаев с водителями</a:t>
            </a:r>
            <a:r>
              <a:rPr lang="ru-RU" sz="1200" i="1" dirty="0" smtClean="0">
                <a:solidFill>
                  <a:schemeClr val="tx1"/>
                </a:solidFill>
                <a:latin typeface="Times New Roman" panose="02020603050405020304" pitchFamily="18" charset="0"/>
                <a:cs typeface="Times New Roman" panose="02020603050405020304" pitchFamily="18" charset="0"/>
              </a:rPr>
              <a:t>.</a:t>
            </a:r>
            <a:endParaRPr lang="ru-RU" sz="1200" dirty="0"/>
          </a:p>
        </p:txBody>
      </p:sp>
      <p:sp>
        <p:nvSpPr>
          <p:cNvPr id="15" name="Штриховая стрелка вправо 14"/>
          <p:cNvSpPr/>
          <p:nvPr/>
        </p:nvSpPr>
        <p:spPr>
          <a:xfrm rot="5400000">
            <a:off x="9596633" y="967516"/>
            <a:ext cx="310886" cy="923544"/>
          </a:xfrm>
          <a:prstGeom prst="striped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24" name="Скругленный прямоугольник 23"/>
          <p:cNvSpPr/>
          <p:nvPr/>
        </p:nvSpPr>
        <p:spPr>
          <a:xfrm>
            <a:off x="3712179" y="1651568"/>
            <a:ext cx="8260080" cy="55535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ru-RU" sz="1200" b="1" dirty="0">
                <a:solidFill>
                  <a:schemeClr val="tx1"/>
                </a:solidFill>
                <a:latin typeface="Times New Roman" panose="02020603050405020304" pitchFamily="18" charset="0"/>
                <a:cs typeface="Times New Roman" panose="02020603050405020304" pitchFamily="18" charset="0"/>
              </a:rPr>
              <a:t>Не проводите одновременно инструктажи по БДД с инструктажами по охране труда.</a:t>
            </a:r>
          </a:p>
          <a:p>
            <a:r>
              <a:rPr lang="ru-RU" sz="1200" i="1" dirty="0">
                <a:solidFill>
                  <a:schemeClr val="tx1"/>
                </a:solidFill>
                <a:latin typeface="Times New Roman" panose="02020603050405020304" pitchFamily="18" charset="0"/>
                <a:cs typeface="Times New Roman" panose="02020603050405020304" pitchFamily="18" charset="0"/>
              </a:rPr>
              <a:t>Это разные виды инструктажей, и их проводят независимо друг от друга. </a:t>
            </a:r>
          </a:p>
        </p:txBody>
      </p:sp>
      <p:sp>
        <p:nvSpPr>
          <p:cNvPr id="32" name="Скругленный прямоугольник 31"/>
          <p:cNvSpPr/>
          <p:nvPr/>
        </p:nvSpPr>
        <p:spPr>
          <a:xfrm>
            <a:off x="4096512" y="2711328"/>
            <a:ext cx="7875747" cy="104994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ru-RU" sz="1200" b="1" dirty="0" smtClean="0">
                <a:solidFill>
                  <a:schemeClr val="tx1"/>
                </a:solidFill>
                <a:latin typeface="Times New Roman" panose="02020603050405020304" pitchFamily="18" charset="0"/>
                <a:cs typeface="Times New Roman" panose="02020603050405020304" pitchFamily="18" charset="0"/>
              </a:rPr>
              <a:t>Все </a:t>
            </a:r>
            <a:r>
              <a:rPr lang="ru-RU" sz="1200" b="1" dirty="0">
                <a:solidFill>
                  <a:schemeClr val="tx1"/>
                </a:solidFill>
                <a:latin typeface="Times New Roman" panose="02020603050405020304" pitchFamily="18" charset="0"/>
                <a:cs typeface="Times New Roman" panose="02020603050405020304" pitchFamily="18" charset="0"/>
              </a:rPr>
              <a:t>виды инструктажей по безопасности дорожного движения проводит ответственный за БДД. </a:t>
            </a:r>
            <a:r>
              <a:rPr lang="ru-RU" sz="1200" i="1" dirty="0">
                <a:solidFill>
                  <a:schemeClr val="tx1"/>
                </a:solidFill>
                <a:latin typeface="Times New Roman" panose="02020603050405020304" pitchFamily="18" charset="0"/>
                <a:cs typeface="Times New Roman" panose="02020603050405020304" pitchFamily="18" charset="0"/>
              </a:rPr>
              <a:t>Если в организации нет ответственного за БДД, то ответственность за инструктажи по БДД поручают другому работнику, например, непосредственному руководителю водителей или специалисту по охране труда. Чтобы назначить ответственного за инструктажи по БДД, оформите специальный приказ</a:t>
            </a:r>
            <a:r>
              <a:rPr lang="ru-RU" sz="1200" i="1" dirty="0" smtClean="0">
                <a:solidFill>
                  <a:schemeClr val="tx1"/>
                </a:solidFill>
                <a:latin typeface="Times New Roman" panose="02020603050405020304" pitchFamily="18" charset="0"/>
                <a:cs typeface="Times New Roman" panose="02020603050405020304" pitchFamily="18" charset="0"/>
              </a:rPr>
              <a:t>.</a:t>
            </a:r>
            <a:endParaRPr lang="ru-RU" sz="1400" b="1" dirty="0">
              <a:solidFill>
                <a:schemeClr val="tx1"/>
              </a:solidFill>
              <a:latin typeface="Times New Roman" panose="02020603050405020304" pitchFamily="18" charset="0"/>
              <a:cs typeface="Times New Roman" panose="02020603050405020304" pitchFamily="18" charset="0"/>
            </a:endParaRPr>
          </a:p>
        </p:txBody>
      </p:sp>
      <p:sp>
        <p:nvSpPr>
          <p:cNvPr id="33" name="Штриховая стрелка вправо 32"/>
          <p:cNvSpPr/>
          <p:nvPr/>
        </p:nvSpPr>
        <p:spPr>
          <a:xfrm rot="5400000">
            <a:off x="10261097" y="1979203"/>
            <a:ext cx="310886" cy="923544"/>
          </a:xfrm>
          <a:prstGeom prst="striped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17" name="Пятиугольник 16"/>
          <p:cNvSpPr/>
          <p:nvPr/>
        </p:nvSpPr>
        <p:spPr>
          <a:xfrm>
            <a:off x="722376" y="4206240"/>
            <a:ext cx="2898648" cy="950976"/>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1200" dirty="0" smtClean="0">
                <a:latin typeface="Times New Roman" panose="02020603050405020304" pitchFamily="18" charset="0"/>
                <a:cs typeface="Times New Roman" panose="02020603050405020304" pitchFamily="18" charset="0"/>
              </a:rPr>
              <a:t>Определите </a:t>
            </a:r>
            <a:r>
              <a:rPr lang="ru-RU" sz="1200" dirty="0">
                <a:latin typeface="Times New Roman" panose="02020603050405020304" pitchFamily="18" charset="0"/>
                <a:cs typeface="Times New Roman" panose="02020603050405020304" pitchFamily="18" charset="0"/>
              </a:rPr>
              <a:t>работника, который будет проводить инструктажи по безопасности дорожного движения</a:t>
            </a:r>
          </a:p>
        </p:txBody>
      </p:sp>
      <p:sp>
        <p:nvSpPr>
          <p:cNvPr id="34" name="Пятиугольник 33"/>
          <p:cNvSpPr/>
          <p:nvPr/>
        </p:nvSpPr>
        <p:spPr>
          <a:xfrm>
            <a:off x="3971546" y="4206240"/>
            <a:ext cx="2301238" cy="950976"/>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1200" dirty="0" smtClean="0">
                <a:latin typeface="Times New Roman" panose="02020603050405020304" pitchFamily="18" charset="0"/>
                <a:cs typeface="Times New Roman" panose="02020603050405020304" pitchFamily="18" charset="0"/>
              </a:rPr>
              <a:t>Оформите программу вводного инструктажа по БДД</a:t>
            </a:r>
            <a:endParaRPr lang="ru-RU" sz="1200" dirty="0">
              <a:latin typeface="Times New Roman" panose="02020603050405020304" pitchFamily="18" charset="0"/>
              <a:cs typeface="Times New Roman" panose="02020603050405020304" pitchFamily="18" charset="0"/>
            </a:endParaRPr>
          </a:p>
        </p:txBody>
      </p:sp>
      <p:sp>
        <p:nvSpPr>
          <p:cNvPr id="36" name="Пятиугольник 35"/>
          <p:cNvSpPr/>
          <p:nvPr/>
        </p:nvSpPr>
        <p:spPr>
          <a:xfrm>
            <a:off x="6748272" y="4206240"/>
            <a:ext cx="2319526" cy="950976"/>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1200" dirty="0" smtClean="0">
                <a:latin typeface="Times New Roman" panose="02020603050405020304" pitchFamily="18" charset="0"/>
                <a:cs typeface="Times New Roman" panose="02020603050405020304" pitchFamily="18" charset="0"/>
              </a:rPr>
              <a:t>Оформите программу </a:t>
            </a:r>
            <a:r>
              <a:rPr lang="ru-RU" sz="1200" dirty="0" err="1" smtClean="0">
                <a:latin typeface="Times New Roman" panose="02020603050405020304" pitchFamily="18" charset="0"/>
                <a:cs typeface="Times New Roman" panose="02020603050405020304" pitchFamily="18" charset="0"/>
              </a:rPr>
              <a:t>предрейсового</a:t>
            </a:r>
            <a:r>
              <a:rPr lang="ru-RU" sz="1200" dirty="0" smtClean="0">
                <a:latin typeface="Times New Roman" panose="02020603050405020304" pitchFamily="18" charset="0"/>
                <a:cs typeface="Times New Roman" panose="02020603050405020304" pitchFamily="18" charset="0"/>
              </a:rPr>
              <a:t> инструктажа по БДД</a:t>
            </a:r>
            <a:endParaRPr lang="ru-RU" sz="1200" dirty="0">
              <a:latin typeface="Times New Roman" panose="02020603050405020304" pitchFamily="18" charset="0"/>
              <a:cs typeface="Times New Roman" panose="02020603050405020304" pitchFamily="18" charset="0"/>
            </a:endParaRPr>
          </a:p>
        </p:txBody>
      </p:sp>
      <p:sp>
        <p:nvSpPr>
          <p:cNvPr id="37" name="Пятиугольник 36"/>
          <p:cNvSpPr/>
          <p:nvPr/>
        </p:nvSpPr>
        <p:spPr>
          <a:xfrm>
            <a:off x="9418320" y="4206240"/>
            <a:ext cx="2331720" cy="950976"/>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1200" dirty="0" smtClean="0">
                <a:latin typeface="Times New Roman" panose="02020603050405020304" pitchFamily="18" charset="0"/>
                <a:cs typeface="Times New Roman" panose="02020603050405020304" pitchFamily="18" charset="0"/>
              </a:rPr>
              <a:t>Оформите программу сезонного инструктажа по БДД</a:t>
            </a:r>
            <a:endParaRPr lang="ru-RU" sz="1200" dirty="0">
              <a:latin typeface="Times New Roman" panose="02020603050405020304" pitchFamily="18" charset="0"/>
              <a:cs typeface="Times New Roman" panose="02020603050405020304" pitchFamily="18" charset="0"/>
            </a:endParaRPr>
          </a:p>
        </p:txBody>
      </p:sp>
      <p:sp>
        <p:nvSpPr>
          <p:cNvPr id="18" name="Штриховая стрелка вправо 17"/>
          <p:cNvSpPr/>
          <p:nvPr/>
        </p:nvSpPr>
        <p:spPr>
          <a:xfrm>
            <a:off x="3971546" y="5352228"/>
            <a:ext cx="5096252" cy="1188780"/>
          </a:xfrm>
          <a:prstGeom prst="striped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dirty="0" smtClean="0">
                <a:latin typeface="Times New Roman" panose="02020603050405020304" pitchFamily="18" charset="0"/>
                <a:cs typeface="Times New Roman" panose="02020603050405020304" pitchFamily="18" charset="0"/>
              </a:rPr>
              <a:t>Заведите журнал регистрации инструктажей по БДД</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5602980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Скругленный прямоугольник 1"/>
          <p:cNvSpPr/>
          <p:nvPr/>
        </p:nvSpPr>
        <p:spPr>
          <a:xfrm>
            <a:off x="451104" y="682752"/>
            <a:ext cx="1889760"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1600" b="1" dirty="0" smtClean="0">
                <a:solidFill>
                  <a:schemeClr val="tx1"/>
                </a:solidFill>
                <a:latin typeface="Times New Roman" panose="02020603050405020304" pitchFamily="18" charset="0"/>
                <a:cs typeface="Times New Roman" panose="02020603050405020304" pitchFamily="18" charset="0"/>
              </a:rPr>
              <a:t>Вводный</a:t>
            </a:r>
            <a:endParaRPr lang="ru-RU" sz="1600" b="1" dirty="0">
              <a:solidFill>
                <a:schemeClr val="tx1"/>
              </a:solidFill>
              <a:latin typeface="Times New Roman" panose="02020603050405020304" pitchFamily="18" charset="0"/>
              <a:cs typeface="Times New Roman" panose="02020603050405020304" pitchFamily="18" charset="0"/>
            </a:endParaRPr>
          </a:p>
        </p:txBody>
      </p:sp>
      <p:sp>
        <p:nvSpPr>
          <p:cNvPr id="3" name="Скругленный прямоугольник 2"/>
          <p:cNvSpPr/>
          <p:nvPr/>
        </p:nvSpPr>
        <p:spPr>
          <a:xfrm>
            <a:off x="3438144" y="682752"/>
            <a:ext cx="8570976"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1400" dirty="0" smtClean="0">
                <a:solidFill>
                  <a:schemeClr val="tx1"/>
                </a:solidFill>
                <a:latin typeface="Times New Roman" panose="02020603050405020304" pitchFamily="18" charset="0"/>
                <a:cs typeface="Times New Roman" panose="02020603050405020304" pitchFamily="18" charset="0"/>
              </a:rPr>
              <a:t>Со </a:t>
            </a:r>
            <a:r>
              <a:rPr lang="ru-RU" sz="1400" dirty="0">
                <a:solidFill>
                  <a:schemeClr val="tx1"/>
                </a:solidFill>
                <a:latin typeface="Times New Roman" panose="02020603050405020304" pitchFamily="18" charset="0"/>
                <a:cs typeface="Times New Roman" panose="02020603050405020304" pitchFamily="18" charset="0"/>
              </a:rPr>
              <a:t>всеми водителями вне зависимости от уровня квалификации и стажа </a:t>
            </a:r>
            <a:r>
              <a:rPr lang="ru-RU" sz="1400" dirty="0" smtClean="0">
                <a:solidFill>
                  <a:schemeClr val="tx1"/>
                </a:solidFill>
                <a:latin typeface="Times New Roman" panose="02020603050405020304" pitchFamily="18" charset="0"/>
                <a:cs typeface="Times New Roman" panose="02020603050405020304" pitchFamily="18" charset="0"/>
              </a:rPr>
              <a:t>работы, при трудоустройстве </a:t>
            </a:r>
            <a:endParaRPr lang="ru-RU" sz="1400" dirty="0">
              <a:solidFill>
                <a:schemeClr val="bg1"/>
              </a:solidFill>
              <a:latin typeface="Times New Roman" panose="02020603050405020304" pitchFamily="18" charset="0"/>
              <a:cs typeface="Times New Roman" panose="02020603050405020304" pitchFamily="18" charset="0"/>
            </a:endParaRPr>
          </a:p>
          <a:p>
            <a:pPr algn="ctr"/>
            <a:r>
              <a:rPr lang="ru-RU" sz="1400" b="1" dirty="0" smtClean="0">
                <a:solidFill>
                  <a:schemeClr val="tx1"/>
                </a:solidFill>
                <a:latin typeface="Times New Roman" panose="02020603050405020304" pitchFamily="18" charset="0"/>
                <a:cs typeface="Times New Roman" panose="02020603050405020304" pitchFamily="18" charset="0"/>
              </a:rPr>
              <a:t>проводится </a:t>
            </a:r>
            <a:r>
              <a:rPr lang="ru-RU" sz="1400" b="1" dirty="0">
                <a:solidFill>
                  <a:schemeClr val="tx1"/>
                </a:solidFill>
                <a:latin typeface="Times New Roman" panose="02020603050405020304" pitchFamily="18" charset="0"/>
                <a:cs typeface="Times New Roman" panose="02020603050405020304" pitchFamily="18" charset="0"/>
              </a:rPr>
              <a:t>в</a:t>
            </a:r>
            <a:r>
              <a:rPr lang="ru-RU" sz="1400" b="1" dirty="0" smtClean="0">
                <a:solidFill>
                  <a:schemeClr val="tx1"/>
                </a:solidFill>
                <a:latin typeface="Times New Roman" panose="02020603050405020304" pitchFamily="18" charset="0"/>
                <a:cs typeface="Times New Roman" panose="02020603050405020304" pitchFamily="18" charset="0"/>
              </a:rPr>
              <a:t>водный </a:t>
            </a:r>
            <a:r>
              <a:rPr lang="ru-RU" sz="1400" b="1" dirty="0">
                <a:solidFill>
                  <a:schemeClr val="tx1"/>
                </a:solidFill>
                <a:latin typeface="Times New Roman" panose="02020603050405020304" pitchFamily="18" charset="0"/>
                <a:cs typeface="Times New Roman" panose="02020603050405020304" pitchFamily="18" charset="0"/>
              </a:rPr>
              <a:t>инструктаж </a:t>
            </a:r>
            <a:r>
              <a:rPr lang="ru-RU" sz="1400" dirty="0">
                <a:solidFill>
                  <a:schemeClr val="tx1"/>
                </a:solidFill>
                <a:latin typeface="Times New Roman" panose="02020603050405020304" pitchFamily="18" charset="0"/>
                <a:cs typeface="Times New Roman" panose="02020603050405020304" pitchFamily="18" charset="0"/>
              </a:rPr>
              <a:t>по </a:t>
            </a:r>
            <a:r>
              <a:rPr lang="ru-RU" sz="1400" dirty="0" smtClean="0">
                <a:solidFill>
                  <a:schemeClr val="tx1"/>
                </a:solidFill>
                <a:latin typeface="Times New Roman" panose="02020603050405020304" pitchFamily="18" charset="0"/>
                <a:cs typeface="Times New Roman" panose="02020603050405020304" pitchFamily="18" charset="0"/>
              </a:rPr>
              <a:t>БДД.</a:t>
            </a: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22" name="Стрелка вправо 21"/>
          <p:cNvSpPr/>
          <p:nvPr/>
        </p:nvSpPr>
        <p:spPr>
          <a:xfrm>
            <a:off x="2651760" y="944880"/>
            <a:ext cx="576072" cy="384048"/>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26" name="Прямоугольник 25"/>
          <p:cNvSpPr/>
          <p:nvPr/>
        </p:nvSpPr>
        <p:spPr>
          <a:xfrm>
            <a:off x="1536192" y="-5299"/>
            <a:ext cx="9528047" cy="523220"/>
          </a:xfrm>
          <a:prstGeom prst="rect">
            <a:avLst/>
          </a:prstGeom>
          <a:noFill/>
        </p:spPr>
        <p:txBody>
          <a:bodyPr wrap="square" lIns="91440" tIns="45720" rIns="91440" bIns="45720">
            <a:spAutoFit/>
          </a:bodyPr>
          <a:lstStyle/>
          <a:p>
            <a:pPr algn="ctr"/>
            <a:r>
              <a:rPr lang="ru-RU" sz="28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Инструктаж по безопасности дорожного движения</a:t>
            </a:r>
            <a:endParaRPr lang="ru-RU" sz="28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28" name="Скругленный прямоугольник 27"/>
          <p:cNvSpPr/>
          <p:nvPr/>
        </p:nvSpPr>
        <p:spPr>
          <a:xfrm>
            <a:off x="451104" y="1886713"/>
            <a:ext cx="1889760"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1600" b="1" dirty="0" err="1" smtClean="0">
                <a:solidFill>
                  <a:schemeClr val="tx1"/>
                </a:solidFill>
                <a:latin typeface="Times New Roman" panose="02020603050405020304" pitchFamily="18" charset="0"/>
                <a:cs typeface="Times New Roman" panose="02020603050405020304" pitchFamily="18" charset="0"/>
              </a:rPr>
              <a:t>Предрейсовый</a:t>
            </a:r>
            <a:endParaRPr lang="ru-RU" sz="1600" b="1" dirty="0">
              <a:solidFill>
                <a:schemeClr val="tx1"/>
              </a:solidFill>
              <a:latin typeface="Times New Roman" panose="02020603050405020304" pitchFamily="18" charset="0"/>
              <a:cs typeface="Times New Roman" panose="02020603050405020304" pitchFamily="18" charset="0"/>
            </a:endParaRPr>
          </a:p>
        </p:txBody>
      </p:sp>
      <p:sp>
        <p:nvSpPr>
          <p:cNvPr id="29" name="Стрелка вправо 28"/>
          <p:cNvSpPr/>
          <p:nvPr/>
        </p:nvSpPr>
        <p:spPr>
          <a:xfrm>
            <a:off x="2651760" y="2151889"/>
            <a:ext cx="576072" cy="384048"/>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31" name="Скругленный прямоугольник 30"/>
          <p:cNvSpPr/>
          <p:nvPr/>
        </p:nvSpPr>
        <p:spPr>
          <a:xfrm>
            <a:off x="3425036" y="1886713"/>
            <a:ext cx="8570976"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sz="1400" dirty="0">
              <a:solidFill>
                <a:schemeClr val="bg1"/>
              </a:solidFill>
              <a:latin typeface="Times New Roman" panose="02020603050405020304" pitchFamily="18" charset="0"/>
              <a:cs typeface="Times New Roman" panose="02020603050405020304" pitchFamily="18" charset="0"/>
            </a:endParaRPr>
          </a:p>
          <a:p>
            <a:pPr algn="ctr"/>
            <a:r>
              <a:rPr lang="ru-RU" sz="1400" dirty="0" smtClean="0">
                <a:solidFill>
                  <a:schemeClr val="tx1"/>
                </a:solidFill>
                <a:latin typeface="Times New Roman" panose="02020603050405020304" pitchFamily="18" charset="0"/>
                <a:cs typeface="Times New Roman" panose="02020603050405020304" pitchFamily="18" charset="0"/>
              </a:rPr>
              <a:t>Перед </a:t>
            </a:r>
            <a:r>
              <a:rPr lang="ru-RU" sz="1400" dirty="0">
                <a:solidFill>
                  <a:schemeClr val="tx1"/>
                </a:solidFill>
                <a:latin typeface="Times New Roman" panose="02020603050405020304" pitchFamily="18" charset="0"/>
                <a:cs typeface="Times New Roman" panose="02020603050405020304" pitchFamily="18" charset="0"/>
              </a:rPr>
              <a:t>первым отправлением водителя в рейс по </a:t>
            </a:r>
            <a:r>
              <a:rPr lang="ru-RU" sz="1400" dirty="0" smtClean="0">
                <a:solidFill>
                  <a:schemeClr val="tx1"/>
                </a:solidFill>
                <a:latin typeface="Times New Roman" panose="02020603050405020304" pitchFamily="18" charset="0"/>
                <a:cs typeface="Times New Roman" panose="02020603050405020304" pitchFamily="18" charset="0"/>
              </a:rPr>
              <a:t>маршруту </a:t>
            </a:r>
            <a:r>
              <a:rPr lang="ru-RU" sz="1400" b="1" dirty="0" smtClean="0">
                <a:solidFill>
                  <a:schemeClr val="tx1"/>
                </a:solidFill>
                <a:latin typeface="Times New Roman" panose="02020603050405020304" pitchFamily="18" charset="0"/>
                <a:cs typeface="Times New Roman" panose="02020603050405020304" pitchFamily="18" charset="0"/>
              </a:rPr>
              <a:t>проведите </a:t>
            </a:r>
            <a:r>
              <a:rPr lang="ru-RU" sz="1400" b="1" dirty="0" err="1" smtClean="0">
                <a:solidFill>
                  <a:schemeClr val="tx1"/>
                </a:solidFill>
                <a:latin typeface="Times New Roman" panose="02020603050405020304" pitchFamily="18" charset="0"/>
                <a:cs typeface="Times New Roman" panose="02020603050405020304" pitchFamily="18" charset="0"/>
              </a:rPr>
              <a:t>предрейсовый</a:t>
            </a:r>
            <a:r>
              <a:rPr lang="ru-RU" sz="1400" b="1" dirty="0" smtClean="0">
                <a:solidFill>
                  <a:schemeClr val="tx1"/>
                </a:solidFill>
                <a:latin typeface="Times New Roman" panose="02020603050405020304" pitchFamily="18" charset="0"/>
                <a:cs typeface="Times New Roman" panose="02020603050405020304" pitchFamily="18" charset="0"/>
              </a:rPr>
              <a:t> инструктаж</a:t>
            </a:r>
            <a:r>
              <a:rPr lang="ru-RU" sz="1400" dirty="0" smtClean="0">
                <a:solidFill>
                  <a:schemeClr val="tx1"/>
                </a:solidFill>
                <a:latin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cs typeface="Times New Roman" panose="02020603050405020304" pitchFamily="18" charset="0"/>
              </a:rPr>
              <a:t>Если маршрут не меняется, то до изменения маршрута больше не нужно проводить </a:t>
            </a:r>
            <a:r>
              <a:rPr lang="ru-RU" sz="1400" dirty="0" err="1">
                <a:solidFill>
                  <a:schemeClr val="tx1"/>
                </a:solidFill>
                <a:latin typeface="Times New Roman" panose="02020603050405020304" pitchFamily="18" charset="0"/>
                <a:cs typeface="Times New Roman" panose="02020603050405020304" pitchFamily="18" charset="0"/>
              </a:rPr>
              <a:t>предрейсовые</a:t>
            </a:r>
            <a:r>
              <a:rPr lang="ru-RU" sz="1400" dirty="0">
                <a:solidFill>
                  <a:schemeClr val="tx1"/>
                </a:solidFill>
                <a:latin typeface="Times New Roman" panose="02020603050405020304" pitchFamily="18" charset="0"/>
                <a:cs typeface="Times New Roman" panose="02020603050405020304" pitchFamily="18" charset="0"/>
              </a:rPr>
              <a:t> инструктажи. Если маршруты у водителя меняются, то </a:t>
            </a:r>
            <a:r>
              <a:rPr lang="ru-RU" sz="1400" dirty="0" err="1">
                <a:solidFill>
                  <a:schemeClr val="tx1"/>
                </a:solidFill>
                <a:latin typeface="Times New Roman" panose="02020603050405020304" pitchFamily="18" charset="0"/>
                <a:cs typeface="Times New Roman" panose="02020603050405020304" pitchFamily="18" charset="0"/>
              </a:rPr>
              <a:t>предрейсовый</a:t>
            </a:r>
            <a:r>
              <a:rPr lang="ru-RU" sz="1400" dirty="0">
                <a:solidFill>
                  <a:schemeClr val="tx1"/>
                </a:solidFill>
                <a:latin typeface="Times New Roman" panose="02020603050405020304" pitchFamily="18" charset="0"/>
                <a:cs typeface="Times New Roman" panose="02020603050405020304" pitchFamily="18" charset="0"/>
              </a:rPr>
              <a:t> инструктаж проводите перед каждым отправлением водителя в рейс по новому маршруту.</a:t>
            </a:r>
          </a:p>
          <a:p>
            <a:pPr algn="ct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32" name="Скругленный прямоугольник 31"/>
          <p:cNvSpPr/>
          <p:nvPr/>
        </p:nvSpPr>
        <p:spPr>
          <a:xfrm>
            <a:off x="451104" y="3095735"/>
            <a:ext cx="1889760"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1600" b="1" dirty="0" smtClean="0">
                <a:solidFill>
                  <a:schemeClr val="tx1"/>
                </a:solidFill>
                <a:latin typeface="Times New Roman" panose="02020603050405020304" pitchFamily="18" charset="0"/>
                <a:cs typeface="Times New Roman" panose="02020603050405020304" pitchFamily="18" charset="0"/>
              </a:rPr>
              <a:t>Сезонный</a:t>
            </a:r>
            <a:endParaRPr lang="ru-RU" sz="1600" b="1" dirty="0">
              <a:solidFill>
                <a:schemeClr val="tx1"/>
              </a:solidFill>
              <a:latin typeface="Times New Roman" panose="02020603050405020304" pitchFamily="18" charset="0"/>
              <a:cs typeface="Times New Roman" panose="02020603050405020304" pitchFamily="18" charset="0"/>
            </a:endParaRPr>
          </a:p>
        </p:txBody>
      </p:sp>
      <p:sp>
        <p:nvSpPr>
          <p:cNvPr id="33" name="Стрелка вправо 32"/>
          <p:cNvSpPr/>
          <p:nvPr/>
        </p:nvSpPr>
        <p:spPr>
          <a:xfrm>
            <a:off x="2651760" y="3333357"/>
            <a:ext cx="576072" cy="384048"/>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34" name="Скругленный прямоугольник 33"/>
          <p:cNvSpPr/>
          <p:nvPr/>
        </p:nvSpPr>
        <p:spPr>
          <a:xfrm>
            <a:off x="3425036" y="3117311"/>
            <a:ext cx="8570976"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sz="1400" dirty="0">
              <a:solidFill>
                <a:schemeClr val="bg1"/>
              </a:solidFill>
              <a:latin typeface="Times New Roman" panose="02020603050405020304" pitchFamily="18" charset="0"/>
              <a:cs typeface="Times New Roman" panose="02020603050405020304" pitchFamily="18" charset="0"/>
            </a:endParaRPr>
          </a:p>
          <a:p>
            <a:pPr algn="ctr"/>
            <a:r>
              <a:rPr lang="ru-RU" sz="1400" dirty="0" smtClean="0">
                <a:solidFill>
                  <a:schemeClr val="tx1"/>
                </a:solidFill>
                <a:latin typeface="Times New Roman" panose="02020603050405020304" pitchFamily="18" charset="0"/>
                <a:cs typeface="Times New Roman" panose="02020603050405020304" pitchFamily="18" charset="0"/>
              </a:rPr>
              <a:t>Перед </a:t>
            </a:r>
            <a:r>
              <a:rPr lang="ru-RU" sz="1400" dirty="0">
                <a:solidFill>
                  <a:schemeClr val="tx1"/>
                </a:solidFill>
                <a:latin typeface="Times New Roman" panose="02020603050405020304" pitchFamily="18" charset="0"/>
                <a:cs typeface="Times New Roman" panose="02020603050405020304" pitchFamily="18" charset="0"/>
              </a:rPr>
              <a:t>началом очередного </a:t>
            </a:r>
            <a:r>
              <a:rPr lang="ru-RU" sz="1400" dirty="0" smtClean="0">
                <a:solidFill>
                  <a:schemeClr val="tx1"/>
                </a:solidFill>
                <a:latin typeface="Times New Roman" panose="02020603050405020304" pitchFamily="18" charset="0"/>
                <a:cs typeface="Times New Roman" panose="02020603050405020304" pitchFamily="18" charset="0"/>
              </a:rPr>
              <a:t>сезона проведите </a:t>
            </a:r>
            <a:r>
              <a:rPr lang="ru-RU" sz="1400" b="1" dirty="0" smtClean="0">
                <a:solidFill>
                  <a:schemeClr val="tx1"/>
                </a:solidFill>
                <a:latin typeface="Times New Roman" panose="02020603050405020304" pitchFamily="18" charset="0"/>
                <a:cs typeface="Times New Roman" panose="02020603050405020304" pitchFamily="18" charset="0"/>
              </a:rPr>
              <a:t>сезонный </a:t>
            </a:r>
            <a:r>
              <a:rPr lang="ru-RU" sz="1400" b="1" dirty="0">
                <a:solidFill>
                  <a:schemeClr val="tx1"/>
                </a:solidFill>
                <a:latin typeface="Times New Roman" panose="02020603050405020304" pitchFamily="18" charset="0"/>
                <a:cs typeface="Times New Roman" panose="02020603050405020304" pitchFamily="18" charset="0"/>
              </a:rPr>
              <a:t>инструктаж </a:t>
            </a:r>
            <a:r>
              <a:rPr lang="ru-RU" sz="1400" dirty="0">
                <a:solidFill>
                  <a:schemeClr val="tx1"/>
                </a:solidFill>
                <a:latin typeface="Times New Roman" panose="02020603050405020304" pitchFamily="18" charset="0"/>
                <a:cs typeface="Times New Roman" panose="02020603050405020304" pitchFamily="18" charset="0"/>
              </a:rPr>
              <a:t>по БДД </a:t>
            </a:r>
            <a:r>
              <a:rPr lang="ru-RU" sz="1400" dirty="0" smtClean="0">
                <a:solidFill>
                  <a:schemeClr val="tx1"/>
                </a:solidFill>
                <a:latin typeface="Times New Roman" panose="02020603050405020304" pitchFamily="18" charset="0"/>
                <a:cs typeface="Times New Roman" panose="02020603050405020304" pitchFamily="18" charset="0"/>
              </a:rPr>
              <a:t>для </a:t>
            </a:r>
            <a:r>
              <a:rPr lang="ru-RU" sz="1400" dirty="0">
                <a:solidFill>
                  <a:schemeClr val="tx1"/>
                </a:solidFill>
                <a:latin typeface="Times New Roman" panose="02020603050405020304" pitchFamily="18" charset="0"/>
                <a:cs typeface="Times New Roman" panose="02020603050405020304" pitchFamily="18" charset="0"/>
              </a:rPr>
              <a:t>всех </a:t>
            </a:r>
            <a:r>
              <a:rPr lang="ru-RU" sz="1400" dirty="0" smtClean="0">
                <a:solidFill>
                  <a:schemeClr val="tx1"/>
                </a:solidFill>
                <a:latin typeface="Times New Roman" panose="02020603050405020304" pitchFamily="18" charset="0"/>
                <a:cs typeface="Times New Roman" panose="02020603050405020304" pitchFamily="18" charset="0"/>
              </a:rPr>
              <a:t>водителей.</a:t>
            </a:r>
            <a:endParaRPr lang="ru-RU" sz="1400" dirty="0">
              <a:solidFill>
                <a:schemeClr val="tx1"/>
              </a:solidFill>
              <a:latin typeface="Times New Roman" panose="02020603050405020304" pitchFamily="18" charset="0"/>
              <a:cs typeface="Times New Roman" panose="02020603050405020304" pitchFamily="18" charset="0"/>
            </a:endParaRPr>
          </a:p>
          <a:p>
            <a:pPr algn="ctr"/>
            <a:r>
              <a:rPr lang="ru-RU" sz="1400" dirty="0">
                <a:solidFill>
                  <a:schemeClr val="tx1"/>
                </a:solidFill>
                <a:latin typeface="Times New Roman" panose="02020603050405020304" pitchFamily="18" charset="0"/>
                <a:cs typeface="Times New Roman" panose="02020603050405020304" pitchFamily="18" charset="0"/>
              </a:rPr>
              <a:t>Сезонные инструктажи проводят два раза в год — перед весенне-летним и осенне-зимним периодами. </a:t>
            </a:r>
            <a:r>
              <a:rPr lang="ru-RU" sz="1400" i="1" dirty="0">
                <a:solidFill>
                  <a:schemeClr val="tx1"/>
                </a:solidFill>
                <a:latin typeface="Times New Roman" panose="02020603050405020304" pitchFamily="18" charset="0"/>
                <a:cs typeface="Times New Roman" panose="02020603050405020304" pitchFamily="18" charset="0"/>
              </a:rPr>
              <a:t>Например, в апреле–мае и октябре–ноябре.</a:t>
            </a:r>
          </a:p>
          <a:p>
            <a:pPr algn="ct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35" name="Прямоугольник 34"/>
          <p:cNvSpPr/>
          <p:nvPr/>
        </p:nvSpPr>
        <p:spPr>
          <a:xfrm>
            <a:off x="4453138" y="4289997"/>
            <a:ext cx="3694153" cy="338554"/>
          </a:xfrm>
          <a:prstGeom prst="rect">
            <a:avLst/>
          </a:prstGeom>
        </p:spPr>
        <p:txBody>
          <a:bodyPr wrap="none">
            <a:spAutoFit/>
          </a:bodyPr>
          <a:lstStyle/>
          <a:p>
            <a:r>
              <a:rPr lang="ru-RU" sz="1600" i="1" dirty="0">
                <a:solidFill>
                  <a:srgbClr val="002060"/>
                </a:solidFill>
                <a:latin typeface="Times New Roman" panose="02020603050405020304" pitchFamily="18" charset="0"/>
                <a:cs typeface="Times New Roman" panose="02020603050405020304" pitchFamily="18" charset="0"/>
              </a:rPr>
              <a:t>Административная </a:t>
            </a:r>
            <a:r>
              <a:rPr lang="ru-RU" sz="1600" i="1" dirty="0" smtClean="0">
                <a:solidFill>
                  <a:srgbClr val="002060"/>
                </a:solidFill>
                <a:latin typeface="Times New Roman" panose="02020603050405020304" pitchFamily="18" charset="0"/>
                <a:cs typeface="Times New Roman" panose="02020603050405020304" pitchFamily="18" charset="0"/>
              </a:rPr>
              <a:t>ответственность:</a:t>
            </a:r>
            <a:endParaRPr lang="ru-RU" sz="1600" i="1" dirty="0">
              <a:solidFill>
                <a:srgbClr val="002060"/>
              </a:solidFill>
              <a:latin typeface="Times New Roman" panose="02020603050405020304" pitchFamily="18" charset="0"/>
              <a:cs typeface="Times New Roman" panose="02020603050405020304" pitchFamily="18" charset="0"/>
            </a:endParaRPr>
          </a:p>
        </p:txBody>
      </p:sp>
      <p:graphicFrame>
        <p:nvGraphicFramePr>
          <p:cNvPr id="36" name="Таблица 35"/>
          <p:cNvGraphicFramePr>
            <a:graphicFrameLocks noGrp="1"/>
          </p:cNvGraphicFramePr>
          <p:nvPr>
            <p:extLst>
              <p:ext uri="{D42A27DB-BD31-4B8C-83A1-F6EECF244321}">
                <p14:modId xmlns="" xmlns:p14="http://schemas.microsoft.com/office/powerpoint/2010/main" val="3456506485"/>
              </p:ext>
            </p:extLst>
          </p:nvPr>
        </p:nvGraphicFramePr>
        <p:xfrm>
          <a:off x="1405118" y="4807539"/>
          <a:ext cx="9733785" cy="1485319"/>
        </p:xfrm>
        <a:graphic>
          <a:graphicData uri="http://schemas.openxmlformats.org/drawingml/2006/table">
            <a:tbl>
              <a:tblPr firstRow="1" bandRow="1">
                <a:tableStyleId>{16D9F66E-5EB9-4882-86FB-DCBF35E3C3E4}</a:tableStyleId>
              </a:tblPr>
              <a:tblGrid>
                <a:gridCol w="3244595">
                  <a:extLst>
                    <a:ext uri="{9D8B030D-6E8A-4147-A177-3AD203B41FA5}">
                      <a16:colId xmlns="" xmlns:a16="http://schemas.microsoft.com/office/drawing/2014/main" val="1814400740"/>
                    </a:ext>
                  </a:extLst>
                </a:gridCol>
                <a:gridCol w="3244595">
                  <a:extLst>
                    <a:ext uri="{9D8B030D-6E8A-4147-A177-3AD203B41FA5}">
                      <a16:colId xmlns="" xmlns:a16="http://schemas.microsoft.com/office/drawing/2014/main" val="917495864"/>
                    </a:ext>
                  </a:extLst>
                </a:gridCol>
                <a:gridCol w="3244595">
                  <a:extLst>
                    <a:ext uri="{9D8B030D-6E8A-4147-A177-3AD203B41FA5}">
                      <a16:colId xmlns="" xmlns:a16="http://schemas.microsoft.com/office/drawing/2014/main" val="1057360335"/>
                    </a:ext>
                  </a:extLst>
                </a:gridCol>
              </a:tblGrid>
              <a:tr h="1485319">
                <a:tc>
                  <a:txBody>
                    <a:bodyPr/>
                    <a:lstStyle/>
                    <a:p>
                      <a:pPr algn="ctr"/>
                      <a:r>
                        <a:rPr lang="ru-RU" sz="1200" b="0" dirty="0" smtClean="0">
                          <a:latin typeface="Times New Roman" panose="02020603050405020304" pitchFamily="18" charset="0"/>
                          <a:cs typeface="Times New Roman" panose="02020603050405020304" pitchFamily="18" charset="0"/>
                        </a:rPr>
                        <a:t>Осуществление перевозок пассажиров и грузов автомобильным транспортом с нарушением требования о запрете допускать водителей к работе, связанной с управлением транспортными средствами, без прохождения ими соответствующих инструктажей</a:t>
                      </a:r>
                      <a:endParaRPr lang="ru-RU" sz="1200" b="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sz="1200" b="0" dirty="0" smtClean="0">
                          <a:latin typeface="Times New Roman" panose="02020603050405020304" pitchFamily="18" charset="0"/>
                          <a:cs typeface="Times New Roman" panose="02020603050405020304" pitchFamily="18" charset="0"/>
                        </a:rPr>
                        <a:t>ст. 12.31.1. КоАП РФ</a:t>
                      </a:r>
                      <a:endParaRPr lang="ru-RU" sz="1200" b="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sz="1200" b="0" dirty="0" smtClean="0">
                          <a:latin typeface="Times New Roman" panose="02020603050405020304" pitchFamily="18" charset="0"/>
                          <a:cs typeface="Times New Roman" panose="02020603050405020304" pitchFamily="18" charset="0"/>
                        </a:rPr>
                        <a:t>Административный штраф:</a:t>
                      </a:r>
                    </a:p>
                    <a:p>
                      <a:pPr algn="ctr"/>
                      <a:r>
                        <a:rPr lang="ru-RU" sz="1200" b="0" u="sng" dirty="0" smtClean="0">
                          <a:latin typeface="Times New Roman" panose="02020603050405020304" pitchFamily="18" charset="0"/>
                          <a:cs typeface="Times New Roman" panose="02020603050405020304" pitchFamily="18" charset="0"/>
                        </a:rPr>
                        <a:t>на должностных лиц </a:t>
                      </a:r>
                      <a:r>
                        <a:rPr lang="ru-RU" sz="1200" b="0" dirty="0" smtClean="0">
                          <a:latin typeface="Times New Roman" panose="02020603050405020304" pitchFamily="18" charset="0"/>
                          <a:cs typeface="Times New Roman" panose="02020603050405020304" pitchFamily="18" charset="0"/>
                        </a:rPr>
                        <a:t>– 10</a:t>
                      </a:r>
                      <a:r>
                        <a:rPr lang="ru-RU" sz="1200" b="0" baseline="0" dirty="0" smtClean="0">
                          <a:latin typeface="Times New Roman" panose="02020603050405020304" pitchFamily="18" charset="0"/>
                          <a:cs typeface="Times New Roman" panose="02020603050405020304" pitchFamily="18" charset="0"/>
                        </a:rPr>
                        <a:t> 000</a:t>
                      </a:r>
                      <a:r>
                        <a:rPr lang="ru-RU" sz="1200" b="0" dirty="0" smtClean="0">
                          <a:latin typeface="Times New Roman" panose="02020603050405020304" pitchFamily="18" charset="0"/>
                          <a:cs typeface="Times New Roman" panose="02020603050405020304" pitchFamily="18" charset="0"/>
                        </a:rPr>
                        <a:t> руб.;</a:t>
                      </a:r>
                    </a:p>
                    <a:p>
                      <a:pPr algn="ctr"/>
                      <a:r>
                        <a:rPr lang="ru-RU" sz="1200" b="0" u="sng" dirty="0" smtClean="0">
                          <a:latin typeface="Times New Roman" panose="02020603050405020304" pitchFamily="18" charset="0"/>
                          <a:cs typeface="Times New Roman" panose="02020603050405020304" pitchFamily="18" charset="0"/>
                        </a:rPr>
                        <a:t>на юридических лиц </a:t>
                      </a:r>
                      <a:r>
                        <a:rPr lang="ru-RU" sz="1200" b="0" dirty="0" smtClean="0">
                          <a:latin typeface="Times New Roman" panose="02020603050405020304" pitchFamily="18" charset="0"/>
                          <a:cs typeface="Times New Roman" panose="02020603050405020304" pitchFamily="18" charset="0"/>
                        </a:rPr>
                        <a:t>– 30 000 руб.</a:t>
                      </a:r>
                      <a:endParaRPr lang="ru-RU" sz="1200" b="0" dirty="0" smtClean="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036231612"/>
                  </a:ext>
                </a:extLst>
              </a:tr>
            </a:tbl>
          </a:graphicData>
        </a:graphic>
      </p:graphicFrame>
    </p:spTree>
    <p:extLst>
      <p:ext uri="{BB962C8B-B14F-4D97-AF65-F5344CB8AC3E}">
        <p14:creationId xmlns="" xmlns:p14="http://schemas.microsoft.com/office/powerpoint/2010/main" val="30646149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7" name="Прямоугольник 16"/>
          <p:cNvSpPr/>
          <p:nvPr/>
        </p:nvSpPr>
        <p:spPr>
          <a:xfrm>
            <a:off x="4911344" y="1906819"/>
            <a:ext cx="6911848" cy="73866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ru-RU" sz="1400" dirty="0">
                <a:latin typeface="Times New Roman" pitchFamily="18" charset="0"/>
                <a:cs typeface="Times New Roman" pitchFamily="18" charset="0"/>
              </a:rPr>
              <a:t>Работодатель обязан организовать в течение месяца после приема на работу обучение безопасным методам и приемам выполнения работ всех поступающих на работу лиц, а также лиц, переводимых на другую работу.</a:t>
            </a:r>
          </a:p>
        </p:txBody>
      </p:sp>
      <p:sp>
        <p:nvSpPr>
          <p:cNvPr id="18" name="Прямоугольник 17"/>
          <p:cNvSpPr/>
          <p:nvPr/>
        </p:nvSpPr>
        <p:spPr>
          <a:xfrm>
            <a:off x="4911344" y="2786628"/>
            <a:ext cx="6911848" cy="116955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ru-RU" sz="1400" dirty="0">
                <a:latin typeface="Times New Roman" pitchFamily="18" charset="0"/>
                <a:cs typeface="Times New Roman" pitchFamily="18" charset="0"/>
              </a:rPr>
              <a:t>Работодатель обеспечивает обучение лиц, принимаемых на работу с вредными и (или) опасными условиями труда, безопасным методам и приемам выполнения работ со стажировкой на рабочем месте и сдачей экзаменов, а в процессе трудовой деятельности - проведение периодического обучения по охране труда и проверки знаний требований охраны труда.</a:t>
            </a:r>
          </a:p>
        </p:txBody>
      </p:sp>
      <p:sp>
        <p:nvSpPr>
          <p:cNvPr id="20" name="Прямоугольник 19"/>
          <p:cNvSpPr/>
          <p:nvPr/>
        </p:nvSpPr>
        <p:spPr>
          <a:xfrm>
            <a:off x="4911344" y="4097324"/>
            <a:ext cx="6911848" cy="116955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ru-RU" sz="1400" dirty="0">
                <a:latin typeface="Times New Roman" pitchFamily="18" charset="0"/>
                <a:cs typeface="Times New Roman" pitchFamily="18" charset="0"/>
              </a:rPr>
              <a:t>Порядок, форма, периодичность и продолжительность обучения по охране труда и проверки знаний требований охраны труда работников рабочих профессий устанавливаются работодателем (или уполномоченным им лицом) в соответствии с нормативными правовыми актами, регулирующими безопасность конкретных видов работ.</a:t>
            </a:r>
          </a:p>
        </p:txBody>
      </p:sp>
      <p:sp>
        <p:nvSpPr>
          <p:cNvPr id="21" name="Прямоугольник 20"/>
          <p:cNvSpPr/>
          <p:nvPr/>
        </p:nvSpPr>
        <p:spPr>
          <a:xfrm>
            <a:off x="4911344" y="5431678"/>
            <a:ext cx="6911848" cy="116955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ru-RU" sz="1400" dirty="0">
                <a:latin typeface="Times New Roman" pitchFamily="18" charset="0"/>
                <a:cs typeface="Times New Roman" pitchFamily="18" charset="0"/>
              </a:rPr>
              <a:t>Работодатель </a:t>
            </a:r>
            <a:r>
              <a:rPr lang="ru-RU" sz="1400" dirty="0" smtClean="0">
                <a:latin typeface="Times New Roman" pitchFamily="18" charset="0"/>
                <a:cs typeface="Times New Roman" pitchFamily="18" charset="0"/>
              </a:rPr>
              <a:t>организует </a:t>
            </a:r>
            <a:r>
              <a:rPr lang="ru-RU" sz="1400" dirty="0">
                <a:latin typeface="Times New Roman" pitchFamily="18" charset="0"/>
                <a:cs typeface="Times New Roman" pitchFamily="18" charset="0"/>
              </a:rPr>
              <a:t>проведение периодического, не реже одного раза в год, обучения работников рабочих профессий оказанию первой помощи пострадавшим. Вновь принимаемые на работу проходят обучение по оказанию первой помощи пострадавшим в сроки, установленные работодателем (или уполномоченным им лицом), но не позднее одного месяца после приема на работу.</a:t>
            </a:r>
          </a:p>
        </p:txBody>
      </p:sp>
      <p:sp>
        <p:nvSpPr>
          <p:cNvPr id="14" name="Прямоугольник 13"/>
          <p:cNvSpPr/>
          <p:nvPr/>
        </p:nvSpPr>
        <p:spPr>
          <a:xfrm>
            <a:off x="1536192" y="-5299"/>
            <a:ext cx="9528047" cy="523220"/>
          </a:xfrm>
          <a:prstGeom prst="rect">
            <a:avLst/>
          </a:prstGeom>
          <a:noFill/>
        </p:spPr>
        <p:txBody>
          <a:bodyPr wrap="square" lIns="91440" tIns="45720" rIns="91440" bIns="45720">
            <a:spAutoFit/>
          </a:bodyPr>
          <a:lstStyle/>
          <a:p>
            <a:pPr algn="ctr"/>
            <a:r>
              <a:rPr lang="ru-RU" sz="28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Обучение по охране труда водителей</a:t>
            </a:r>
            <a:endParaRPr lang="ru-RU" sz="28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3" name="Скругленная прямоугольная выноска 2"/>
          <p:cNvSpPr/>
          <p:nvPr/>
        </p:nvSpPr>
        <p:spPr>
          <a:xfrm>
            <a:off x="501648" y="667513"/>
            <a:ext cx="3823464" cy="996696"/>
          </a:xfrm>
          <a:prstGeom prst="wedgeRoundRect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u="sng" dirty="0" smtClean="0">
                <a:latin typeface="Times New Roman" panose="02020603050405020304" pitchFamily="18" charset="0"/>
                <a:cs typeface="Times New Roman" panose="02020603050405020304" pitchFamily="18" charset="0"/>
              </a:rPr>
              <a:t>Водители</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это сотрудники рабочих профессий, которых нужно обучить безопасным методам и приемам труда</a:t>
            </a:r>
            <a:r>
              <a:rPr lang="ru-RU" sz="1600" dirty="0" smtClean="0">
                <a:latin typeface="Times New Roman" panose="02020603050405020304" pitchFamily="18" charset="0"/>
                <a:cs typeface="Times New Roman" panose="02020603050405020304" pitchFamily="18" charset="0"/>
              </a:rPr>
              <a:t>.</a:t>
            </a:r>
            <a:endParaRPr lang="ru-RU" dirty="0"/>
          </a:p>
        </p:txBody>
      </p:sp>
      <p:sp>
        <p:nvSpPr>
          <p:cNvPr id="6" name="Стрелка вправо 5"/>
          <p:cNvSpPr/>
          <p:nvPr/>
        </p:nvSpPr>
        <p:spPr>
          <a:xfrm>
            <a:off x="4434840" y="1042416"/>
            <a:ext cx="338328" cy="32004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22" name="Скругленная прямоугольная выноска 21"/>
          <p:cNvSpPr/>
          <p:nvPr/>
        </p:nvSpPr>
        <p:spPr>
          <a:xfrm>
            <a:off x="4911344" y="675974"/>
            <a:ext cx="6911848" cy="996696"/>
          </a:xfrm>
          <a:prstGeom prst="wedgeRoundRectCallout">
            <a:avLst/>
          </a:prstGeom>
        </p:spPr>
        <p:style>
          <a:lnRef idx="1">
            <a:schemeClr val="accent3"/>
          </a:lnRef>
          <a:fillRef idx="2">
            <a:schemeClr val="accent3"/>
          </a:fillRef>
          <a:effectRef idx="1">
            <a:schemeClr val="accent3"/>
          </a:effectRef>
          <a:fontRef idx="minor">
            <a:schemeClr val="dk1"/>
          </a:fontRef>
        </p:style>
        <p:txBody>
          <a:bodyPr rtlCol="0" anchor="ctr"/>
          <a:lstStyle/>
          <a:p>
            <a:r>
              <a:rPr lang="ru-RU" sz="1400" dirty="0" smtClean="0">
                <a:solidFill>
                  <a:srgbClr val="22272F"/>
                </a:solidFill>
                <a:latin typeface="Times New Roman" panose="02020603050405020304" pitchFamily="18" charset="0"/>
                <a:cs typeface="Times New Roman" panose="02020603050405020304" pitchFamily="18" charset="0"/>
              </a:rPr>
              <a:t>Обучение по охране труда работников рабочих профессий проводится в соответствии с пунктом 2.2. </a:t>
            </a:r>
            <a:r>
              <a:rPr lang="ru-RU" sz="1400" dirty="0">
                <a:solidFill>
                  <a:srgbClr val="22272F"/>
                </a:solidFill>
                <a:latin typeface="Times New Roman" panose="02020603050405020304" pitchFamily="18" charset="0"/>
                <a:cs typeface="Times New Roman" panose="02020603050405020304" pitchFamily="18" charset="0"/>
              </a:rPr>
              <a:t>Порядка обучения по охране труда и проверки знаний требований охраны труда работников </a:t>
            </a:r>
            <a:r>
              <a:rPr lang="ru-RU" sz="1400" dirty="0" smtClean="0">
                <a:solidFill>
                  <a:srgbClr val="22272F"/>
                </a:solidFill>
                <a:latin typeface="Times New Roman" panose="02020603050405020304" pitchFamily="18" charset="0"/>
                <a:cs typeface="Times New Roman" panose="02020603050405020304" pitchFamily="18" charset="0"/>
              </a:rPr>
              <a:t>организаций </a:t>
            </a:r>
            <a:r>
              <a:rPr lang="ru-RU" sz="1400" i="1" u="sng" dirty="0" smtClean="0">
                <a:solidFill>
                  <a:srgbClr val="22272F"/>
                </a:solidFill>
                <a:latin typeface="Times New Roman" panose="02020603050405020304" pitchFamily="18" charset="0"/>
                <a:cs typeface="Times New Roman" panose="02020603050405020304" pitchFamily="18" charset="0"/>
              </a:rPr>
              <a:t>утв. Постановлением </a:t>
            </a:r>
            <a:r>
              <a:rPr lang="ru-RU" sz="1400" i="1" u="sng" dirty="0">
                <a:solidFill>
                  <a:srgbClr val="22272F"/>
                </a:solidFill>
                <a:latin typeface="Times New Roman" panose="02020603050405020304" pitchFamily="18" charset="0"/>
                <a:cs typeface="Times New Roman" panose="02020603050405020304" pitchFamily="18" charset="0"/>
              </a:rPr>
              <a:t>Минтруда РФ и Минобразования РФ от </a:t>
            </a:r>
            <a:r>
              <a:rPr lang="ru-RU" sz="1400" i="1" u="sng" dirty="0" smtClean="0">
                <a:solidFill>
                  <a:srgbClr val="22272F"/>
                </a:solidFill>
                <a:latin typeface="Times New Roman" panose="02020603050405020304" pitchFamily="18" charset="0"/>
                <a:cs typeface="Times New Roman" panose="02020603050405020304" pitchFamily="18" charset="0"/>
              </a:rPr>
              <a:t>13.01.2003 № 1/29</a:t>
            </a:r>
            <a:endParaRPr lang="ru-RU" sz="1400" i="1" u="sng" dirty="0">
              <a:latin typeface="Times New Roman" panose="02020603050405020304" pitchFamily="18" charset="0"/>
              <a:cs typeface="Times New Roman" panose="02020603050405020304" pitchFamily="18" charset="0"/>
            </a:endParaRPr>
          </a:p>
        </p:txBody>
      </p:sp>
      <p:sp>
        <p:nvSpPr>
          <p:cNvPr id="8" name="Загнутый угол 7"/>
          <p:cNvSpPr/>
          <p:nvPr/>
        </p:nvSpPr>
        <p:spPr>
          <a:xfrm>
            <a:off x="612012" y="3371403"/>
            <a:ext cx="3602736" cy="2377440"/>
          </a:xfrm>
          <a:prstGeom prst="foldedCorner">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dirty="0">
                <a:latin typeface="Times New Roman" pitchFamily="18" charset="0"/>
                <a:cs typeface="Times New Roman" pitchFamily="18" charset="0"/>
              </a:rPr>
              <a:t>Работники рабочих профессий, впервые поступившие на указанные работы либо имеющие перерыв в работе по профессии (виду работ) более года, проходят обучение и проверку знаний требований охраны труда в течение первого месяца после назначения на эти работы.</a:t>
            </a:r>
          </a:p>
        </p:txBody>
      </p:sp>
    </p:spTree>
    <p:extLst>
      <p:ext uri="{BB962C8B-B14F-4D97-AF65-F5344CB8AC3E}">
        <p14:creationId xmlns="" xmlns:p14="http://schemas.microsoft.com/office/powerpoint/2010/main" val="21440206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6" name="Прямоугольник 15"/>
          <p:cNvSpPr/>
          <p:nvPr/>
        </p:nvSpPr>
        <p:spPr>
          <a:xfrm>
            <a:off x="1536192" y="-5299"/>
            <a:ext cx="9528047" cy="523220"/>
          </a:xfrm>
          <a:prstGeom prst="rect">
            <a:avLst/>
          </a:prstGeom>
          <a:noFill/>
        </p:spPr>
        <p:txBody>
          <a:bodyPr wrap="square" lIns="91440" tIns="45720" rIns="91440" bIns="45720">
            <a:spAutoFit/>
          </a:bodyPr>
          <a:lstStyle/>
          <a:p>
            <a:pPr algn="ctr"/>
            <a:r>
              <a:rPr lang="ru-RU" sz="28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Испытание (стажировка)</a:t>
            </a:r>
            <a:endParaRPr lang="ru-RU" sz="28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graphicFrame>
        <p:nvGraphicFramePr>
          <p:cNvPr id="3" name="Схема 2"/>
          <p:cNvGraphicFramePr/>
          <p:nvPr>
            <p:extLst>
              <p:ext uri="{D42A27DB-BD31-4B8C-83A1-F6EECF244321}">
                <p14:modId xmlns="" xmlns:p14="http://schemas.microsoft.com/office/powerpoint/2010/main" val="88936942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Выноска 3 16"/>
          <p:cNvSpPr/>
          <p:nvPr/>
        </p:nvSpPr>
        <p:spPr>
          <a:xfrm>
            <a:off x="1231392" y="719666"/>
            <a:ext cx="2112264" cy="1024128"/>
          </a:xfrm>
          <a:prstGeom prst="borderCallout3">
            <a:avLst>
              <a:gd name="adj1" fmla="val 18750"/>
              <a:gd name="adj2" fmla="val -8333"/>
              <a:gd name="adj3" fmla="val 18750"/>
              <a:gd name="adj4" fmla="val -16667"/>
              <a:gd name="adj5" fmla="val 100000"/>
              <a:gd name="adj6" fmla="val -16667"/>
              <a:gd name="adj7" fmla="val 143863"/>
              <a:gd name="adj8" fmla="val 12629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200" dirty="0">
                <a:solidFill>
                  <a:schemeClr val="tx1"/>
                </a:solidFill>
                <a:latin typeface="Times New Roman" panose="02020603050405020304" pitchFamily="18" charset="0"/>
                <a:cs typeface="Times New Roman" panose="02020603050405020304" pitchFamily="18" charset="0"/>
              </a:rPr>
              <a:t>Как проводить испытание, в каждой организации определяют самостоятельно.</a:t>
            </a:r>
          </a:p>
        </p:txBody>
      </p:sp>
      <p:sp>
        <p:nvSpPr>
          <p:cNvPr id="18" name="Выноска 2 17"/>
          <p:cNvSpPr/>
          <p:nvPr/>
        </p:nvSpPr>
        <p:spPr>
          <a:xfrm>
            <a:off x="9400032" y="192024"/>
            <a:ext cx="2313432" cy="1847088"/>
          </a:xfrm>
          <a:prstGeom prst="borderCallout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200" dirty="0">
                <a:solidFill>
                  <a:schemeClr val="tx1"/>
                </a:solidFill>
                <a:latin typeface="Times New Roman" panose="02020603050405020304" pitchFamily="18" charset="0"/>
                <a:cs typeface="Times New Roman" panose="02020603050405020304" pitchFamily="18" charset="0"/>
              </a:rPr>
              <a:t>Испытание водителей проводится на транспортном(</a:t>
            </a:r>
            <a:r>
              <a:rPr lang="ru-RU" sz="1200" dirty="0" err="1">
                <a:solidFill>
                  <a:schemeClr val="tx1"/>
                </a:solidFill>
                <a:latin typeface="Times New Roman" panose="02020603050405020304" pitchFamily="18" charset="0"/>
                <a:cs typeface="Times New Roman" panose="02020603050405020304" pitchFamily="18" charset="0"/>
              </a:rPr>
              <a:t>ых</a:t>
            </a:r>
            <a:r>
              <a:rPr lang="ru-RU" sz="1200" dirty="0">
                <a:solidFill>
                  <a:schemeClr val="tx1"/>
                </a:solidFill>
                <a:latin typeface="Times New Roman" panose="02020603050405020304" pitchFamily="18" charset="0"/>
                <a:cs typeface="Times New Roman" panose="02020603050405020304" pitchFamily="18" charset="0"/>
              </a:rPr>
              <a:t>) средстве(ах) того типа и модели, на том(тех) маршруте(ах) (при их наличии), на котором(</a:t>
            </a:r>
            <a:r>
              <a:rPr lang="ru-RU" sz="1200" dirty="0" err="1">
                <a:solidFill>
                  <a:schemeClr val="tx1"/>
                </a:solidFill>
                <a:latin typeface="Times New Roman" panose="02020603050405020304" pitchFamily="18" charset="0"/>
                <a:cs typeface="Times New Roman" panose="02020603050405020304" pitchFamily="18" charset="0"/>
              </a:rPr>
              <a:t>ых</a:t>
            </a:r>
            <a:r>
              <a:rPr lang="ru-RU" sz="1200" dirty="0">
                <a:solidFill>
                  <a:schemeClr val="tx1"/>
                </a:solidFill>
                <a:latin typeface="Times New Roman" panose="02020603050405020304" pitchFamily="18" charset="0"/>
                <a:cs typeface="Times New Roman" panose="02020603050405020304" pitchFamily="18" charset="0"/>
              </a:rPr>
              <a:t>) он будет в дальнейшем самостоятельно работать</a:t>
            </a:r>
            <a:r>
              <a:rPr lang="ru-RU" sz="1200" dirty="0" smtClean="0">
                <a:solidFill>
                  <a:schemeClr val="tx1"/>
                </a:solidFill>
                <a:latin typeface="Times New Roman" panose="02020603050405020304" pitchFamily="18" charset="0"/>
                <a:cs typeface="Times New Roman" panose="02020603050405020304" pitchFamily="18" charset="0"/>
              </a:rPr>
              <a:t>.</a:t>
            </a:r>
            <a:endParaRPr lang="ru-RU" sz="1200" dirty="0">
              <a:solidFill>
                <a:schemeClr val="tx1"/>
              </a:solidFill>
              <a:latin typeface="Times New Roman" panose="02020603050405020304" pitchFamily="18" charset="0"/>
              <a:cs typeface="Times New Roman" panose="02020603050405020304" pitchFamily="18" charset="0"/>
            </a:endParaRPr>
          </a:p>
        </p:txBody>
      </p:sp>
      <p:sp>
        <p:nvSpPr>
          <p:cNvPr id="19" name="Выноска 3 18"/>
          <p:cNvSpPr/>
          <p:nvPr/>
        </p:nvSpPr>
        <p:spPr>
          <a:xfrm>
            <a:off x="1069848" y="2761488"/>
            <a:ext cx="2435352" cy="1766316"/>
          </a:xfrm>
          <a:prstGeom prst="borderCallout3">
            <a:avLst>
              <a:gd name="adj1" fmla="val 18750"/>
              <a:gd name="adj2" fmla="val -8333"/>
              <a:gd name="adj3" fmla="val 18750"/>
              <a:gd name="adj4" fmla="val -16667"/>
              <a:gd name="adj5" fmla="val 100000"/>
              <a:gd name="adj6" fmla="val -16667"/>
              <a:gd name="adj7" fmla="val 128594"/>
              <a:gd name="adj8" fmla="val 11274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200" dirty="0">
                <a:solidFill>
                  <a:schemeClr val="tx1"/>
                </a:solidFill>
                <a:latin typeface="Times New Roman" panose="02020603050405020304" pitchFamily="18" charset="0"/>
                <a:cs typeface="Times New Roman" panose="02020603050405020304" pitchFamily="18" charset="0"/>
              </a:rPr>
              <a:t>Кроме того, у наставника должен быть стаж работы:</a:t>
            </a:r>
          </a:p>
          <a:p>
            <a:pPr algn="ctr"/>
            <a:r>
              <a:rPr lang="ru-RU" sz="1200" dirty="0">
                <a:solidFill>
                  <a:schemeClr val="tx1"/>
                </a:solidFill>
                <a:latin typeface="Times New Roman" panose="02020603050405020304" pitchFamily="18" charset="0"/>
                <a:cs typeface="Times New Roman" panose="02020603050405020304" pitchFamily="18" charset="0"/>
              </a:rPr>
              <a:t>при стажировке на легковом такси или грузовом автомобиле – </a:t>
            </a:r>
            <a:endParaRPr lang="ru-RU" sz="1200" dirty="0" smtClean="0">
              <a:solidFill>
                <a:schemeClr val="tx1"/>
              </a:solidFill>
              <a:latin typeface="Times New Roman" panose="02020603050405020304" pitchFamily="18" charset="0"/>
              <a:cs typeface="Times New Roman" panose="02020603050405020304" pitchFamily="18" charset="0"/>
            </a:endParaRPr>
          </a:p>
          <a:p>
            <a:pPr algn="ctr"/>
            <a:r>
              <a:rPr lang="ru-RU" sz="1200" i="1" dirty="0" smtClean="0">
                <a:solidFill>
                  <a:schemeClr val="tx1"/>
                </a:solidFill>
                <a:latin typeface="Times New Roman" panose="02020603050405020304" pitchFamily="18" charset="0"/>
                <a:cs typeface="Times New Roman" panose="02020603050405020304" pitchFamily="18" charset="0"/>
              </a:rPr>
              <a:t>не </a:t>
            </a:r>
            <a:r>
              <a:rPr lang="ru-RU" sz="1200" i="1" dirty="0">
                <a:solidFill>
                  <a:schemeClr val="tx1"/>
                </a:solidFill>
                <a:latin typeface="Times New Roman" panose="02020603050405020304" pitchFamily="18" charset="0"/>
                <a:cs typeface="Times New Roman" panose="02020603050405020304" pitchFamily="18" charset="0"/>
              </a:rPr>
              <a:t>менее трех лет;</a:t>
            </a:r>
          </a:p>
          <a:p>
            <a:pPr algn="ctr"/>
            <a:r>
              <a:rPr lang="ru-RU" sz="1200" dirty="0">
                <a:solidFill>
                  <a:schemeClr val="tx1"/>
                </a:solidFill>
                <a:latin typeface="Times New Roman" panose="02020603050405020304" pitchFamily="18" charset="0"/>
                <a:cs typeface="Times New Roman" panose="02020603050405020304" pitchFamily="18" charset="0"/>
              </a:rPr>
              <a:t>при стажировке на автобусе, трамвае или троллейбусе </a:t>
            </a:r>
            <a:r>
              <a:rPr lang="ru-RU" sz="1200" dirty="0" smtClean="0">
                <a:solidFill>
                  <a:schemeClr val="tx1"/>
                </a:solidFill>
                <a:latin typeface="Times New Roman" panose="02020603050405020304" pitchFamily="18" charset="0"/>
                <a:cs typeface="Times New Roman" panose="02020603050405020304" pitchFamily="18" charset="0"/>
              </a:rPr>
              <a:t>–</a:t>
            </a:r>
          </a:p>
          <a:p>
            <a:pPr algn="ctr"/>
            <a:r>
              <a:rPr lang="ru-RU" sz="1200" dirty="0" smtClean="0">
                <a:solidFill>
                  <a:schemeClr val="tx1"/>
                </a:solidFill>
                <a:latin typeface="Times New Roman" panose="02020603050405020304" pitchFamily="18" charset="0"/>
                <a:cs typeface="Times New Roman" panose="02020603050405020304" pitchFamily="18" charset="0"/>
              </a:rPr>
              <a:t> </a:t>
            </a:r>
            <a:r>
              <a:rPr lang="ru-RU" sz="1200" i="1" dirty="0">
                <a:solidFill>
                  <a:schemeClr val="tx1"/>
                </a:solidFill>
                <a:latin typeface="Times New Roman" panose="02020603050405020304" pitchFamily="18" charset="0"/>
                <a:cs typeface="Times New Roman" panose="02020603050405020304" pitchFamily="18" charset="0"/>
              </a:rPr>
              <a:t>не менее пяти лет</a:t>
            </a:r>
            <a:r>
              <a:rPr lang="ru-RU" sz="1200" i="1" dirty="0" smtClean="0">
                <a:solidFill>
                  <a:schemeClr val="tx1"/>
                </a:solidFill>
                <a:latin typeface="Times New Roman" panose="02020603050405020304" pitchFamily="18" charset="0"/>
                <a:cs typeface="Times New Roman" panose="02020603050405020304" pitchFamily="18" charset="0"/>
              </a:rPr>
              <a:t>.</a:t>
            </a:r>
            <a:endParaRPr lang="ru-RU" sz="1400" i="1" dirty="0">
              <a:solidFill>
                <a:schemeClr val="tx1"/>
              </a:solidFill>
            </a:endParaRPr>
          </a:p>
        </p:txBody>
      </p:sp>
      <p:sp>
        <p:nvSpPr>
          <p:cNvPr id="20" name="Выноска 2 19"/>
          <p:cNvSpPr/>
          <p:nvPr/>
        </p:nvSpPr>
        <p:spPr>
          <a:xfrm>
            <a:off x="9409176" y="2457197"/>
            <a:ext cx="2304288" cy="3581061"/>
          </a:xfrm>
          <a:prstGeom prst="borderCallout2">
            <a:avLst>
              <a:gd name="adj1" fmla="val 18750"/>
              <a:gd name="adj2" fmla="val -8333"/>
              <a:gd name="adj3" fmla="val 18750"/>
              <a:gd name="adj4" fmla="val -16667"/>
              <a:gd name="adj5" fmla="val 56580"/>
              <a:gd name="adj6" fmla="val -4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1200" dirty="0" smtClean="0">
                <a:solidFill>
                  <a:schemeClr val="tx1"/>
                </a:solidFill>
                <a:latin typeface="Times New Roman" panose="02020603050405020304" pitchFamily="18" charset="0"/>
                <a:cs typeface="Times New Roman" panose="02020603050405020304" pitchFamily="18" charset="0"/>
              </a:rPr>
              <a:t>- номер </a:t>
            </a:r>
            <a:r>
              <a:rPr lang="ru-RU" sz="1200" dirty="0">
                <a:solidFill>
                  <a:schemeClr val="tx1"/>
                </a:solidFill>
                <a:latin typeface="Times New Roman" panose="02020603050405020304" pitchFamily="18" charset="0"/>
                <a:cs typeface="Times New Roman" panose="02020603050405020304" pitchFamily="18" charset="0"/>
              </a:rPr>
              <a:t>листа испытаний;</a:t>
            </a:r>
          </a:p>
          <a:p>
            <a:r>
              <a:rPr lang="ru-RU" sz="1200" dirty="0">
                <a:solidFill>
                  <a:schemeClr val="tx1"/>
                </a:solidFill>
                <a:latin typeface="Times New Roman" panose="02020603050405020304" pitchFamily="18" charset="0"/>
                <a:cs typeface="Times New Roman" panose="02020603050405020304" pitchFamily="18" charset="0"/>
              </a:rPr>
              <a:t>фамилия, имя и </a:t>
            </a:r>
            <a:r>
              <a:rPr lang="ru-RU" sz="1200" dirty="0" smtClean="0">
                <a:solidFill>
                  <a:schemeClr val="tx1"/>
                </a:solidFill>
                <a:latin typeface="Times New Roman" panose="02020603050405020304" pitchFamily="18" charset="0"/>
                <a:cs typeface="Times New Roman" panose="02020603050405020304" pitchFamily="18" charset="0"/>
              </a:rPr>
              <a:t>отчество водителя</a:t>
            </a:r>
            <a:r>
              <a:rPr lang="ru-RU" sz="1200" dirty="0">
                <a:solidFill>
                  <a:schemeClr val="tx1"/>
                </a:solidFill>
                <a:latin typeface="Times New Roman" panose="02020603050405020304" pitchFamily="18" charset="0"/>
                <a:cs typeface="Times New Roman" panose="02020603050405020304" pitchFamily="18" charset="0"/>
              </a:rPr>
              <a:t>;</a:t>
            </a:r>
          </a:p>
          <a:p>
            <a:r>
              <a:rPr lang="ru-RU" sz="1200" dirty="0" smtClean="0">
                <a:solidFill>
                  <a:schemeClr val="tx1"/>
                </a:solidFill>
                <a:latin typeface="Times New Roman" panose="02020603050405020304" pitchFamily="18" charset="0"/>
                <a:cs typeface="Times New Roman" panose="02020603050405020304" pitchFamily="18" charset="0"/>
              </a:rPr>
              <a:t>- сведения </a:t>
            </a:r>
            <a:r>
              <a:rPr lang="ru-RU" sz="1200" dirty="0">
                <a:solidFill>
                  <a:schemeClr val="tx1"/>
                </a:solidFill>
                <a:latin typeface="Times New Roman" panose="02020603050405020304" pitchFamily="18" charset="0"/>
                <a:cs typeface="Times New Roman" panose="02020603050405020304" pitchFamily="18" charset="0"/>
              </a:rPr>
              <a:t>о транспортном средстве: тип, марка, модель транспортного средства;</a:t>
            </a:r>
          </a:p>
          <a:p>
            <a:r>
              <a:rPr lang="ru-RU" sz="1200" dirty="0" smtClean="0">
                <a:solidFill>
                  <a:schemeClr val="tx1"/>
                </a:solidFill>
                <a:latin typeface="Times New Roman" panose="02020603050405020304" pitchFamily="18" charset="0"/>
                <a:cs typeface="Times New Roman" panose="02020603050405020304" pitchFamily="18" charset="0"/>
              </a:rPr>
              <a:t>- фамилия</a:t>
            </a:r>
            <a:r>
              <a:rPr lang="ru-RU" sz="1200" dirty="0">
                <a:solidFill>
                  <a:schemeClr val="tx1"/>
                </a:solidFill>
                <a:latin typeface="Times New Roman" panose="02020603050405020304" pitchFamily="18" charset="0"/>
                <a:cs typeface="Times New Roman" panose="02020603050405020304" pitchFamily="18" charset="0"/>
              </a:rPr>
              <a:t>, имя, отчество </a:t>
            </a:r>
            <a:r>
              <a:rPr lang="ru-RU" sz="1200" dirty="0" smtClean="0">
                <a:solidFill>
                  <a:schemeClr val="tx1"/>
                </a:solidFill>
                <a:latin typeface="Times New Roman" panose="02020603050405020304" pitchFamily="18" charset="0"/>
                <a:cs typeface="Times New Roman" panose="02020603050405020304" pitchFamily="18" charset="0"/>
              </a:rPr>
              <a:t>водителя-наставника</a:t>
            </a:r>
            <a:r>
              <a:rPr lang="ru-RU" sz="1200" dirty="0">
                <a:solidFill>
                  <a:schemeClr val="tx1"/>
                </a:solidFill>
                <a:latin typeface="Times New Roman" panose="02020603050405020304" pitchFamily="18" charset="0"/>
                <a:cs typeface="Times New Roman" panose="02020603050405020304" pitchFamily="18" charset="0"/>
              </a:rPr>
              <a:t>;</a:t>
            </a:r>
          </a:p>
          <a:p>
            <a:r>
              <a:rPr lang="ru-RU" sz="1200" dirty="0" smtClean="0">
                <a:solidFill>
                  <a:schemeClr val="tx1"/>
                </a:solidFill>
                <a:latin typeface="Times New Roman" panose="02020603050405020304" pitchFamily="18" charset="0"/>
                <a:cs typeface="Times New Roman" panose="02020603050405020304" pitchFamily="18" charset="0"/>
              </a:rPr>
              <a:t>- дата </a:t>
            </a:r>
            <a:r>
              <a:rPr lang="ru-RU" sz="1200" dirty="0">
                <a:solidFill>
                  <a:schemeClr val="tx1"/>
                </a:solidFill>
                <a:latin typeface="Times New Roman" panose="02020603050405020304" pitchFamily="18" charset="0"/>
                <a:cs typeface="Times New Roman" panose="02020603050405020304" pitchFamily="18" charset="0"/>
              </a:rPr>
              <a:t>и время прохождения, испытательный период;</a:t>
            </a:r>
          </a:p>
          <a:p>
            <a:r>
              <a:rPr lang="ru-RU" sz="1200" dirty="0" smtClean="0">
                <a:solidFill>
                  <a:schemeClr val="tx1"/>
                </a:solidFill>
                <a:latin typeface="Times New Roman" panose="02020603050405020304" pitchFamily="18" charset="0"/>
                <a:cs typeface="Times New Roman" panose="02020603050405020304" pitchFamily="18" charset="0"/>
              </a:rPr>
              <a:t>- заключение </a:t>
            </a:r>
            <a:r>
              <a:rPr lang="ru-RU" sz="1200" dirty="0">
                <a:solidFill>
                  <a:schemeClr val="tx1"/>
                </a:solidFill>
                <a:latin typeface="Times New Roman" panose="02020603050405020304" pitchFamily="18" charset="0"/>
                <a:cs typeface="Times New Roman" panose="02020603050405020304" pitchFamily="18" charset="0"/>
              </a:rPr>
              <a:t>специалиста, ответственного за обеспечение безопасности дорожного движения, прошедшего аттестацию на право заниматься соответствующей деятельностью</a:t>
            </a:r>
            <a:r>
              <a:rPr lang="ru-RU" sz="1200" dirty="0" smtClean="0">
                <a:solidFill>
                  <a:schemeClr val="tx1"/>
                </a:solidFill>
                <a:latin typeface="Times New Roman" panose="02020603050405020304" pitchFamily="18" charset="0"/>
                <a:cs typeface="Times New Roman" panose="02020603050405020304" pitchFamily="18" charset="0"/>
              </a:rPr>
              <a:t>, </a:t>
            </a:r>
            <a:r>
              <a:rPr lang="ru-RU" sz="1200" dirty="0">
                <a:solidFill>
                  <a:schemeClr val="tx1"/>
                </a:solidFill>
                <a:latin typeface="Times New Roman" panose="02020603050405020304" pitchFamily="18" charset="0"/>
                <a:cs typeface="Times New Roman" panose="02020603050405020304" pitchFamily="18" charset="0"/>
              </a:rPr>
              <a:t>о допуске (не допуске) водителя к самостоятельной работе.</a:t>
            </a:r>
            <a:endParaRPr lang="ru-RU" sz="1200" dirty="0">
              <a:latin typeface="Times New Roman" panose="02020603050405020304" pitchFamily="18" charset="0"/>
              <a:cs typeface="Times New Roman" panose="02020603050405020304" pitchFamily="18" charset="0"/>
            </a:endParaRPr>
          </a:p>
        </p:txBody>
      </p:sp>
      <p:sp>
        <p:nvSpPr>
          <p:cNvPr id="22" name="Прямоугольник 21"/>
          <p:cNvSpPr/>
          <p:nvPr/>
        </p:nvSpPr>
        <p:spPr>
          <a:xfrm>
            <a:off x="707136" y="5001842"/>
            <a:ext cx="2950464" cy="1077218"/>
          </a:xfrm>
          <a:prstGeom prst="rect">
            <a:avLst/>
          </a:prstGeom>
        </p:spPr>
        <p:txBody>
          <a:bodyPr wrap="square">
            <a:spAutoFit/>
          </a:bodyPr>
          <a:lstStyle/>
          <a:p>
            <a:pPr algn="ctr"/>
            <a:r>
              <a:rPr lang="ru-RU" sz="1600" i="1" dirty="0">
                <a:solidFill>
                  <a:srgbClr val="002060"/>
                </a:solidFill>
                <a:latin typeface="Times New Roman" panose="02020603050405020304" pitchFamily="18" charset="0"/>
                <a:cs typeface="Times New Roman" panose="02020603050405020304" pitchFamily="18" charset="0"/>
              </a:rPr>
              <a:t>Оформленные листы испытания </a:t>
            </a:r>
            <a:r>
              <a:rPr lang="ru-RU" sz="1600" i="1" dirty="0" smtClean="0">
                <a:solidFill>
                  <a:srgbClr val="002060"/>
                </a:solidFill>
                <a:latin typeface="Times New Roman" panose="02020603050405020304" pitchFamily="18" charset="0"/>
                <a:cs typeface="Times New Roman" panose="02020603050405020304" pitchFamily="18" charset="0"/>
              </a:rPr>
              <a:t>должны </a:t>
            </a:r>
            <a:r>
              <a:rPr lang="ru-RU" sz="1600" i="1" dirty="0">
                <a:solidFill>
                  <a:srgbClr val="002060"/>
                </a:solidFill>
                <a:latin typeface="Times New Roman" panose="02020603050405020304" pitchFamily="18" charset="0"/>
                <a:cs typeface="Times New Roman" panose="02020603050405020304" pitchFamily="18" charset="0"/>
              </a:rPr>
              <a:t>храниться у </a:t>
            </a:r>
            <a:r>
              <a:rPr lang="ru-RU" sz="1600" i="1" dirty="0" smtClean="0">
                <a:solidFill>
                  <a:srgbClr val="002060"/>
                </a:solidFill>
                <a:latin typeface="Times New Roman" panose="02020603050405020304" pitchFamily="18" charset="0"/>
                <a:cs typeface="Times New Roman" panose="02020603050405020304" pitchFamily="18" charset="0"/>
              </a:rPr>
              <a:t>работодателя</a:t>
            </a:r>
          </a:p>
          <a:p>
            <a:pPr algn="ctr"/>
            <a:r>
              <a:rPr lang="ru-RU" sz="1600" i="1" dirty="0" smtClean="0">
                <a:solidFill>
                  <a:srgbClr val="002060"/>
                </a:solidFill>
                <a:latin typeface="Times New Roman" panose="02020603050405020304" pitchFamily="18" charset="0"/>
                <a:cs typeface="Times New Roman" panose="02020603050405020304" pitchFamily="18" charset="0"/>
              </a:rPr>
              <a:t> </a:t>
            </a:r>
            <a:r>
              <a:rPr lang="ru-RU" sz="1600" b="1" i="1" u="sng" dirty="0">
                <a:solidFill>
                  <a:srgbClr val="002060"/>
                </a:solidFill>
                <a:latin typeface="Times New Roman" panose="02020603050405020304" pitchFamily="18" charset="0"/>
                <a:cs typeface="Times New Roman" panose="02020603050405020304" pitchFamily="18" charset="0"/>
              </a:rPr>
              <a:t>не менее пяти лет.</a:t>
            </a:r>
          </a:p>
        </p:txBody>
      </p:sp>
    </p:spTree>
    <p:extLst>
      <p:ext uri="{BB962C8B-B14F-4D97-AF65-F5344CB8AC3E}">
        <p14:creationId xmlns="" xmlns:p14="http://schemas.microsoft.com/office/powerpoint/2010/main" val="4379817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4" name="Прямоугольник 13"/>
          <p:cNvSpPr/>
          <p:nvPr/>
        </p:nvSpPr>
        <p:spPr>
          <a:xfrm>
            <a:off x="1536192" y="-5299"/>
            <a:ext cx="9528047" cy="954107"/>
          </a:xfrm>
          <a:prstGeom prst="rect">
            <a:avLst/>
          </a:prstGeom>
          <a:noFill/>
        </p:spPr>
        <p:txBody>
          <a:bodyPr wrap="square" lIns="91440" tIns="45720" rIns="91440" bIns="45720">
            <a:spAutoFit/>
          </a:bodyPr>
          <a:lstStyle/>
          <a:p>
            <a:pPr algn="ctr"/>
            <a:r>
              <a:rPr lang="ru-RU" sz="28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Обеспечение водителей средствами индивидуальной защиты, смывающими и обезвреживающими средствами</a:t>
            </a:r>
            <a:endParaRPr lang="ru-RU" sz="28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560832" y="1118676"/>
            <a:ext cx="6096000" cy="1077218"/>
          </a:xfrm>
          <a:prstGeom prst="rect">
            <a:avLst/>
          </a:prstGeom>
        </p:spPr>
        <p:txBody>
          <a:bodyPr>
            <a:spAutoFit/>
          </a:bodyPr>
          <a:lstStyle/>
          <a:p>
            <a:pPr algn="ctr"/>
            <a:r>
              <a:rPr lang="ru-RU" sz="1600" dirty="0">
                <a:solidFill>
                  <a:srgbClr val="002060"/>
                </a:solidFill>
                <a:latin typeface="Times New Roman" panose="02020603050405020304" pitchFamily="18" charset="0"/>
                <a:cs typeface="Times New Roman" panose="02020603050405020304" pitchFamily="18" charset="0"/>
              </a:rPr>
              <a:t>При заключении трудового договора </a:t>
            </a:r>
            <a:r>
              <a:rPr lang="ru-RU" sz="1600" dirty="0" smtClean="0">
                <a:solidFill>
                  <a:srgbClr val="002060"/>
                </a:solidFill>
                <a:latin typeface="Times New Roman" panose="02020603050405020304" pitchFamily="18" charset="0"/>
                <a:cs typeface="Times New Roman" panose="02020603050405020304" pitchFamily="18" charset="0"/>
              </a:rPr>
              <a:t>необходимо проинформировать </a:t>
            </a:r>
            <a:r>
              <a:rPr lang="ru-RU" sz="1600" dirty="0">
                <a:solidFill>
                  <a:srgbClr val="002060"/>
                </a:solidFill>
                <a:latin typeface="Times New Roman" panose="02020603050405020304" pitchFamily="18" charset="0"/>
                <a:cs typeface="Times New Roman" panose="02020603050405020304" pitchFamily="18" charset="0"/>
              </a:rPr>
              <a:t>работника о </a:t>
            </a:r>
            <a:r>
              <a:rPr lang="ru-RU" sz="1600" dirty="0" smtClean="0">
                <a:solidFill>
                  <a:srgbClr val="002060"/>
                </a:solidFill>
                <a:latin typeface="Times New Roman" panose="02020603050405020304" pitchFamily="18" charset="0"/>
                <a:cs typeface="Times New Roman" panose="02020603050405020304" pitchFamily="18" charset="0"/>
              </a:rPr>
              <a:t>средствах индивидуальной защиты (далее – СИЗ), </a:t>
            </a:r>
            <a:r>
              <a:rPr lang="ru-RU" sz="1600" dirty="0">
                <a:solidFill>
                  <a:srgbClr val="002060"/>
                </a:solidFill>
                <a:latin typeface="Times New Roman" panose="02020603050405020304" pitchFamily="18" charset="0"/>
                <a:cs typeface="Times New Roman" panose="02020603050405020304" pitchFamily="18" charset="0"/>
              </a:rPr>
              <a:t>которые ему полагаются, в том числе смывающих средствах, и </a:t>
            </a:r>
            <a:r>
              <a:rPr lang="ru-RU" sz="1600" dirty="0" smtClean="0">
                <a:solidFill>
                  <a:srgbClr val="002060"/>
                </a:solidFill>
                <a:latin typeface="Times New Roman" panose="02020603050405020304" pitchFamily="18" charset="0"/>
                <a:cs typeface="Times New Roman" panose="02020603050405020304" pitchFamily="18" charset="0"/>
              </a:rPr>
              <a:t>выдать </a:t>
            </a:r>
            <a:r>
              <a:rPr lang="ru-RU" sz="1600" dirty="0">
                <a:solidFill>
                  <a:srgbClr val="002060"/>
                </a:solidFill>
                <a:latin typeface="Times New Roman" panose="02020603050405020304" pitchFamily="18" charset="0"/>
                <a:cs typeface="Times New Roman" panose="02020603050405020304" pitchFamily="18" charset="0"/>
              </a:rPr>
              <a:t>ему эти средства</a:t>
            </a:r>
            <a:r>
              <a:rPr lang="ru-RU" sz="1600" dirty="0" smtClean="0">
                <a:solidFill>
                  <a:srgbClr val="002060"/>
                </a:solidFill>
                <a:latin typeface="Times New Roman" panose="02020603050405020304" pitchFamily="18" charset="0"/>
                <a:cs typeface="Times New Roman" panose="02020603050405020304" pitchFamily="18" charset="0"/>
              </a:rPr>
              <a:t>.</a:t>
            </a:r>
            <a:endParaRPr lang="ru-RU" sz="1600" b="0" i="0" u="none" strike="noStrike" dirty="0">
              <a:solidFill>
                <a:srgbClr val="002060"/>
              </a:solidFill>
              <a:effectLst/>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4035552" y="2255466"/>
            <a:ext cx="6096000" cy="1323439"/>
          </a:xfrm>
          <a:prstGeom prst="rect">
            <a:avLst/>
          </a:prstGeom>
        </p:spPr>
        <p:txBody>
          <a:bodyPr>
            <a:spAutoFit/>
          </a:bodyPr>
          <a:lstStyle/>
          <a:p>
            <a:pPr algn="ctr"/>
            <a:r>
              <a:rPr lang="ru-RU" sz="1600" dirty="0" smtClean="0">
                <a:solidFill>
                  <a:srgbClr val="002060"/>
                </a:solidFill>
                <a:latin typeface="Times New Roman" panose="02020603050405020304" pitchFamily="18" charset="0"/>
                <a:cs typeface="Times New Roman" panose="02020603050405020304" pitchFamily="18" charset="0"/>
              </a:rPr>
              <a:t>Водителю </a:t>
            </a:r>
            <a:r>
              <a:rPr lang="ru-RU" sz="1600" dirty="0">
                <a:solidFill>
                  <a:srgbClr val="002060"/>
                </a:solidFill>
                <a:latin typeface="Times New Roman" panose="02020603050405020304" pitchFamily="18" charset="0"/>
                <a:cs typeface="Times New Roman" panose="02020603050405020304" pitchFamily="18" charset="0"/>
              </a:rPr>
              <a:t>нужно выдавать один сигнальный жилет 2-го класса защиты в год. Это указано в </a:t>
            </a:r>
            <a:r>
              <a:rPr lang="ru-RU" sz="1600" i="1" u="sng" dirty="0" smtClean="0">
                <a:solidFill>
                  <a:srgbClr val="002060"/>
                </a:solidFill>
                <a:latin typeface="Times New Roman" panose="02020603050405020304" pitchFamily="18" charset="0"/>
                <a:cs typeface="Times New Roman" panose="02020603050405020304" pitchFamily="18" charset="0"/>
              </a:rPr>
              <a:t>пункте 2  </a:t>
            </a:r>
            <a:r>
              <a:rPr lang="ru-RU" sz="1600" i="1" u="sng" dirty="0">
                <a:solidFill>
                  <a:srgbClr val="002060"/>
                </a:solidFill>
                <a:latin typeface="Times New Roman" panose="02020603050405020304" pitchFamily="18" charset="0"/>
                <a:cs typeface="Times New Roman" panose="02020603050405020304" pitchFamily="18" charset="0"/>
              </a:rPr>
              <a:t>Типовых норм бесплатной выдачи СИЗ, </a:t>
            </a:r>
            <a:r>
              <a:rPr lang="ru-RU" sz="1600" i="1" u="sng" dirty="0" smtClean="0">
                <a:solidFill>
                  <a:srgbClr val="002060"/>
                </a:solidFill>
                <a:latin typeface="Times New Roman" panose="02020603050405020304" pitchFamily="18" charset="0"/>
                <a:cs typeface="Times New Roman" panose="02020603050405020304" pitchFamily="18" charset="0"/>
              </a:rPr>
              <a:t>утвержденных приказом </a:t>
            </a:r>
            <a:r>
              <a:rPr lang="ru-RU" sz="1600" i="1" u="sng" dirty="0" err="1" smtClean="0">
                <a:solidFill>
                  <a:srgbClr val="002060"/>
                </a:solidFill>
                <a:latin typeface="Times New Roman" panose="02020603050405020304" pitchFamily="18" charset="0"/>
                <a:cs typeface="Times New Roman" panose="02020603050405020304" pitchFamily="18" charset="0"/>
              </a:rPr>
              <a:t>Минздравсоцразивтия</a:t>
            </a:r>
            <a:r>
              <a:rPr lang="ru-RU" sz="1600" i="1" u="sng" dirty="0" smtClean="0">
                <a:solidFill>
                  <a:srgbClr val="002060"/>
                </a:solidFill>
                <a:latin typeface="Times New Roman" panose="02020603050405020304" pitchFamily="18" charset="0"/>
                <a:cs typeface="Times New Roman" panose="02020603050405020304" pitchFamily="18" charset="0"/>
              </a:rPr>
              <a:t>                        от 20.04.2006 № 297.</a:t>
            </a:r>
            <a:r>
              <a:rPr lang="ru-RU" sz="1600" i="1" u="sng" dirty="0">
                <a:solidFill>
                  <a:srgbClr val="002060"/>
                </a:solidFill>
                <a:latin typeface="Times New Roman" panose="02020603050405020304" pitchFamily="18" charset="0"/>
                <a:cs typeface="Times New Roman" panose="02020603050405020304" pitchFamily="18" charset="0"/>
              </a:rPr>
              <a:t/>
            </a:r>
            <a:br>
              <a:rPr lang="ru-RU" sz="1600" i="1" u="sng" dirty="0">
                <a:solidFill>
                  <a:srgbClr val="002060"/>
                </a:solidFill>
                <a:latin typeface="Times New Roman" panose="02020603050405020304" pitchFamily="18" charset="0"/>
                <a:cs typeface="Times New Roman" panose="02020603050405020304" pitchFamily="18" charset="0"/>
              </a:rPr>
            </a:br>
            <a:endParaRPr lang="ru-RU" sz="1600" b="0" i="1" u="sng" strike="noStrike" dirty="0">
              <a:solidFill>
                <a:srgbClr val="002060"/>
              </a:solidFill>
              <a:effectLst/>
              <a:latin typeface="Times New Roman" panose="02020603050405020304" pitchFamily="18" charset="0"/>
              <a:cs typeface="Times New Roman" panose="02020603050405020304" pitchFamily="18" charset="0"/>
            </a:endParaRPr>
          </a:p>
        </p:txBody>
      </p:sp>
      <p:cxnSp>
        <p:nvCxnSpPr>
          <p:cNvPr id="16" name="Прямая соединительная линия 15"/>
          <p:cNvCxnSpPr/>
          <p:nvPr/>
        </p:nvCxnSpPr>
        <p:spPr>
          <a:xfrm>
            <a:off x="2532888" y="2255466"/>
            <a:ext cx="489204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7" name="Прямая соединительная линия 16"/>
          <p:cNvCxnSpPr/>
          <p:nvPr/>
        </p:nvCxnSpPr>
        <p:spPr>
          <a:xfrm>
            <a:off x="6498336" y="3429000"/>
            <a:ext cx="4892040" cy="0"/>
          </a:xfrm>
          <a:prstGeom prst="line">
            <a:avLst/>
          </a:prstGeom>
        </p:spPr>
        <p:style>
          <a:lnRef idx="1">
            <a:schemeClr val="accent2"/>
          </a:lnRef>
          <a:fillRef idx="0">
            <a:schemeClr val="accent2"/>
          </a:fillRef>
          <a:effectRef idx="0">
            <a:schemeClr val="accent2"/>
          </a:effectRef>
          <a:fontRef idx="minor">
            <a:schemeClr val="tx1"/>
          </a:fontRef>
        </p:style>
      </p:cxnSp>
      <p:sp>
        <p:nvSpPr>
          <p:cNvPr id="18" name="Прямоугольник 17"/>
          <p:cNvSpPr/>
          <p:nvPr/>
        </p:nvSpPr>
        <p:spPr>
          <a:xfrm>
            <a:off x="5896356" y="3601066"/>
            <a:ext cx="6096000" cy="3354765"/>
          </a:xfrm>
          <a:prstGeom prst="rect">
            <a:avLst/>
          </a:prstGeom>
        </p:spPr>
        <p:txBody>
          <a:bodyPr>
            <a:spAutoFit/>
          </a:bodyPr>
          <a:lstStyle/>
          <a:p>
            <a:pPr algn="ctr"/>
            <a:r>
              <a:rPr lang="ru-RU" sz="1600" dirty="0">
                <a:solidFill>
                  <a:srgbClr val="002060"/>
                </a:solidFill>
                <a:latin typeface="Times New Roman" panose="02020603050405020304" pitchFamily="18" charset="0"/>
                <a:cs typeface="Times New Roman" panose="02020603050405020304" pitchFamily="18" charset="0"/>
              </a:rPr>
              <a:t>Вид выдаваемых СИЗ зависит от того, какой водитель имеется в виду. Например, для водителя легкового автомобиля СИЗ выдают </a:t>
            </a:r>
            <a:r>
              <a:rPr lang="ru-RU" sz="1600" dirty="0" smtClean="0">
                <a:solidFill>
                  <a:srgbClr val="002060"/>
                </a:solidFill>
                <a:latin typeface="Times New Roman" panose="02020603050405020304" pitchFamily="18" charset="0"/>
                <a:cs typeface="Times New Roman" panose="02020603050405020304" pitchFamily="18" charset="0"/>
              </a:rPr>
              <a:t>по </a:t>
            </a:r>
            <a:r>
              <a:rPr lang="ru-RU" sz="1600" i="1" u="sng" dirty="0" smtClean="0">
                <a:solidFill>
                  <a:srgbClr val="002060"/>
                </a:solidFill>
                <a:latin typeface="Times New Roman" panose="02020603050405020304" pitchFamily="18" charset="0"/>
                <a:cs typeface="Times New Roman" panose="02020603050405020304" pitchFamily="18" charset="0"/>
              </a:rPr>
              <a:t>пункту 11 Типовых норм выдачи СИЗ, утв. приказом Минтруда от 09.12.2014 № 997н:</a:t>
            </a:r>
            <a:endParaRPr lang="ru-RU" sz="1600" i="1" u="sng" dirty="0">
              <a:solidFill>
                <a:srgbClr val="002060"/>
              </a:solidFill>
              <a:latin typeface="Times New Roman" panose="02020603050405020304" pitchFamily="18" charset="0"/>
              <a:cs typeface="Times New Roman" panose="02020603050405020304" pitchFamily="18" charset="0"/>
            </a:endParaRPr>
          </a:p>
          <a:p>
            <a:pPr algn="ctr">
              <a:buFont typeface="Arial" panose="020B0604020202020204" pitchFamily="34" charset="0"/>
              <a:buChar char="•"/>
            </a:pPr>
            <a:r>
              <a:rPr lang="ru-RU" sz="1600" dirty="0">
                <a:solidFill>
                  <a:srgbClr val="002060"/>
                </a:solidFill>
                <a:latin typeface="Times New Roman" panose="02020603050405020304" pitchFamily="18" charset="0"/>
                <a:cs typeface="Times New Roman" panose="02020603050405020304" pitchFamily="18" charset="0"/>
              </a:rPr>
              <a:t>костюм для защиты от общих производственных загрязнений и механических воздействий – одна штука;</a:t>
            </a:r>
          </a:p>
          <a:p>
            <a:pPr algn="ctr">
              <a:buFont typeface="Arial" panose="020B0604020202020204" pitchFamily="34" charset="0"/>
              <a:buChar char="•"/>
            </a:pPr>
            <a:r>
              <a:rPr lang="ru-RU" sz="1600" dirty="0">
                <a:solidFill>
                  <a:srgbClr val="002060"/>
                </a:solidFill>
                <a:latin typeface="Times New Roman" panose="02020603050405020304" pitchFamily="18" charset="0"/>
                <a:cs typeface="Times New Roman" panose="02020603050405020304" pitchFamily="18" charset="0"/>
              </a:rPr>
              <a:t>перчатки с точечным покрытием – 12 пар;</a:t>
            </a:r>
          </a:p>
          <a:p>
            <a:pPr algn="ctr">
              <a:buFont typeface="Arial" panose="020B0604020202020204" pitchFamily="34" charset="0"/>
              <a:buChar char="•"/>
            </a:pPr>
            <a:r>
              <a:rPr lang="ru-RU" sz="1600" dirty="0">
                <a:solidFill>
                  <a:srgbClr val="002060"/>
                </a:solidFill>
                <a:latin typeface="Times New Roman" panose="02020603050405020304" pitchFamily="18" charset="0"/>
                <a:cs typeface="Times New Roman" panose="02020603050405020304" pitchFamily="18" charset="0"/>
              </a:rPr>
              <a:t>перчатки резиновые или из полимерных материалов – дежурные.</a:t>
            </a:r>
          </a:p>
          <a:p>
            <a:pPr algn="ctr"/>
            <a:r>
              <a:rPr lang="ru-RU" sz="1600" dirty="0">
                <a:solidFill>
                  <a:srgbClr val="002060"/>
                </a:solidFill>
                <a:latin typeface="Times New Roman" panose="02020603050405020304" pitchFamily="18" charset="0"/>
                <a:cs typeface="Times New Roman" panose="02020603050405020304" pitchFamily="18" charset="0"/>
              </a:rPr>
              <a:t>А для водителя скорой СИЗ выдают </a:t>
            </a:r>
            <a:r>
              <a:rPr lang="ru-RU" sz="1600" dirty="0" smtClean="0">
                <a:solidFill>
                  <a:srgbClr val="002060"/>
                </a:solidFill>
                <a:latin typeface="Times New Roman" panose="02020603050405020304" pitchFamily="18" charset="0"/>
                <a:cs typeface="Times New Roman" panose="02020603050405020304" pitchFamily="18" charset="0"/>
              </a:rPr>
              <a:t>по </a:t>
            </a:r>
            <a:r>
              <a:rPr lang="ru-RU" sz="1600" i="1" u="sng" dirty="0" smtClean="0">
                <a:solidFill>
                  <a:srgbClr val="002060"/>
                </a:solidFill>
                <a:latin typeface="Times New Roman" panose="02020603050405020304" pitchFamily="18" charset="0"/>
                <a:cs typeface="Times New Roman" panose="02020603050405020304" pitchFamily="18" charset="0"/>
              </a:rPr>
              <a:t>пункту 20 Типовых норм выдачи СИЗ, утв. приказом </a:t>
            </a:r>
            <a:r>
              <a:rPr lang="ru-RU" sz="1600" i="1" u="sng" dirty="0" err="1" smtClean="0">
                <a:solidFill>
                  <a:srgbClr val="002060"/>
                </a:solidFill>
                <a:latin typeface="Times New Roman" panose="02020603050405020304" pitchFamily="18" charset="0"/>
                <a:cs typeface="Times New Roman" panose="02020603050405020304" pitchFamily="18" charset="0"/>
              </a:rPr>
              <a:t>Минздравсоцразвития</a:t>
            </a:r>
            <a:r>
              <a:rPr lang="ru-RU" sz="1600" i="1" u="sng" dirty="0" smtClean="0">
                <a:solidFill>
                  <a:srgbClr val="002060"/>
                </a:solidFill>
                <a:latin typeface="Times New Roman" panose="02020603050405020304" pitchFamily="18" charset="0"/>
                <a:cs typeface="Times New Roman" panose="02020603050405020304" pitchFamily="18" charset="0"/>
              </a:rPr>
              <a:t> </a:t>
            </a:r>
          </a:p>
          <a:p>
            <a:pPr algn="ctr"/>
            <a:r>
              <a:rPr lang="ru-RU" sz="1600" i="1" u="sng" dirty="0" smtClean="0">
                <a:solidFill>
                  <a:srgbClr val="002060"/>
                </a:solidFill>
                <a:latin typeface="Times New Roman" panose="02020603050405020304" pitchFamily="18" charset="0"/>
                <a:cs typeface="Times New Roman" panose="02020603050405020304" pitchFamily="18" charset="0"/>
              </a:rPr>
              <a:t>от 01.09.2010 № 777н.</a:t>
            </a:r>
            <a:endParaRPr lang="ru-RU" sz="1600" i="1" u="sng" dirty="0">
              <a:solidFill>
                <a:srgbClr val="002060"/>
              </a:solidFill>
              <a:latin typeface="Times New Roman" panose="02020603050405020304" pitchFamily="18" charset="0"/>
              <a:cs typeface="Times New Roman" panose="02020603050405020304" pitchFamily="18" charset="0"/>
            </a:endParaRPr>
          </a:p>
          <a:p>
            <a:r>
              <a:rPr lang="ru-RU" dirty="0"/>
              <a:t/>
            </a:r>
            <a:br>
              <a:rPr lang="ru-RU" dirty="0"/>
            </a:br>
            <a:endParaRPr lang="ru-RU" b="0" i="0" u="none" strike="noStrike" dirty="0">
              <a:solidFill>
                <a:srgbClr val="222222"/>
              </a:solidFill>
              <a:effectLst/>
              <a:latin typeface="&amp;quot"/>
            </a:endParaRPr>
          </a:p>
        </p:txBody>
      </p:sp>
      <p:sp>
        <p:nvSpPr>
          <p:cNvPr id="19" name="Прямоугольник 18"/>
          <p:cNvSpPr/>
          <p:nvPr/>
        </p:nvSpPr>
        <p:spPr>
          <a:xfrm>
            <a:off x="953377" y="3385556"/>
            <a:ext cx="4421402" cy="923330"/>
          </a:xfrm>
          <a:prstGeom prst="rect">
            <a:avLst/>
          </a:prstGeom>
          <a:noFill/>
        </p:spPr>
        <p:txBody>
          <a:bodyPr wrap="none" lIns="91440" tIns="45720" rIns="91440" bIns="45720">
            <a:spAutoFit/>
          </a:bodyPr>
          <a:lstStyle/>
          <a:p>
            <a:pPr algn="ctr"/>
            <a:r>
              <a:rPr lang="ru-RU"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ВНИМАНИЕ!!!</a:t>
            </a:r>
            <a:endParaRPr lang="ru-RU"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20" name="Прямоугольник 19"/>
          <p:cNvSpPr/>
          <p:nvPr/>
        </p:nvSpPr>
        <p:spPr>
          <a:xfrm>
            <a:off x="1209659" y="4477476"/>
            <a:ext cx="3908838" cy="1569660"/>
          </a:xfrm>
          <a:prstGeom prst="rect">
            <a:avLst/>
          </a:prstGeom>
        </p:spPr>
        <p:txBody>
          <a:bodyPr wrap="square">
            <a:spAutoFit/>
          </a:bodyPr>
          <a:lstStyle/>
          <a:p>
            <a:pPr algn="ctr"/>
            <a:r>
              <a:rPr lang="ru-RU" sz="1600" dirty="0">
                <a:solidFill>
                  <a:srgbClr val="C00000"/>
                </a:solidFill>
                <a:latin typeface="Times New Roman" panose="02020603050405020304" pitchFamily="18" charset="0"/>
                <a:cs typeface="Times New Roman" panose="02020603050405020304" pitchFamily="18" charset="0"/>
              </a:rPr>
              <a:t>если работнику выдали неполный комплект СИЗ, то работодателя могут привлечь к ответственности по части 1 или части 4 статьи 5.27.1 </a:t>
            </a:r>
            <a:r>
              <a:rPr lang="ru-RU" sz="1600" dirty="0" smtClean="0">
                <a:solidFill>
                  <a:srgbClr val="C00000"/>
                </a:solidFill>
                <a:latin typeface="Times New Roman" panose="02020603050405020304" pitchFamily="18" charset="0"/>
                <a:cs typeface="Times New Roman" panose="02020603050405020304" pitchFamily="18" charset="0"/>
              </a:rPr>
              <a:t>КоАП.</a:t>
            </a:r>
            <a:r>
              <a:rPr lang="ru-RU" sz="1600" dirty="0">
                <a:solidFill>
                  <a:srgbClr val="C00000"/>
                </a:solidFill>
                <a:latin typeface="Times New Roman" panose="02020603050405020304" pitchFamily="18" charset="0"/>
                <a:cs typeface="Times New Roman" panose="02020603050405020304" pitchFamily="18" charset="0"/>
              </a:rPr>
              <a:t/>
            </a:r>
            <a:br>
              <a:rPr lang="ru-RU" sz="1600" dirty="0">
                <a:solidFill>
                  <a:srgbClr val="C00000"/>
                </a:solidFill>
                <a:latin typeface="Times New Roman" panose="02020603050405020304" pitchFamily="18" charset="0"/>
                <a:cs typeface="Times New Roman" panose="02020603050405020304" pitchFamily="18" charset="0"/>
              </a:rPr>
            </a:br>
            <a:r>
              <a:rPr lang="ru-RU" sz="1600" dirty="0">
                <a:solidFill>
                  <a:srgbClr val="C00000"/>
                </a:solidFill>
                <a:latin typeface="Times New Roman" panose="02020603050405020304" pitchFamily="18" charset="0"/>
                <a:cs typeface="Times New Roman" panose="02020603050405020304" pitchFamily="18" charset="0"/>
              </a:rPr>
              <a:t/>
            </a:r>
            <a:br>
              <a:rPr lang="ru-RU" sz="1600" dirty="0">
                <a:solidFill>
                  <a:srgbClr val="C00000"/>
                </a:solidFill>
                <a:latin typeface="Times New Roman" panose="02020603050405020304" pitchFamily="18" charset="0"/>
                <a:cs typeface="Times New Roman" panose="02020603050405020304" pitchFamily="18" charset="0"/>
              </a:rPr>
            </a:br>
            <a:endParaRPr lang="ru-RU" sz="1600" b="0" i="0" u="none" strike="noStrike" dirty="0">
              <a:solidFill>
                <a:srgbClr val="C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1590875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2" name="Прямоугольник 21"/>
          <p:cNvSpPr/>
          <p:nvPr/>
        </p:nvSpPr>
        <p:spPr>
          <a:xfrm>
            <a:off x="1536192" y="-5299"/>
            <a:ext cx="9528047" cy="523220"/>
          </a:xfrm>
          <a:prstGeom prst="rect">
            <a:avLst/>
          </a:prstGeom>
          <a:noFill/>
        </p:spPr>
        <p:txBody>
          <a:bodyPr wrap="square" lIns="91440" tIns="45720" rIns="91440" bIns="45720">
            <a:spAutoFit/>
          </a:bodyPr>
          <a:lstStyle/>
          <a:p>
            <a:pPr algn="ctr"/>
            <a:r>
              <a:rPr lang="ru-RU" sz="28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Режим работы водителей</a:t>
            </a:r>
            <a:endParaRPr lang="ru-RU" sz="28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3084576" y="4102531"/>
            <a:ext cx="6096000" cy="307777"/>
          </a:xfrm>
          <a:prstGeom prst="rect">
            <a:avLst/>
          </a:prstGeom>
        </p:spPr>
        <p:txBody>
          <a:bodyPr>
            <a:spAutoFit/>
          </a:bodyPr>
          <a:lstStyle/>
          <a:p>
            <a:pPr algn="ctr"/>
            <a:endParaRPr lang="ru-RU" sz="1400" dirty="0">
              <a:solidFill>
                <a:srgbClr val="002060"/>
              </a:solidFill>
              <a:latin typeface="Times New Roman" panose="02020603050405020304" pitchFamily="18" charset="0"/>
              <a:cs typeface="Times New Roman" panose="02020603050405020304" pitchFamily="18" charset="0"/>
            </a:endParaRPr>
          </a:p>
        </p:txBody>
      </p:sp>
      <p:sp>
        <p:nvSpPr>
          <p:cNvPr id="8" name="Скругленный прямоугольник 7"/>
          <p:cNvSpPr/>
          <p:nvPr/>
        </p:nvSpPr>
        <p:spPr>
          <a:xfrm>
            <a:off x="1600200" y="676656"/>
            <a:ext cx="5669280" cy="131486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400" dirty="0">
                <a:solidFill>
                  <a:schemeClr val="tx1"/>
                </a:solidFill>
                <a:latin typeface="Times New Roman" panose="02020603050405020304" pitchFamily="18" charset="0"/>
                <a:cs typeface="Times New Roman" panose="02020603050405020304" pitchFamily="18" charset="0"/>
              </a:rPr>
              <a:t>Особенности режима рабочего времени и времени отдыха, условий труда водителей автомобилей утверждены </a:t>
            </a:r>
            <a:r>
              <a:rPr lang="ru-RU" sz="1400" i="1" u="sng" dirty="0">
                <a:solidFill>
                  <a:schemeClr val="tx1"/>
                </a:solidFill>
                <a:latin typeface="Times New Roman" panose="02020603050405020304" pitchFamily="18" charset="0"/>
                <a:cs typeface="Times New Roman" panose="02020603050405020304" pitchFamily="18" charset="0"/>
              </a:rPr>
              <a:t>приказом Министерства транспорта РФ от 16.10.2020 № 424 «Об утверждении Особенностей режима рабочего времени и времени отдыха, условий труда водителей автомобилей</a:t>
            </a:r>
            <a:r>
              <a:rPr lang="ru-RU" sz="1400" i="1" u="sng" dirty="0" smtClean="0">
                <a:solidFill>
                  <a:schemeClr val="tx1"/>
                </a:solidFill>
                <a:latin typeface="Times New Roman" panose="02020603050405020304" pitchFamily="18" charset="0"/>
                <a:cs typeface="Times New Roman" panose="02020603050405020304" pitchFamily="18" charset="0"/>
              </a:rPr>
              <a:t>» (далее – Особенности)</a:t>
            </a:r>
            <a:endParaRPr lang="ru-RU" dirty="0"/>
          </a:p>
        </p:txBody>
      </p:sp>
      <p:sp>
        <p:nvSpPr>
          <p:cNvPr id="14" name="Выноска 2 13"/>
          <p:cNvSpPr/>
          <p:nvPr/>
        </p:nvSpPr>
        <p:spPr>
          <a:xfrm>
            <a:off x="8915400" y="256311"/>
            <a:ext cx="2962655" cy="1595533"/>
          </a:xfrm>
          <a:prstGeom prst="borderCallout2">
            <a:avLst>
              <a:gd name="adj1" fmla="val 18750"/>
              <a:gd name="adj2" fmla="val -8333"/>
              <a:gd name="adj3" fmla="val 18750"/>
              <a:gd name="adj4" fmla="val -16667"/>
              <a:gd name="adj5" fmla="val 69778"/>
              <a:gd name="adj6" fmla="val -5177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200" dirty="0" smtClean="0">
                <a:solidFill>
                  <a:schemeClr val="tx1"/>
                </a:solidFill>
                <a:latin typeface="Times New Roman" panose="02020603050405020304" pitchFamily="18" charset="0"/>
                <a:cs typeface="Times New Roman" panose="02020603050405020304" pitchFamily="18" charset="0"/>
              </a:rPr>
              <a:t>Режимы </a:t>
            </a:r>
            <a:r>
              <a:rPr lang="ru-RU" sz="1200" dirty="0">
                <a:solidFill>
                  <a:schemeClr val="tx1"/>
                </a:solidFill>
                <a:latin typeface="Times New Roman" panose="02020603050405020304" pitchFamily="18" charset="0"/>
                <a:cs typeface="Times New Roman" panose="02020603050405020304" pitchFamily="18" charset="0"/>
              </a:rPr>
              <a:t>труда и отдыха водителей </a:t>
            </a:r>
            <a:r>
              <a:rPr lang="ru-RU" sz="1200" dirty="0" smtClean="0">
                <a:solidFill>
                  <a:schemeClr val="tx1"/>
                </a:solidFill>
                <a:latin typeface="Times New Roman" panose="02020603050405020304" pitchFamily="18" charset="0"/>
                <a:cs typeface="Times New Roman" panose="02020603050405020304" pitchFamily="18" charset="0"/>
              </a:rPr>
              <a:t>необходимо включить </a:t>
            </a:r>
            <a:r>
              <a:rPr lang="ru-RU" sz="1200" dirty="0">
                <a:solidFill>
                  <a:schemeClr val="tx1"/>
                </a:solidFill>
                <a:latin typeface="Times New Roman" panose="02020603050405020304" pitchFamily="18" charset="0"/>
                <a:cs typeface="Times New Roman" panose="02020603050405020304" pitchFamily="18" charset="0"/>
              </a:rPr>
              <a:t>в Правила внутреннего трудового распорядка с учетом особенностей режима работы отдельных сотрудников. Для соблюдения режима работы и времени отдыха водителей, используйте показания </a:t>
            </a:r>
            <a:r>
              <a:rPr lang="ru-RU" sz="1200" dirty="0" err="1">
                <a:solidFill>
                  <a:schemeClr val="tx1"/>
                </a:solidFill>
                <a:latin typeface="Times New Roman" panose="02020603050405020304" pitchFamily="18" charset="0"/>
                <a:cs typeface="Times New Roman" panose="02020603050405020304" pitchFamily="18" charset="0"/>
              </a:rPr>
              <a:t>тахографа</a:t>
            </a:r>
            <a:r>
              <a:rPr lang="ru-RU" sz="1200" dirty="0">
                <a:solidFill>
                  <a:schemeClr val="tx1"/>
                </a:solidFill>
                <a:latin typeface="Times New Roman" panose="02020603050405020304" pitchFamily="18" charset="0"/>
                <a:cs typeface="Times New Roman" panose="02020603050405020304" pitchFamily="18" charset="0"/>
              </a:rPr>
              <a:t>, табелей, путевых листов</a:t>
            </a:r>
            <a:r>
              <a:rPr lang="ru-RU" sz="1200" dirty="0" smtClean="0">
                <a:solidFill>
                  <a:schemeClr val="tx1"/>
                </a:solidFill>
                <a:latin typeface="Times New Roman" panose="02020603050405020304" pitchFamily="18" charset="0"/>
                <a:cs typeface="Times New Roman" panose="02020603050405020304" pitchFamily="18" charset="0"/>
              </a:rPr>
              <a:t>.</a:t>
            </a:r>
            <a:endParaRPr lang="ru-RU" dirty="0"/>
          </a:p>
        </p:txBody>
      </p:sp>
      <p:sp>
        <p:nvSpPr>
          <p:cNvPr id="23" name="Выгнутая влево стрелка 22"/>
          <p:cNvSpPr/>
          <p:nvPr/>
        </p:nvSpPr>
        <p:spPr>
          <a:xfrm>
            <a:off x="969264" y="1334086"/>
            <a:ext cx="493776" cy="145483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4" name="Прямоугольник 23"/>
          <p:cNvSpPr/>
          <p:nvPr/>
        </p:nvSpPr>
        <p:spPr>
          <a:xfrm>
            <a:off x="1386840" y="2346483"/>
            <a:ext cx="6096000" cy="523220"/>
          </a:xfrm>
          <a:prstGeom prst="rect">
            <a:avLst/>
          </a:prstGeom>
        </p:spPr>
        <p:txBody>
          <a:bodyPr>
            <a:spAutoFit/>
          </a:bodyPr>
          <a:lstStyle/>
          <a:p>
            <a:pPr algn="ctr"/>
            <a:r>
              <a:rPr lang="ru-RU" sz="1400" dirty="0">
                <a:solidFill>
                  <a:srgbClr val="002060"/>
                </a:solidFill>
                <a:latin typeface="Times New Roman" panose="02020603050405020304" pitchFamily="18" charset="0"/>
                <a:cs typeface="Times New Roman" panose="02020603050405020304" pitchFamily="18" charset="0"/>
              </a:rPr>
              <a:t>Нормальная продолжительность рабочего времени водителей не может превышать 40 часов в неделю </a:t>
            </a:r>
            <a:r>
              <a:rPr lang="ru-RU" sz="1400" i="1" u="sng" dirty="0" smtClean="0">
                <a:solidFill>
                  <a:srgbClr val="002060"/>
                </a:solidFill>
                <a:latin typeface="Times New Roman" panose="02020603050405020304" pitchFamily="18" charset="0"/>
                <a:cs typeface="Times New Roman" panose="02020603050405020304" pitchFamily="18" charset="0"/>
              </a:rPr>
              <a:t>(ч. 2 ст. 329 ТК РФ, п. 5 Особенностей).</a:t>
            </a:r>
            <a:endParaRPr lang="ru-RU" b="0" i="1" u="sng" strike="noStrike" dirty="0">
              <a:solidFill>
                <a:srgbClr val="222222"/>
              </a:solidFill>
              <a:effectLst/>
              <a:latin typeface="&amp;quot"/>
            </a:endParaRPr>
          </a:p>
        </p:txBody>
      </p:sp>
      <p:cxnSp>
        <p:nvCxnSpPr>
          <p:cNvPr id="29" name="Прямая соединительная линия 28"/>
          <p:cNvCxnSpPr/>
          <p:nvPr/>
        </p:nvCxnSpPr>
        <p:spPr>
          <a:xfrm>
            <a:off x="3832860" y="2869703"/>
            <a:ext cx="4599432" cy="0"/>
          </a:xfrm>
          <a:prstGeom prst="line">
            <a:avLst/>
          </a:prstGeom>
        </p:spPr>
        <p:style>
          <a:lnRef idx="1">
            <a:schemeClr val="accent2"/>
          </a:lnRef>
          <a:fillRef idx="0">
            <a:schemeClr val="accent2"/>
          </a:fillRef>
          <a:effectRef idx="0">
            <a:schemeClr val="accent2"/>
          </a:effectRef>
          <a:fontRef idx="minor">
            <a:schemeClr val="tx1"/>
          </a:fontRef>
        </p:style>
      </p:cxnSp>
      <p:sp>
        <p:nvSpPr>
          <p:cNvPr id="30" name="Прямоугольник 29"/>
          <p:cNvSpPr/>
          <p:nvPr/>
        </p:nvSpPr>
        <p:spPr>
          <a:xfrm>
            <a:off x="3102863" y="2962733"/>
            <a:ext cx="7293864" cy="523220"/>
          </a:xfrm>
          <a:prstGeom prst="rect">
            <a:avLst/>
          </a:prstGeom>
        </p:spPr>
        <p:txBody>
          <a:bodyPr wrap="square">
            <a:spAutoFit/>
          </a:bodyPr>
          <a:lstStyle/>
          <a:p>
            <a:pPr algn="ctr"/>
            <a:r>
              <a:rPr lang="ru-RU" sz="1400" dirty="0">
                <a:solidFill>
                  <a:srgbClr val="002060"/>
                </a:solidFill>
                <a:latin typeface="Times New Roman" panose="02020603050405020304" pitchFamily="18" charset="0"/>
                <a:cs typeface="Times New Roman" panose="02020603050405020304" pitchFamily="18" charset="0"/>
              </a:rPr>
              <a:t>Время управления автомобилем за день у водителя не может превышать 9 часов. Два раза </a:t>
            </a:r>
            <a:r>
              <a:rPr lang="ru-RU" sz="1400" dirty="0" smtClean="0">
                <a:solidFill>
                  <a:srgbClr val="002060"/>
                </a:solidFill>
                <a:latin typeface="Times New Roman" panose="02020603050405020304" pitchFamily="18" charset="0"/>
                <a:cs typeface="Times New Roman" panose="02020603050405020304" pitchFamily="18" charset="0"/>
              </a:rPr>
              <a:t>                 в </a:t>
            </a:r>
            <a:r>
              <a:rPr lang="ru-RU" sz="1400" dirty="0">
                <a:solidFill>
                  <a:srgbClr val="002060"/>
                </a:solidFill>
                <a:latin typeface="Times New Roman" panose="02020603050405020304" pitchFamily="18" charset="0"/>
                <a:cs typeface="Times New Roman" panose="02020603050405020304" pitchFamily="18" charset="0"/>
              </a:rPr>
              <a:t>неделю это время можно увеличить до 10 </a:t>
            </a:r>
            <a:r>
              <a:rPr lang="ru-RU" sz="1400" dirty="0" smtClean="0">
                <a:solidFill>
                  <a:srgbClr val="002060"/>
                </a:solidFill>
                <a:latin typeface="Times New Roman" panose="02020603050405020304" pitchFamily="18" charset="0"/>
                <a:cs typeface="Times New Roman" panose="02020603050405020304" pitchFamily="18" charset="0"/>
              </a:rPr>
              <a:t>часов </a:t>
            </a:r>
            <a:r>
              <a:rPr lang="ru-RU" sz="1400" i="1" u="sng" dirty="0" smtClean="0">
                <a:solidFill>
                  <a:srgbClr val="002060"/>
                </a:solidFill>
                <a:latin typeface="Times New Roman" panose="02020603050405020304" pitchFamily="18" charset="0"/>
                <a:cs typeface="Times New Roman" panose="02020603050405020304" pitchFamily="18" charset="0"/>
              </a:rPr>
              <a:t> ( п. 10 Особенностей).</a:t>
            </a:r>
            <a:r>
              <a:rPr lang="ru-RU" sz="1400" i="1" u="sng" dirty="0">
                <a:solidFill>
                  <a:srgbClr val="002060"/>
                </a:solidFill>
                <a:latin typeface="Times New Roman" panose="02020603050405020304" pitchFamily="18" charset="0"/>
                <a:cs typeface="Times New Roman" panose="02020603050405020304" pitchFamily="18" charset="0"/>
              </a:rPr>
              <a:t> </a:t>
            </a:r>
            <a:endParaRPr lang="ru-RU" sz="1400" b="0" i="1" u="sng" strike="noStrike" dirty="0">
              <a:solidFill>
                <a:srgbClr val="002060"/>
              </a:solidFill>
              <a:effectLst/>
              <a:latin typeface="Times New Roman" panose="02020603050405020304" pitchFamily="18" charset="0"/>
              <a:cs typeface="Times New Roman" panose="02020603050405020304" pitchFamily="18" charset="0"/>
            </a:endParaRPr>
          </a:p>
        </p:txBody>
      </p:sp>
      <p:cxnSp>
        <p:nvCxnSpPr>
          <p:cNvPr id="31" name="Прямая соединительная линия 30"/>
          <p:cNvCxnSpPr/>
          <p:nvPr/>
        </p:nvCxnSpPr>
        <p:spPr>
          <a:xfrm>
            <a:off x="4875276" y="3485953"/>
            <a:ext cx="5640324" cy="0"/>
          </a:xfrm>
          <a:prstGeom prst="line">
            <a:avLst/>
          </a:prstGeom>
        </p:spPr>
        <p:style>
          <a:lnRef idx="1">
            <a:schemeClr val="accent2"/>
          </a:lnRef>
          <a:fillRef idx="0">
            <a:schemeClr val="accent2"/>
          </a:fillRef>
          <a:effectRef idx="0">
            <a:schemeClr val="accent2"/>
          </a:effectRef>
          <a:fontRef idx="minor">
            <a:schemeClr val="tx1"/>
          </a:fontRef>
        </p:style>
      </p:cxnSp>
      <p:sp>
        <p:nvSpPr>
          <p:cNvPr id="32" name="Прямоугольник 31"/>
          <p:cNvSpPr/>
          <p:nvPr/>
        </p:nvSpPr>
        <p:spPr>
          <a:xfrm>
            <a:off x="3946735" y="3572972"/>
            <a:ext cx="8089392" cy="738664"/>
          </a:xfrm>
          <a:prstGeom prst="rect">
            <a:avLst/>
          </a:prstGeom>
        </p:spPr>
        <p:txBody>
          <a:bodyPr wrap="square">
            <a:spAutoFit/>
          </a:bodyPr>
          <a:lstStyle/>
          <a:p>
            <a:pPr algn="ctr"/>
            <a:r>
              <a:rPr lang="ru-RU" sz="1400" dirty="0" smtClean="0">
                <a:solidFill>
                  <a:srgbClr val="22272F"/>
                </a:solidFill>
                <a:latin typeface="Times New Roman" panose="02020603050405020304" pitchFamily="18" charset="0"/>
                <a:cs typeface="Times New Roman" panose="02020603050405020304" pitchFamily="18" charset="0"/>
              </a:rPr>
              <a:t>Для </a:t>
            </a:r>
            <a:r>
              <a:rPr lang="ru-RU" sz="1400" dirty="0">
                <a:solidFill>
                  <a:srgbClr val="22272F"/>
                </a:solidFill>
                <a:latin typeface="Times New Roman" panose="02020603050405020304" pitchFamily="18" charset="0"/>
                <a:cs typeface="Times New Roman" panose="02020603050405020304" pitchFamily="18" charset="0"/>
              </a:rPr>
              <a:t>водителей легковых автомобилей (кроме легковых такси), а также для водителей автомобилей, занятых на геологоразведочных, топографо-геодезических и изыскательских работах в полевых условиях, может устанавливаться ненормированный рабочий </a:t>
            </a:r>
            <a:r>
              <a:rPr lang="ru-RU" sz="1400" dirty="0" smtClean="0">
                <a:solidFill>
                  <a:srgbClr val="22272F"/>
                </a:solidFill>
                <a:latin typeface="Times New Roman" panose="02020603050405020304" pitchFamily="18" charset="0"/>
                <a:cs typeface="Times New Roman" panose="02020603050405020304" pitchFamily="18" charset="0"/>
              </a:rPr>
              <a:t>день </a:t>
            </a:r>
            <a:r>
              <a:rPr lang="ru-RU" sz="1400" i="1" u="sng" dirty="0" smtClean="0">
                <a:solidFill>
                  <a:srgbClr val="22272F"/>
                </a:solidFill>
                <a:latin typeface="Times New Roman" panose="02020603050405020304" pitchFamily="18" charset="0"/>
                <a:cs typeface="Times New Roman" panose="02020603050405020304" pitchFamily="18" charset="0"/>
              </a:rPr>
              <a:t>(п. 8 Особенностей)</a:t>
            </a:r>
            <a:endParaRPr lang="ru-RU" sz="1400" i="1" u="sng" dirty="0">
              <a:latin typeface="Times New Roman" panose="02020603050405020304" pitchFamily="18" charset="0"/>
              <a:cs typeface="Times New Roman" panose="02020603050405020304" pitchFamily="18" charset="0"/>
            </a:endParaRPr>
          </a:p>
        </p:txBody>
      </p:sp>
      <p:sp>
        <p:nvSpPr>
          <p:cNvPr id="34" name="Блок-схема: решение 33"/>
          <p:cNvSpPr/>
          <p:nvPr/>
        </p:nvSpPr>
        <p:spPr>
          <a:xfrm>
            <a:off x="2340864" y="4376426"/>
            <a:ext cx="8174736" cy="2187215"/>
          </a:xfrm>
          <a:prstGeom prst="flowChartDecisio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400" dirty="0">
                <a:latin typeface="Times New Roman" panose="02020603050405020304" pitchFamily="18" charset="0"/>
                <a:cs typeface="Times New Roman" panose="02020603050405020304" pitchFamily="18" charset="0"/>
              </a:rPr>
              <a:t>Время отдыха и перерывов (за исключением специальных перерывов) водителей включает:</a:t>
            </a:r>
          </a:p>
          <a:p>
            <a:pPr algn="ctr"/>
            <a:r>
              <a:rPr lang="ru-RU" sz="1400" dirty="0" smtClean="0">
                <a:latin typeface="Times New Roman" panose="02020603050405020304" pitchFamily="18" charset="0"/>
                <a:cs typeface="Times New Roman" panose="02020603050405020304" pitchFamily="18" charset="0"/>
              </a:rPr>
              <a:t>- перерыв </a:t>
            </a:r>
            <a:r>
              <a:rPr lang="ru-RU" sz="1400" dirty="0">
                <a:latin typeface="Times New Roman" panose="02020603050405020304" pitchFamily="18" charset="0"/>
                <a:cs typeface="Times New Roman" panose="02020603050405020304" pitchFamily="18" charset="0"/>
              </a:rPr>
              <a:t>для отдыха и питания, предоставляемые в течение рабочего дня (смены);</a:t>
            </a:r>
          </a:p>
          <a:p>
            <a:pPr algn="ctr"/>
            <a:r>
              <a:rPr lang="ru-RU" sz="1400" dirty="0" smtClean="0">
                <a:latin typeface="Times New Roman" panose="02020603050405020304" pitchFamily="18" charset="0"/>
                <a:cs typeface="Times New Roman" panose="02020603050405020304" pitchFamily="18" charset="0"/>
              </a:rPr>
              <a:t>- ежедневный </a:t>
            </a:r>
            <a:r>
              <a:rPr lang="ru-RU" sz="1400" dirty="0">
                <a:latin typeface="Times New Roman" panose="02020603050405020304" pitchFamily="18" charset="0"/>
                <a:cs typeface="Times New Roman" panose="02020603050405020304" pitchFamily="18" charset="0"/>
              </a:rPr>
              <a:t>(междусменный) непрерывный </a:t>
            </a:r>
            <a:r>
              <a:rPr lang="ru-RU" sz="1400" dirty="0" smtClean="0">
                <a:latin typeface="Times New Roman" panose="02020603050405020304" pitchFamily="18" charset="0"/>
                <a:cs typeface="Times New Roman" panose="02020603050405020304" pitchFamily="18" charset="0"/>
              </a:rPr>
              <a:t>- отдых </a:t>
            </a:r>
            <a:r>
              <a:rPr lang="ru-RU" sz="1400" dirty="0">
                <a:latin typeface="Times New Roman" panose="02020603050405020304" pitchFamily="18" charset="0"/>
                <a:cs typeface="Times New Roman" panose="02020603050405020304" pitchFamily="18" charset="0"/>
              </a:rPr>
              <a:t>(далее - ежедневный отдых);</a:t>
            </a:r>
          </a:p>
          <a:p>
            <a:pPr algn="ctr"/>
            <a:r>
              <a:rPr lang="ru-RU" sz="1400" dirty="0">
                <a:latin typeface="Times New Roman" panose="02020603050405020304" pitchFamily="18" charset="0"/>
                <a:cs typeface="Times New Roman" panose="02020603050405020304" pitchFamily="18" charset="0"/>
              </a:rPr>
              <a:t>еженедельный отдых.</a:t>
            </a:r>
          </a:p>
        </p:txBody>
      </p:sp>
    </p:spTree>
    <p:extLst>
      <p:ext uri="{BB962C8B-B14F-4D97-AF65-F5344CB8AC3E}">
        <p14:creationId xmlns="" xmlns:p14="http://schemas.microsoft.com/office/powerpoint/2010/main" val="811054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7" name="TextBox 6"/>
          <p:cNvSpPr txBox="1"/>
          <p:nvPr/>
        </p:nvSpPr>
        <p:spPr>
          <a:xfrm>
            <a:off x="704088" y="641604"/>
            <a:ext cx="11073384" cy="646331"/>
          </a:xfrm>
          <a:prstGeom prst="rect">
            <a:avLst/>
          </a:prstGeom>
          <a:noFill/>
        </p:spPr>
        <p:txBody>
          <a:bodyPr wrap="square" rtlCol="0">
            <a:spAutoFit/>
          </a:bodyPr>
          <a:lstStyle/>
          <a:p>
            <a:pPr marL="171450" indent="11113" algn="just">
              <a:buFont typeface="Wingdings" panose="05000000000000000000" pitchFamily="2" charset="2"/>
              <a:buChar char="v"/>
            </a:pPr>
            <a:r>
              <a:rPr lang="ru-RU" sz="1200" dirty="0" smtClean="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Приказ Министерства транспорта РФ от 29.07.2020 </a:t>
            </a:r>
            <a:r>
              <a:rPr lang="ru-RU" sz="1200" dirty="0" smtClean="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264 «Об утверждении Порядка прохождения профессионального отбора и профессионального обучения работниками, принимаемыми на работу, непосредственно связанную с движением транспортных средств автомобильного транспорта и городского наземного электрического транспорта</a:t>
            </a:r>
            <a:r>
              <a:rPr lang="ru-RU" sz="1200" dirty="0" smtClean="0">
                <a:latin typeface="Times New Roman" panose="02020603050405020304" pitchFamily="18" charset="0"/>
                <a:cs typeface="Times New Roman" panose="02020603050405020304" pitchFamily="18" charset="0"/>
              </a:rPr>
              <a:t>»</a:t>
            </a:r>
            <a:endParaRPr lang="ru-RU" sz="1200" dirty="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640080" y="1287935"/>
            <a:ext cx="11137392" cy="5078313"/>
          </a:xfrm>
          <a:prstGeom prst="rect">
            <a:avLst/>
          </a:prstGeom>
        </p:spPr>
        <p:txBody>
          <a:bodyPr wrap="square">
            <a:spAutoFit/>
          </a:bodyPr>
          <a:lstStyle/>
          <a:p>
            <a:pPr marL="171450" indent="11113" algn="just">
              <a:buFont typeface="Wingdings" panose="05000000000000000000" pitchFamily="2" charset="2"/>
              <a:buChar char="v"/>
            </a:pPr>
            <a:r>
              <a:rPr lang="ru-RU" sz="1200" dirty="0">
                <a:latin typeface="Times New Roman" panose="02020603050405020304" pitchFamily="18" charset="0"/>
                <a:cs typeface="Times New Roman" panose="02020603050405020304" pitchFamily="18" charset="0"/>
              </a:rPr>
              <a:t>        Приказ Министерства транспорта РФ от </a:t>
            </a:r>
            <a:r>
              <a:rPr lang="ru-RU" sz="1200" dirty="0" smtClean="0">
                <a:latin typeface="Times New Roman" panose="02020603050405020304" pitchFamily="18" charset="0"/>
                <a:cs typeface="Times New Roman" panose="02020603050405020304" pitchFamily="18" charset="0"/>
              </a:rPr>
              <a:t>31.07.2020 № 282 «Об </a:t>
            </a:r>
            <a:r>
              <a:rPr lang="ru-RU" sz="1200" dirty="0">
                <a:latin typeface="Times New Roman" panose="02020603050405020304" pitchFamily="18" charset="0"/>
                <a:cs typeface="Times New Roman" panose="02020603050405020304" pitchFamily="18" charset="0"/>
              </a:rPr>
              <a:t>утверждении профессиональных и квалификационных требований, предъявляемых при осуществлении перевозок к работникам юридических лиц и индивидуальных предпринимателей, указанных в абзаце первом пункта 2 статьи 20 Федерального закона </a:t>
            </a:r>
            <a:r>
              <a:rPr lang="ru-RU" sz="1200" dirty="0" smtClean="0">
                <a:latin typeface="Times New Roman" panose="02020603050405020304" pitchFamily="18" charset="0"/>
                <a:cs typeface="Times New Roman" panose="02020603050405020304" pitchFamily="18" charset="0"/>
              </a:rPr>
              <a:t>«О </a:t>
            </a:r>
            <a:r>
              <a:rPr lang="ru-RU" sz="1200" dirty="0">
                <a:latin typeface="Times New Roman" panose="02020603050405020304" pitchFamily="18" charset="0"/>
                <a:cs typeface="Times New Roman" panose="02020603050405020304" pitchFamily="18" charset="0"/>
              </a:rPr>
              <a:t>безопасности дорожного </a:t>
            </a:r>
            <a:r>
              <a:rPr lang="ru-RU" sz="1200" dirty="0" smtClean="0">
                <a:latin typeface="Times New Roman" panose="02020603050405020304" pitchFamily="18" charset="0"/>
                <a:cs typeface="Times New Roman" panose="02020603050405020304" pitchFamily="18" charset="0"/>
              </a:rPr>
              <a:t>движения»</a:t>
            </a:r>
          </a:p>
          <a:p>
            <a:pPr marL="171450" indent="-171450" algn="just">
              <a:buFont typeface="Wingdings" panose="05000000000000000000" pitchFamily="2" charset="2"/>
              <a:buChar char="v"/>
            </a:pPr>
            <a:endParaRPr lang="ru-RU" sz="1200" dirty="0">
              <a:latin typeface="Times New Roman" panose="02020603050405020304" pitchFamily="18" charset="0"/>
              <a:cs typeface="Times New Roman" panose="02020603050405020304" pitchFamily="18" charset="0"/>
            </a:endParaRPr>
          </a:p>
          <a:p>
            <a:pPr marL="171450" indent="276225" algn="just">
              <a:buFont typeface="Wingdings" panose="05000000000000000000" pitchFamily="2" charset="2"/>
              <a:buChar char="v"/>
            </a:pPr>
            <a:r>
              <a:rPr lang="ru-RU" sz="1200" dirty="0" smtClean="0">
                <a:latin typeface="Times New Roman" panose="02020603050405020304" pitchFamily="18" charset="0"/>
                <a:cs typeface="Times New Roman" panose="02020603050405020304" pitchFamily="18" charset="0"/>
              </a:rPr>
              <a:t>Приказ </a:t>
            </a:r>
            <a:r>
              <a:rPr lang="ru-RU" sz="1200" dirty="0">
                <a:latin typeface="Times New Roman" panose="02020603050405020304" pitchFamily="18" charset="0"/>
                <a:cs typeface="Times New Roman" panose="02020603050405020304" pitchFamily="18" charset="0"/>
              </a:rPr>
              <a:t>Министерства транспорта РФ от </a:t>
            </a:r>
            <a:r>
              <a:rPr lang="ru-RU" sz="1200" dirty="0" smtClean="0">
                <a:latin typeface="Times New Roman" panose="02020603050405020304" pitchFamily="18" charset="0"/>
                <a:cs typeface="Times New Roman" panose="02020603050405020304" pitchFamily="18" charset="0"/>
              </a:rPr>
              <a:t>30.04.2021 № 145 «Об </a:t>
            </a:r>
            <a:r>
              <a:rPr lang="ru-RU" sz="1200" dirty="0">
                <a:latin typeface="Times New Roman" panose="02020603050405020304" pitchFamily="18" charset="0"/>
                <a:cs typeface="Times New Roman" panose="02020603050405020304" pitchFamily="18" charset="0"/>
              </a:rPr>
              <a:t>утверждении Правил обеспечения безопасности перевозок автомобильным транспортом и городским наземным электрическим </a:t>
            </a:r>
            <a:r>
              <a:rPr lang="ru-RU" sz="1200" dirty="0" smtClean="0">
                <a:latin typeface="Times New Roman" panose="02020603050405020304" pitchFamily="18" charset="0"/>
                <a:cs typeface="Times New Roman" panose="02020603050405020304" pitchFamily="18" charset="0"/>
              </a:rPr>
              <a:t>транспортом»</a:t>
            </a:r>
          </a:p>
          <a:p>
            <a:pPr marL="171450" indent="276225" algn="just">
              <a:buFont typeface="Wingdings" panose="05000000000000000000" pitchFamily="2" charset="2"/>
              <a:buChar char="v"/>
            </a:pPr>
            <a:endParaRPr lang="ru-RU" sz="1200" u="none" strike="noStrike" dirty="0">
              <a:effectLst/>
              <a:latin typeface="Times New Roman" panose="02020603050405020304" pitchFamily="18" charset="0"/>
              <a:cs typeface="Times New Roman" panose="02020603050405020304" pitchFamily="18" charset="0"/>
            </a:endParaRPr>
          </a:p>
          <a:p>
            <a:pPr marL="171450" indent="276225" algn="just">
              <a:buFont typeface="Wingdings" panose="05000000000000000000" pitchFamily="2" charset="2"/>
              <a:buChar char="v"/>
            </a:pPr>
            <a:r>
              <a:rPr lang="ru-RU" sz="1200" dirty="0">
                <a:latin typeface="Times New Roman" panose="02020603050405020304" pitchFamily="18" charset="0"/>
                <a:cs typeface="Times New Roman" panose="02020603050405020304" pitchFamily="18" charset="0"/>
              </a:rPr>
              <a:t>Приказ Министерства труда и социальной защиты РФ и Министерства здравоохранения РФ от </a:t>
            </a:r>
            <a:r>
              <a:rPr lang="ru-RU" sz="1200" dirty="0" smtClean="0">
                <a:latin typeface="Times New Roman" panose="02020603050405020304" pitchFamily="18" charset="0"/>
                <a:cs typeface="Times New Roman" panose="02020603050405020304" pitchFamily="18" charset="0"/>
              </a:rPr>
              <a:t>31.12.2020 № 988н/1420н «Об </a:t>
            </a:r>
            <a:r>
              <a:rPr lang="ru-RU" sz="1200" dirty="0">
                <a:latin typeface="Times New Roman" panose="02020603050405020304" pitchFamily="18" charset="0"/>
                <a:cs typeface="Times New Roman" panose="02020603050405020304" pitchFamily="18" charset="0"/>
              </a:rPr>
              <a:t>утверждении перечня вредных и (или) опасных производственных факторов и работ, при выполнении которых проводятся обязательные предварительные медицинские осмотры при поступлении на работу и периодические медицинские </a:t>
            </a:r>
            <a:r>
              <a:rPr lang="ru-RU" sz="1200" dirty="0" smtClean="0">
                <a:latin typeface="Times New Roman" panose="02020603050405020304" pitchFamily="18" charset="0"/>
                <a:cs typeface="Times New Roman" panose="02020603050405020304" pitchFamily="18" charset="0"/>
              </a:rPr>
              <a:t>осмотры»</a:t>
            </a:r>
          </a:p>
          <a:p>
            <a:pPr marL="171450" indent="276225" algn="just">
              <a:buFont typeface="Wingdings" panose="05000000000000000000" pitchFamily="2" charset="2"/>
              <a:buChar char="v"/>
            </a:pPr>
            <a:endParaRPr lang="ru-RU" sz="1200" u="none" strike="noStrike" dirty="0">
              <a:effectLst/>
              <a:latin typeface="Times New Roman" panose="02020603050405020304" pitchFamily="18" charset="0"/>
              <a:cs typeface="Times New Roman" panose="02020603050405020304" pitchFamily="18" charset="0"/>
            </a:endParaRPr>
          </a:p>
          <a:p>
            <a:pPr marL="171450" indent="276225" algn="just">
              <a:buFont typeface="Wingdings" panose="05000000000000000000" pitchFamily="2" charset="2"/>
              <a:buChar char="v"/>
            </a:pPr>
            <a:r>
              <a:rPr lang="ru-RU" sz="1200" dirty="0">
                <a:latin typeface="Times New Roman" panose="02020603050405020304" pitchFamily="18" charset="0"/>
                <a:cs typeface="Times New Roman" panose="02020603050405020304" pitchFamily="18" charset="0"/>
              </a:rPr>
              <a:t>Приказ Министерства здравоохранения РФ от </a:t>
            </a:r>
            <a:r>
              <a:rPr lang="ru-RU" sz="1200" dirty="0" smtClean="0">
                <a:latin typeface="Times New Roman" panose="02020603050405020304" pitchFamily="18" charset="0"/>
                <a:cs typeface="Times New Roman" panose="02020603050405020304" pitchFamily="18" charset="0"/>
              </a:rPr>
              <a:t>28.01.2021 № 29н «Об </a:t>
            </a:r>
            <a:r>
              <a:rPr lang="ru-RU" sz="1200" dirty="0">
                <a:latin typeface="Times New Roman" panose="02020603050405020304" pitchFamily="18" charset="0"/>
                <a:cs typeface="Times New Roman" panose="02020603050405020304" pitchFamily="18" charset="0"/>
              </a:rPr>
              <a:t>утверждении Порядка проведения обязательных предварительных и периодических медицинских осмотров работников, предусмотренных частью четвертой статьи 213 Трудового кодекса Российской Федерации, перечня медицинских противопоказаний к осуществлению работ с вредными и (или) опасными производственными факторами, а также работам, при выполнении которых проводятся обязательные предварительные и периодические медицинские </a:t>
            </a:r>
            <a:r>
              <a:rPr lang="ru-RU" sz="1200" dirty="0" smtClean="0">
                <a:latin typeface="Times New Roman" panose="02020603050405020304" pitchFamily="18" charset="0"/>
                <a:cs typeface="Times New Roman" panose="02020603050405020304" pitchFamily="18" charset="0"/>
              </a:rPr>
              <a:t>осмотры»</a:t>
            </a:r>
          </a:p>
          <a:p>
            <a:pPr marL="171450" indent="276225" algn="just">
              <a:buFont typeface="Wingdings" panose="05000000000000000000" pitchFamily="2" charset="2"/>
              <a:buChar char="v"/>
            </a:pPr>
            <a:endParaRPr lang="ru-RU" sz="1200" dirty="0" smtClean="0">
              <a:latin typeface="Times New Roman" panose="02020603050405020304" pitchFamily="18" charset="0"/>
              <a:cs typeface="Times New Roman" panose="02020603050405020304" pitchFamily="18" charset="0"/>
            </a:endParaRPr>
          </a:p>
          <a:p>
            <a:pPr marL="171450" indent="276225" algn="just">
              <a:buFont typeface="Wingdings" panose="05000000000000000000" pitchFamily="2" charset="2"/>
              <a:buChar char="v"/>
            </a:pPr>
            <a:r>
              <a:rPr lang="ru-RU" sz="1200" dirty="0">
                <a:latin typeface="Times New Roman" panose="02020603050405020304" pitchFamily="18" charset="0"/>
                <a:cs typeface="Times New Roman" panose="02020603050405020304" pitchFamily="18" charset="0"/>
              </a:rPr>
              <a:t>Приказ Министерства труда и социальной защиты РФ от </a:t>
            </a:r>
            <a:r>
              <a:rPr lang="ru-RU" sz="1200" dirty="0" smtClean="0">
                <a:latin typeface="Times New Roman" panose="02020603050405020304" pitchFamily="18" charset="0"/>
                <a:cs typeface="Times New Roman" panose="02020603050405020304" pitchFamily="18" charset="0"/>
              </a:rPr>
              <a:t>09.12.2020 № 871н «Об </a:t>
            </a:r>
            <a:r>
              <a:rPr lang="ru-RU" sz="1200" dirty="0">
                <a:latin typeface="Times New Roman" panose="02020603050405020304" pitchFamily="18" charset="0"/>
                <a:cs typeface="Times New Roman" panose="02020603050405020304" pitchFamily="18" charset="0"/>
              </a:rPr>
              <a:t>утверждении Правил по охране труда на автомобильном </a:t>
            </a:r>
            <a:r>
              <a:rPr lang="ru-RU" sz="1200" dirty="0" smtClean="0">
                <a:latin typeface="Times New Roman" panose="02020603050405020304" pitchFamily="18" charset="0"/>
                <a:cs typeface="Times New Roman" panose="02020603050405020304" pitchFamily="18" charset="0"/>
              </a:rPr>
              <a:t>транспорте»</a:t>
            </a:r>
          </a:p>
          <a:p>
            <a:pPr marL="171450" indent="276225" algn="just">
              <a:buFont typeface="Wingdings" panose="05000000000000000000" pitchFamily="2" charset="2"/>
              <a:buChar char="v"/>
            </a:pPr>
            <a:endParaRPr lang="ru-RU" sz="1200" dirty="0">
              <a:latin typeface="Times New Roman" panose="02020603050405020304" pitchFamily="18" charset="0"/>
              <a:cs typeface="Times New Roman" panose="02020603050405020304" pitchFamily="18" charset="0"/>
            </a:endParaRPr>
          </a:p>
          <a:p>
            <a:pPr marL="171450" indent="276225" algn="just">
              <a:buFont typeface="Wingdings" panose="05000000000000000000" pitchFamily="2" charset="2"/>
              <a:buChar char="v"/>
            </a:pPr>
            <a:r>
              <a:rPr lang="ru-RU" sz="1200" dirty="0">
                <a:latin typeface="Times New Roman" panose="02020603050405020304" pitchFamily="18" charset="0"/>
                <a:cs typeface="Times New Roman" panose="02020603050405020304" pitchFamily="18" charset="0"/>
              </a:rPr>
              <a:t>Федеральный закон от 10.12.1995 </a:t>
            </a:r>
            <a:r>
              <a:rPr lang="ru-RU" sz="1200" dirty="0" smtClean="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196-ФЗ «О безопасности дорожного движения</a:t>
            </a:r>
            <a:r>
              <a:rPr lang="ru-RU" sz="1200" dirty="0" smtClean="0">
                <a:latin typeface="Times New Roman" panose="02020603050405020304" pitchFamily="18" charset="0"/>
                <a:cs typeface="Times New Roman" panose="02020603050405020304" pitchFamily="18" charset="0"/>
              </a:rPr>
              <a:t>»</a:t>
            </a:r>
          </a:p>
          <a:p>
            <a:pPr marL="171450" indent="276225" algn="just">
              <a:buFont typeface="Wingdings" panose="05000000000000000000" pitchFamily="2" charset="2"/>
              <a:buChar char="v"/>
            </a:pPr>
            <a:endParaRPr lang="ru-RU" sz="1200" dirty="0">
              <a:latin typeface="Times New Roman" panose="02020603050405020304" pitchFamily="18" charset="0"/>
              <a:cs typeface="Times New Roman" panose="02020603050405020304" pitchFamily="18" charset="0"/>
            </a:endParaRPr>
          </a:p>
          <a:p>
            <a:pPr marL="171450" indent="276225" algn="just">
              <a:buFont typeface="Wingdings" panose="05000000000000000000" pitchFamily="2" charset="2"/>
              <a:buChar char="v"/>
            </a:pPr>
            <a:r>
              <a:rPr lang="ru-RU" sz="1200" dirty="0">
                <a:latin typeface="Times New Roman" panose="02020603050405020304" pitchFamily="18" charset="0"/>
                <a:cs typeface="Times New Roman" panose="02020603050405020304" pitchFamily="18" charset="0"/>
              </a:rPr>
              <a:t>Приказ Министерства здравоохранения РФ от </a:t>
            </a:r>
            <a:r>
              <a:rPr lang="ru-RU" sz="1200" dirty="0" smtClean="0">
                <a:latin typeface="Times New Roman" panose="02020603050405020304" pitchFamily="18" charset="0"/>
                <a:cs typeface="Times New Roman" panose="02020603050405020304" pitchFamily="18" charset="0"/>
              </a:rPr>
              <a:t>15.06.2015 № </a:t>
            </a:r>
            <a:r>
              <a:rPr lang="ru-RU" sz="1200" dirty="0">
                <a:latin typeface="Times New Roman" panose="02020603050405020304" pitchFamily="18" charset="0"/>
                <a:cs typeface="Times New Roman" panose="02020603050405020304" pitchFamily="18" charset="0"/>
              </a:rPr>
              <a:t>344н «О проведении обязательного медицинского освидетельствования водителей транспортных средств (кандидатов в водители транспортных средств</a:t>
            </a:r>
            <a:r>
              <a:rPr lang="ru-RU" sz="1200" dirty="0" smtClean="0">
                <a:latin typeface="Times New Roman" panose="02020603050405020304" pitchFamily="18" charset="0"/>
                <a:cs typeface="Times New Roman" panose="02020603050405020304" pitchFamily="18" charset="0"/>
              </a:rPr>
              <a:t>)»</a:t>
            </a:r>
          </a:p>
          <a:p>
            <a:pPr marL="171450" indent="276225" algn="just">
              <a:buFont typeface="Wingdings" panose="05000000000000000000" pitchFamily="2" charset="2"/>
              <a:buChar char="v"/>
            </a:pPr>
            <a:endParaRPr lang="ru-RU" sz="1200" dirty="0">
              <a:latin typeface="Times New Roman" panose="02020603050405020304" pitchFamily="18" charset="0"/>
              <a:cs typeface="Times New Roman" panose="02020603050405020304" pitchFamily="18" charset="0"/>
            </a:endParaRPr>
          </a:p>
          <a:p>
            <a:pPr marL="171450" indent="276225" algn="just">
              <a:buFont typeface="Wingdings" panose="05000000000000000000" pitchFamily="2" charset="2"/>
              <a:buChar char="v"/>
            </a:pPr>
            <a:r>
              <a:rPr lang="ru-RU" sz="1200" dirty="0">
                <a:latin typeface="Times New Roman" panose="02020603050405020304" pitchFamily="18" charset="0"/>
                <a:cs typeface="Times New Roman" panose="02020603050405020304" pitchFamily="18" charset="0"/>
              </a:rPr>
              <a:t>Постановление Правительства РФ от 23.09.2002 </a:t>
            </a:r>
            <a:r>
              <a:rPr lang="ru-RU" sz="1200" dirty="0" smtClean="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695 «О прохождении обязательного психиатрического освидетельствования работниками, осуществляющими отдельные виды деятельности, в том числе деятельность, связанную с источниками повышенной опасности (с влиянием вредных веществ и неблагоприятных производственных факторов), а также работающими в условиях повышенной опасности</a:t>
            </a:r>
            <a:r>
              <a:rPr lang="ru-RU" sz="1200" dirty="0" smtClean="0">
                <a:latin typeface="Times New Roman" panose="02020603050405020304" pitchFamily="18" charset="0"/>
                <a:cs typeface="Times New Roman" panose="02020603050405020304" pitchFamily="18" charset="0"/>
              </a:rPr>
              <a:t>»</a:t>
            </a:r>
          </a:p>
          <a:p>
            <a:pPr marL="171450" indent="-171450" algn="just">
              <a:buFont typeface="Wingdings" panose="05000000000000000000" pitchFamily="2" charset="2"/>
              <a:buChar char="v"/>
            </a:pPr>
            <a:endParaRPr lang="ru-RU" sz="1200" dirty="0">
              <a:latin typeface="Times New Roman" panose="02020603050405020304" pitchFamily="18" charset="0"/>
              <a:cs typeface="Times New Roman" panose="02020603050405020304" pitchFamily="18" charset="0"/>
            </a:endParaRPr>
          </a:p>
        </p:txBody>
      </p:sp>
      <p:sp>
        <p:nvSpPr>
          <p:cNvPr id="17" name="Прямоугольник 16"/>
          <p:cNvSpPr/>
          <p:nvPr/>
        </p:nvSpPr>
        <p:spPr>
          <a:xfrm>
            <a:off x="3708701" y="-5299"/>
            <a:ext cx="3936398" cy="646331"/>
          </a:xfrm>
          <a:prstGeom prst="rect">
            <a:avLst/>
          </a:prstGeom>
          <a:noFill/>
        </p:spPr>
        <p:txBody>
          <a:bodyPr wrap="none" lIns="91440" tIns="45720" rIns="91440" bIns="45720">
            <a:spAutoFit/>
          </a:bodyPr>
          <a:lstStyle/>
          <a:p>
            <a:pPr algn="ctr"/>
            <a:r>
              <a:rPr lang="ru-RU" sz="36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Нормативные акты</a:t>
            </a:r>
            <a:endParaRPr lang="ru-RU" sz="36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971240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8" name="Прямоугольник 7"/>
          <p:cNvSpPr/>
          <p:nvPr/>
        </p:nvSpPr>
        <p:spPr>
          <a:xfrm>
            <a:off x="642366" y="641032"/>
            <a:ext cx="11073384" cy="4231928"/>
          </a:xfrm>
          <a:prstGeom prst="rect">
            <a:avLst/>
          </a:prstGeom>
        </p:spPr>
        <p:txBody>
          <a:bodyPr wrap="square">
            <a:spAutoFit/>
          </a:bodyPr>
          <a:lstStyle/>
          <a:p>
            <a:pPr indent="357188" algn="just"/>
            <a:endParaRPr lang="ru-RU" sz="1200" dirty="0">
              <a:latin typeface="Times New Roman" panose="02020603050405020304" pitchFamily="18" charset="0"/>
              <a:cs typeface="Times New Roman" panose="02020603050405020304" pitchFamily="18" charset="0"/>
            </a:endParaRPr>
          </a:p>
          <a:p>
            <a:pPr indent="357188" algn="just">
              <a:buFont typeface="Wingdings" panose="05000000000000000000" pitchFamily="2" charset="2"/>
              <a:buChar char="v"/>
            </a:pPr>
            <a:r>
              <a:rPr lang="ru-RU" sz="1200" dirty="0">
                <a:latin typeface="Times New Roman" panose="02020603050405020304" pitchFamily="18" charset="0"/>
                <a:cs typeface="Times New Roman" panose="02020603050405020304" pitchFamily="18" charset="0"/>
              </a:rPr>
              <a:t>Приказ Минтруда России от 09.12.2014 </a:t>
            </a:r>
            <a:r>
              <a:rPr lang="ru-RU" sz="1200" dirty="0" smtClean="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997н «Об утверждении Типовых норм бесплатной выдачи специальной одежды, специальной обуви и других средств индивидуальной защиты работникам сквозных профессий и должностей всех видов экономической деятельности, занятым на работах с вредными и (или) опасными условиями труда, а также на работах, выполняемых в особых температурных условиях или связанных с загрязнением</a:t>
            </a:r>
            <a:r>
              <a:rPr lang="ru-RU" sz="1200" dirty="0" smtClean="0">
                <a:latin typeface="Times New Roman" panose="02020603050405020304" pitchFamily="18" charset="0"/>
                <a:cs typeface="Times New Roman" panose="02020603050405020304" pitchFamily="18" charset="0"/>
              </a:rPr>
              <a:t>»</a:t>
            </a:r>
          </a:p>
          <a:p>
            <a:pPr indent="357188" algn="just">
              <a:buFont typeface="Wingdings" panose="05000000000000000000" pitchFamily="2" charset="2"/>
              <a:buChar char="v"/>
            </a:pPr>
            <a:endParaRPr lang="ru-RU" sz="1200" dirty="0">
              <a:latin typeface="Times New Roman" panose="02020603050405020304" pitchFamily="18" charset="0"/>
              <a:cs typeface="Times New Roman" panose="02020603050405020304" pitchFamily="18" charset="0"/>
            </a:endParaRPr>
          </a:p>
          <a:p>
            <a:pPr indent="357188" algn="just">
              <a:buFont typeface="Wingdings" panose="05000000000000000000" pitchFamily="2" charset="2"/>
              <a:buChar char="v"/>
            </a:pPr>
            <a:r>
              <a:rPr lang="ru-RU" sz="1200" dirty="0">
                <a:latin typeface="Times New Roman" panose="02020603050405020304" pitchFamily="18" charset="0"/>
                <a:cs typeface="Times New Roman" panose="02020603050405020304" pitchFamily="18" charset="0"/>
              </a:rPr>
              <a:t>Приказ Министерства здравоохранения и социального развития РФ от 22.06.2009 </a:t>
            </a:r>
            <a:r>
              <a:rPr lang="ru-RU" sz="1200" dirty="0" smtClean="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357н «Об утверждении Типовых норм бесплатной выдачи специальной одежды, специальной обуви и других средств индивидуальной защиты работникам, занятым на работах с вредными и (или) опасными условиями труда, а также на работах, выполняемых в особых температурных условиях или связанных с загрязнением»</a:t>
            </a:r>
          </a:p>
          <a:p>
            <a:pPr indent="357188" algn="just">
              <a:buFont typeface="Wingdings" panose="05000000000000000000" pitchFamily="2" charset="2"/>
              <a:buChar char="v"/>
            </a:pPr>
            <a:endParaRPr lang="ru-RU" sz="1200" dirty="0" smtClean="0">
              <a:latin typeface="Times New Roman" panose="02020603050405020304" pitchFamily="18" charset="0"/>
              <a:cs typeface="Times New Roman" panose="02020603050405020304" pitchFamily="18" charset="0"/>
            </a:endParaRPr>
          </a:p>
          <a:p>
            <a:pPr indent="357188" algn="just">
              <a:buFont typeface="Wingdings" panose="05000000000000000000" pitchFamily="2" charset="2"/>
              <a:buChar char="v"/>
            </a:pPr>
            <a:r>
              <a:rPr lang="ru-RU" sz="1200" dirty="0" smtClean="0">
                <a:latin typeface="Times New Roman" panose="02020603050405020304" pitchFamily="18" charset="0"/>
                <a:cs typeface="Times New Roman" panose="02020603050405020304" pitchFamily="18" charset="0"/>
              </a:rPr>
              <a:t>Приказ </a:t>
            </a:r>
            <a:r>
              <a:rPr lang="ru-RU" sz="1200" dirty="0">
                <a:latin typeface="Times New Roman" panose="02020603050405020304" pitchFamily="18" charset="0"/>
                <a:cs typeface="Times New Roman" panose="02020603050405020304" pitchFamily="18" charset="0"/>
              </a:rPr>
              <a:t>Министерства транспорта РФ от </a:t>
            </a:r>
            <a:r>
              <a:rPr lang="ru-RU" sz="1200" dirty="0" smtClean="0">
                <a:latin typeface="Times New Roman" panose="02020603050405020304" pitchFamily="18" charset="0"/>
                <a:cs typeface="Times New Roman" panose="02020603050405020304" pitchFamily="18" charset="0"/>
              </a:rPr>
              <a:t>16.10.2020 № 424 «Об </a:t>
            </a:r>
            <a:r>
              <a:rPr lang="ru-RU" sz="1200" dirty="0">
                <a:latin typeface="Times New Roman" panose="02020603050405020304" pitchFamily="18" charset="0"/>
                <a:cs typeface="Times New Roman" panose="02020603050405020304" pitchFamily="18" charset="0"/>
              </a:rPr>
              <a:t>утверждении Особенностей режима рабочего времени и времени отдыха, условий труда водителей </a:t>
            </a:r>
            <a:r>
              <a:rPr lang="ru-RU" sz="1200" dirty="0" smtClean="0">
                <a:latin typeface="Times New Roman" panose="02020603050405020304" pitchFamily="18" charset="0"/>
                <a:cs typeface="Times New Roman" panose="02020603050405020304" pitchFamily="18" charset="0"/>
              </a:rPr>
              <a:t>автомобилей»</a:t>
            </a:r>
          </a:p>
          <a:p>
            <a:pPr indent="357188" algn="just">
              <a:buFont typeface="Wingdings" panose="05000000000000000000" pitchFamily="2" charset="2"/>
              <a:buChar char="v"/>
            </a:pPr>
            <a:endParaRPr lang="ru-RU" sz="1200" dirty="0">
              <a:latin typeface="Times New Roman" panose="02020603050405020304" pitchFamily="18" charset="0"/>
              <a:cs typeface="Times New Roman" panose="02020603050405020304" pitchFamily="18" charset="0"/>
            </a:endParaRPr>
          </a:p>
          <a:p>
            <a:pPr indent="357188" algn="just">
              <a:buFont typeface="Wingdings" panose="05000000000000000000" pitchFamily="2" charset="2"/>
              <a:buChar char="v"/>
            </a:pPr>
            <a:r>
              <a:rPr lang="ru-RU" sz="1200" dirty="0">
                <a:latin typeface="Times New Roman" panose="02020603050405020304" pitchFamily="18" charset="0"/>
                <a:cs typeface="Times New Roman" panose="02020603050405020304" pitchFamily="18" charset="0"/>
              </a:rPr>
              <a:t>Методические </a:t>
            </a:r>
            <a:r>
              <a:rPr lang="ru-RU" sz="1200" dirty="0" smtClean="0">
                <a:latin typeface="Times New Roman" panose="02020603050405020304" pitchFamily="18" charset="0"/>
                <a:cs typeface="Times New Roman" panose="02020603050405020304" pitchFamily="18" charset="0"/>
              </a:rPr>
              <a:t>рекомендации «Медицинское </a:t>
            </a:r>
            <a:r>
              <a:rPr lang="ru-RU" sz="1200" dirty="0">
                <a:latin typeface="Times New Roman" panose="02020603050405020304" pitchFamily="18" charset="0"/>
                <a:cs typeface="Times New Roman" panose="02020603050405020304" pitchFamily="18" charset="0"/>
              </a:rPr>
              <a:t>обеспечение безопасности дорожного движения. Организация и порядок проведения </a:t>
            </a:r>
            <a:r>
              <a:rPr lang="ru-RU" sz="1200" dirty="0" err="1">
                <a:latin typeface="Times New Roman" panose="02020603050405020304" pitchFamily="18" charset="0"/>
                <a:cs typeface="Times New Roman" panose="02020603050405020304" pitchFamily="18" charset="0"/>
              </a:rPr>
              <a:t>предрейсовых</a:t>
            </a:r>
            <a:r>
              <a:rPr lang="ru-RU" sz="1200" dirty="0">
                <a:latin typeface="Times New Roman" panose="02020603050405020304" pitchFamily="18" charset="0"/>
                <a:cs typeface="Times New Roman" panose="02020603050405020304" pitchFamily="18" charset="0"/>
              </a:rPr>
              <a:t> медицинских осмотров водителей транспортных </a:t>
            </a:r>
            <a:r>
              <a:rPr lang="ru-RU" sz="1200" dirty="0" smtClean="0">
                <a:latin typeface="Times New Roman" panose="02020603050405020304" pitchFamily="18" charset="0"/>
                <a:cs typeface="Times New Roman" panose="02020603050405020304" pitchFamily="18" charset="0"/>
              </a:rPr>
              <a:t>средств» (</a:t>
            </a:r>
            <a:r>
              <a:rPr lang="ru-RU" sz="1200" dirty="0">
                <a:latin typeface="Times New Roman" panose="02020603050405020304" pitchFamily="18" charset="0"/>
                <a:cs typeface="Times New Roman" panose="02020603050405020304" pitchFamily="18" charset="0"/>
              </a:rPr>
              <a:t>утв. Минздравом РФ и Минтрансом РФ 29 января 2002 г</a:t>
            </a:r>
            <a:r>
              <a:rPr lang="ru-RU" sz="1200" dirty="0" smtClean="0">
                <a:latin typeface="Times New Roman" panose="02020603050405020304" pitchFamily="18" charset="0"/>
                <a:cs typeface="Times New Roman" panose="02020603050405020304" pitchFamily="18" charset="0"/>
              </a:rPr>
              <a:t>.)</a:t>
            </a:r>
          </a:p>
          <a:p>
            <a:pPr marL="171450" indent="-171450" algn="just">
              <a:buFont typeface="Wingdings" panose="05000000000000000000" pitchFamily="2" charset="2"/>
              <a:buChar char="v"/>
            </a:pPr>
            <a:endParaRPr lang="ru-RU" sz="1200" dirty="0">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v"/>
            </a:pPr>
            <a:endParaRPr lang="ru-RU" sz="1200" dirty="0">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v"/>
            </a:pPr>
            <a:endParaRPr lang="ru-RU" sz="1100" dirty="0">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v"/>
            </a:pPr>
            <a:endParaRPr lang="ru-RU" sz="1100" dirty="0">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v"/>
            </a:pPr>
            <a:endParaRPr lang="ru-RU" sz="1100" dirty="0">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v"/>
            </a:pPr>
            <a:endParaRPr lang="ru-RU" sz="1100" dirty="0">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v"/>
            </a:pPr>
            <a:endParaRPr lang="ru-RU" sz="1100" dirty="0" smtClean="0">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v"/>
            </a:pPr>
            <a:endParaRPr lang="ru-RU" sz="1100" u="none" strike="noStrike" dirty="0">
              <a:effectLst/>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v"/>
            </a:pPr>
            <a:endParaRPr lang="ru-RU" sz="1100" u="none" strike="noStrike" dirty="0">
              <a:effectLst/>
              <a:latin typeface="Times New Roman" panose="02020603050405020304" pitchFamily="18" charset="0"/>
              <a:cs typeface="Times New Roman" panose="02020603050405020304" pitchFamily="18" charset="0"/>
            </a:endParaRPr>
          </a:p>
        </p:txBody>
      </p:sp>
      <p:sp>
        <p:nvSpPr>
          <p:cNvPr id="17" name="Прямоугольник 16"/>
          <p:cNvSpPr/>
          <p:nvPr/>
        </p:nvSpPr>
        <p:spPr>
          <a:xfrm>
            <a:off x="3955589" y="23861"/>
            <a:ext cx="3936398" cy="646331"/>
          </a:xfrm>
          <a:prstGeom prst="rect">
            <a:avLst/>
          </a:prstGeom>
          <a:noFill/>
        </p:spPr>
        <p:txBody>
          <a:bodyPr wrap="none" lIns="91440" tIns="45720" rIns="91440" bIns="45720">
            <a:spAutoFit/>
          </a:bodyPr>
          <a:lstStyle/>
          <a:p>
            <a:pPr algn="ctr"/>
            <a:r>
              <a:rPr lang="ru-RU" sz="36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Нормативные акты</a:t>
            </a:r>
            <a:endParaRPr lang="ru-RU" sz="36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169664" y="3598333"/>
            <a:ext cx="4184904" cy="2789936"/>
          </a:xfrm>
          <a:prstGeom prst="rect">
            <a:avLst/>
          </a:prstGeom>
        </p:spPr>
      </p:pic>
    </p:spTree>
    <p:extLst>
      <p:ext uri="{BB962C8B-B14F-4D97-AF65-F5344CB8AC3E}">
        <p14:creationId xmlns="" xmlns:p14="http://schemas.microsoft.com/office/powerpoint/2010/main" val="71649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8" name="Прямоугольник 7"/>
          <p:cNvSpPr/>
          <p:nvPr/>
        </p:nvSpPr>
        <p:spPr>
          <a:xfrm>
            <a:off x="1536192" y="-5299"/>
            <a:ext cx="9528047" cy="954107"/>
          </a:xfrm>
          <a:prstGeom prst="rect">
            <a:avLst/>
          </a:prstGeom>
          <a:noFill/>
        </p:spPr>
        <p:txBody>
          <a:bodyPr wrap="square" lIns="91440" tIns="45720" rIns="91440" bIns="45720">
            <a:spAutoFit/>
          </a:bodyPr>
          <a:lstStyle/>
          <a:p>
            <a:pPr algn="ctr"/>
            <a:r>
              <a:rPr lang="ru-RU" sz="28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Чтобы обеспечить охрану труда </a:t>
            </a:r>
          </a:p>
          <a:p>
            <a:pPr algn="ctr"/>
            <a:r>
              <a:rPr lang="ru-RU" sz="28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и безопасную работу водителя автомобиля необходимо:</a:t>
            </a:r>
            <a:endParaRPr lang="ru-RU" sz="28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graphicFrame>
        <p:nvGraphicFramePr>
          <p:cNvPr id="3" name="Схема 2"/>
          <p:cNvGraphicFramePr/>
          <p:nvPr>
            <p:extLst>
              <p:ext uri="{D42A27DB-BD31-4B8C-83A1-F6EECF244321}">
                <p14:modId xmlns="" xmlns:p14="http://schemas.microsoft.com/office/powerpoint/2010/main" val="1997333676"/>
              </p:ext>
            </p:extLst>
          </p:nvPr>
        </p:nvGraphicFramePr>
        <p:xfrm>
          <a:off x="566928" y="951593"/>
          <a:ext cx="10789920" cy="5420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435071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8" name="Прямоугольник 7"/>
          <p:cNvSpPr/>
          <p:nvPr/>
        </p:nvSpPr>
        <p:spPr>
          <a:xfrm>
            <a:off x="1536192" y="-5299"/>
            <a:ext cx="9528047" cy="523220"/>
          </a:xfrm>
          <a:prstGeom prst="rect">
            <a:avLst/>
          </a:prstGeom>
          <a:noFill/>
        </p:spPr>
        <p:txBody>
          <a:bodyPr wrap="square" lIns="91440" tIns="45720" rIns="91440" bIns="45720">
            <a:spAutoFit/>
          </a:bodyPr>
          <a:lstStyle/>
          <a:p>
            <a:pPr algn="ctr"/>
            <a:r>
              <a:rPr lang="ru-RU" sz="28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Чек-листы по организации охраны труда водителей</a:t>
            </a:r>
            <a:endParaRPr lang="ru-RU" sz="28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cxnSp>
        <p:nvCxnSpPr>
          <p:cNvPr id="4" name="Прямая соединительная линия 3"/>
          <p:cNvCxnSpPr/>
          <p:nvPr/>
        </p:nvCxnSpPr>
        <p:spPr>
          <a:xfrm>
            <a:off x="6144768" y="603504"/>
            <a:ext cx="82296" cy="6087872"/>
          </a:xfrm>
          <a:prstGeom prst="line">
            <a:avLst/>
          </a:prstGeom>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1426464" y="603504"/>
            <a:ext cx="397764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ru-RU" dirty="0" smtClean="0">
                <a:latin typeface="Times New Roman" panose="02020603050405020304" pitchFamily="18" charset="0"/>
                <a:cs typeface="Times New Roman" panose="02020603050405020304" pitchFamily="18" charset="0"/>
              </a:rPr>
              <a:t>ПРИЕМ ВОДИТЕЛЕЙ НА РАБОТУ</a:t>
            </a:r>
            <a:endParaRPr lang="ru-RU"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497547" y="972836"/>
            <a:ext cx="5504688" cy="2031325"/>
          </a:xfrm>
          <a:prstGeom prst="rect">
            <a:avLst/>
          </a:prstGeom>
        </p:spPr>
        <p:txBody>
          <a:bodyPr wrap="square">
            <a:spAutoFit/>
          </a:bodyPr>
          <a:lstStyle/>
          <a:p>
            <a:pPr indent="357188" algn="just"/>
            <a:r>
              <a:rPr lang="ru-RU" sz="1400" b="1" i="1" dirty="0">
                <a:latin typeface="Times New Roman" panose="02020603050405020304" pitchFamily="18" charset="0"/>
                <a:cs typeface="Times New Roman" panose="02020603050405020304" pitchFamily="18" charset="0"/>
              </a:rPr>
              <a:t>Цель</a:t>
            </a:r>
          </a:p>
          <a:p>
            <a:pPr indent="357188" algn="just"/>
            <a:r>
              <a:rPr lang="ru-RU" sz="1400" i="1" dirty="0">
                <a:latin typeface="Times New Roman" panose="02020603050405020304" pitchFamily="18" charset="0"/>
                <a:cs typeface="Times New Roman" panose="02020603050405020304" pitchFamily="18" charset="0"/>
              </a:rPr>
              <a:t>Принять по профессии водителя сотрудника, который отвечает обязательным требованиям.</a:t>
            </a:r>
          </a:p>
          <a:p>
            <a:pPr indent="357188" algn="just"/>
            <a:r>
              <a:rPr lang="ru-RU" sz="1400" b="1" i="1" dirty="0">
                <a:latin typeface="Times New Roman" panose="02020603050405020304" pitchFamily="18" charset="0"/>
                <a:cs typeface="Times New Roman" panose="02020603050405020304" pitchFamily="18" charset="0"/>
              </a:rPr>
              <a:t>Что учесть</a:t>
            </a:r>
          </a:p>
          <a:p>
            <a:pPr indent="357188" algn="just"/>
            <a:r>
              <a:rPr lang="ru-RU" sz="1400" i="1" dirty="0">
                <a:latin typeface="Times New Roman" panose="02020603050405020304" pitchFamily="18" charset="0"/>
                <a:cs typeface="Times New Roman" panose="02020603050405020304" pitchFamily="18" charset="0"/>
              </a:rPr>
              <a:t>Водителем можно принять работника, который подходит по знаниям, умениям и опыту работы, после профессионального отбора </a:t>
            </a:r>
            <a:r>
              <a:rPr lang="ru-RU" sz="1400" i="1" u="sng" dirty="0" smtClean="0">
                <a:latin typeface="Times New Roman" panose="02020603050405020304" pitchFamily="18" charset="0"/>
                <a:cs typeface="Times New Roman" panose="02020603050405020304" pitchFamily="18" charset="0"/>
              </a:rPr>
              <a:t>(ч. 1 ст. 328 ТК РФ, Порядок утвержденный приказом Минтранса от 29.07.2020 № 264, приказ Минтранса от 31.07.2020 № 282).</a:t>
            </a:r>
            <a:endParaRPr lang="ru-RU" sz="1400" b="0" i="1" u="sng" strike="noStrike" dirty="0">
              <a:effectLst/>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497547" y="3124964"/>
            <a:ext cx="5299749" cy="2800767"/>
          </a:xfrm>
          <a:prstGeom prst="rect">
            <a:avLst/>
          </a:prstGeom>
        </p:spPr>
        <p:txBody>
          <a:bodyPr wrap="square">
            <a:spAutoFit/>
          </a:bodyPr>
          <a:lstStyle/>
          <a:p>
            <a:pPr marL="285750" indent="-285750">
              <a:buFont typeface="Wingdings" panose="05000000000000000000" pitchFamily="2" charset="2"/>
              <a:buChar char="q"/>
            </a:pPr>
            <a:r>
              <a:rPr lang="ru-RU" sz="1600" dirty="0">
                <a:latin typeface="Times New Roman" panose="02020603050405020304" pitchFamily="18" charset="0"/>
                <a:cs typeface="Times New Roman" panose="02020603050405020304" pitchFamily="18" charset="0"/>
              </a:rPr>
              <a:t>Есть водительское удостоверение соответствующей </a:t>
            </a:r>
            <a:endParaRPr lang="ru-RU" sz="1600" dirty="0" smtClean="0">
              <a:latin typeface="Times New Roman" panose="02020603050405020304" pitchFamily="18" charset="0"/>
              <a:cs typeface="Times New Roman" panose="02020603050405020304" pitchFamily="18" charset="0"/>
            </a:endParaRPr>
          </a:p>
          <a:p>
            <a:r>
              <a:rPr lang="ru-RU" sz="1600" dirty="0" smtClean="0">
                <a:latin typeface="Times New Roman" panose="02020603050405020304" pitchFamily="18" charset="0"/>
                <a:cs typeface="Times New Roman" panose="02020603050405020304" pitchFamily="18" charset="0"/>
              </a:rPr>
              <a:t>      категории.</a:t>
            </a:r>
          </a:p>
          <a:p>
            <a:endParaRPr lang="ru-RU" sz="16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ru-RU" sz="1600" dirty="0" smtClean="0">
                <a:latin typeface="Times New Roman" panose="02020603050405020304" pitchFamily="18" charset="0"/>
                <a:cs typeface="Times New Roman" panose="02020603050405020304" pitchFamily="18" charset="0"/>
              </a:rPr>
              <a:t>Работник </a:t>
            </a:r>
            <a:r>
              <a:rPr lang="ru-RU" sz="1600" dirty="0">
                <a:latin typeface="Times New Roman" panose="02020603050405020304" pitchFamily="18" charset="0"/>
                <a:cs typeface="Times New Roman" panose="02020603050405020304" pitchFamily="18" charset="0"/>
              </a:rPr>
              <a:t>обладает </a:t>
            </a:r>
            <a:r>
              <a:rPr lang="ru-RU" sz="1600" dirty="0" smtClean="0">
                <a:latin typeface="Times New Roman" panose="02020603050405020304" pitchFamily="18" charset="0"/>
                <a:cs typeface="Times New Roman" panose="02020603050405020304" pitchFamily="18" charset="0"/>
              </a:rPr>
              <a:t>необходимыми знаниями.</a:t>
            </a:r>
          </a:p>
          <a:p>
            <a:pPr marL="285750" indent="-285750">
              <a:buFont typeface="Wingdings" panose="05000000000000000000" pitchFamily="2" charset="2"/>
              <a:buChar char="q"/>
            </a:pPr>
            <a:endParaRPr lang="ru-RU" sz="16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ru-RU" sz="1600" dirty="0">
                <a:latin typeface="Times New Roman" panose="02020603050405020304" pitchFamily="18" charset="0"/>
                <a:cs typeface="Times New Roman" panose="02020603050405020304" pitchFamily="18" charset="0"/>
              </a:rPr>
              <a:t>Работник </a:t>
            </a:r>
            <a:r>
              <a:rPr lang="ru-RU" sz="1600" dirty="0" smtClean="0">
                <a:latin typeface="Times New Roman" panose="02020603050405020304" pitchFamily="18" charset="0"/>
                <a:cs typeface="Times New Roman" panose="02020603050405020304" pitchFamily="18" charset="0"/>
              </a:rPr>
              <a:t>обладает необходимыми умениями. </a:t>
            </a:r>
          </a:p>
          <a:p>
            <a:pPr marL="285750" indent="-285750">
              <a:buFont typeface="Wingdings" panose="05000000000000000000" pitchFamily="2" charset="2"/>
              <a:buChar char="q"/>
            </a:pPr>
            <a:endParaRPr lang="ru-RU" sz="16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ru-RU" sz="1600" dirty="0">
                <a:latin typeface="Times New Roman" panose="02020603050405020304" pitchFamily="18" charset="0"/>
                <a:cs typeface="Times New Roman" panose="02020603050405020304" pitchFamily="18" charset="0"/>
              </a:rPr>
              <a:t>Есть </a:t>
            </a:r>
            <a:r>
              <a:rPr lang="ru-RU" sz="1600" dirty="0" smtClean="0">
                <a:latin typeface="Times New Roman" panose="02020603050405020304" pitchFamily="18" charset="0"/>
                <a:cs typeface="Times New Roman" panose="02020603050405020304" pitchFamily="18" charset="0"/>
              </a:rPr>
              <a:t>необходимый стаж работы. </a:t>
            </a:r>
          </a:p>
          <a:p>
            <a:pPr marL="285750" indent="-285750">
              <a:buFont typeface="Wingdings" panose="05000000000000000000" pitchFamily="2" charset="2"/>
              <a:buChar char="q"/>
            </a:pPr>
            <a:endParaRPr lang="ru-RU" sz="16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ru-RU" sz="1600" dirty="0">
                <a:latin typeface="Times New Roman" panose="02020603050405020304" pitchFamily="18" charset="0"/>
                <a:cs typeface="Times New Roman" panose="02020603050405020304" pitchFamily="18" charset="0"/>
              </a:rPr>
              <a:t>Работник </a:t>
            </a:r>
            <a:r>
              <a:rPr lang="ru-RU" sz="1600" dirty="0" smtClean="0">
                <a:latin typeface="Times New Roman" panose="02020603050405020304" pitchFamily="18" charset="0"/>
                <a:cs typeface="Times New Roman" panose="02020603050405020304" pitchFamily="18" charset="0"/>
              </a:rPr>
              <a:t>отвечает дополнительным требованиям по профессии. </a:t>
            </a:r>
            <a:endParaRPr lang="ru-RU" sz="1600" b="0" i="0" u="none" strike="noStrike" dirty="0">
              <a:effectLst/>
              <a:latin typeface="Times New Roman" panose="02020603050405020304" pitchFamily="18" charset="0"/>
              <a:cs typeface="Times New Roman" panose="02020603050405020304" pitchFamily="18" charset="0"/>
            </a:endParaRPr>
          </a:p>
        </p:txBody>
      </p:sp>
      <p:sp>
        <p:nvSpPr>
          <p:cNvPr id="11" name="TextBox 10"/>
          <p:cNvSpPr txBox="1"/>
          <p:nvPr/>
        </p:nvSpPr>
        <p:spPr>
          <a:xfrm>
            <a:off x="7216219" y="603504"/>
            <a:ext cx="397764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ru-RU" dirty="0" smtClean="0">
                <a:latin typeface="Times New Roman" panose="02020603050405020304" pitchFamily="18" charset="0"/>
                <a:cs typeface="Times New Roman" panose="02020603050405020304" pitchFamily="18" charset="0"/>
              </a:rPr>
              <a:t>МЕДОСМОТРЫ ВОДИТЕЛЕЙ</a:t>
            </a:r>
            <a:endParaRPr lang="ru-RU" dirty="0">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6227064" y="972836"/>
            <a:ext cx="5808766" cy="1384995"/>
          </a:xfrm>
          <a:prstGeom prst="rect">
            <a:avLst/>
          </a:prstGeom>
        </p:spPr>
        <p:txBody>
          <a:bodyPr wrap="square">
            <a:spAutoFit/>
          </a:bodyPr>
          <a:lstStyle/>
          <a:p>
            <a:pPr indent="357188" algn="just"/>
            <a:r>
              <a:rPr lang="ru-RU" sz="1400" b="1" i="1" dirty="0">
                <a:latin typeface="Times New Roman" panose="02020603050405020304" pitchFamily="18" charset="0"/>
                <a:cs typeface="Times New Roman" panose="02020603050405020304" pitchFamily="18" charset="0"/>
              </a:rPr>
              <a:t>Цель</a:t>
            </a:r>
          </a:p>
          <a:p>
            <a:pPr indent="357188" algn="just"/>
            <a:r>
              <a:rPr lang="ru-RU" sz="1400" i="1" dirty="0">
                <a:latin typeface="Times New Roman" panose="02020603050405020304" pitchFamily="18" charset="0"/>
                <a:cs typeface="Times New Roman" panose="02020603050405020304" pitchFamily="18" charset="0"/>
              </a:rPr>
              <a:t>Организовать все необходимые </a:t>
            </a:r>
            <a:r>
              <a:rPr lang="ru-RU" sz="1400" i="1" dirty="0" smtClean="0">
                <a:latin typeface="Times New Roman" panose="02020603050405020304" pitchFamily="18" charset="0"/>
                <a:cs typeface="Times New Roman" panose="02020603050405020304" pitchFamily="18" charset="0"/>
              </a:rPr>
              <a:t>медицинские осмотры </a:t>
            </a:r>
            <a:r>
              <a:rPr lang="ru-RU" sz="1400" i="1" dirty="0">
                <a:latin typeface="Times New Roman" panose="02020603050405020304" pitchFamily="18" charset="0"/>
                <a:cs typeface="Times New Roman" panose="02020603050405020304" pitchFamily="18" charset="0"/>
              </a:rPr>
              <a:t>водителей.</a:t>
            </a:r>
          </a:p>
          <a:p>
            <a:pPr indent="357188" algn="just"/>
            <a:r>
              <a:rPr lang="ru-RU" sz="1400" b="1" i="1" dirty="0">
                <a:latin typeface="Times New Roman" panose="02020603050405020304" pitchFamily="18" charset="0"/>
                <a:cs typeface="Times New Roman" panose="02020603050405020304" pitchFamily="18" charset="0"/>
              </a:rPr>
              <a:t>Что учесть</a:t>
            </a:r>
          </a:p>
          <a:p>
            <a:pPr indent="357188" algn="just"/>
            <a:r>
              <a:rPr lang="ru-RU" sz="1400" i="1" dirty="0">
                <a:latin typeface="Times New Roman" panose="02020603050405020304" pitchFamily="18" charset="0"/>
                <a:cs typeface="Times New Roman" panose="02020603050405020304" pitchFamily="18" charset="0"/>
              </a:rPr>
              <a:t>Все водители должны проходить предварительные, периодические и </a:t>
            </a:r>
            <a:r>
              <a:rPr lang="ru-RU" sz="1400" i="1" dirty="0" err="1">
                <a:latin typeface="Times New Roman" panose="02020603050405020304" pitchFamily="18" charset="0"/>
                <a:cs typeface="Times New Roman" panose="02020603050405020304" pitchFamily="18" charset="0"/>
              </a:rPr>
              <a:t>предрейсовые</a:t>
            </a:r>
            <a:r>
              <a:rPr lang="ru-RU" sz="1400" i="1" dirty="0">
                <a:latin typeface="Times New Roman" panose="02020603050405020304" pitchFamily="18" charset="0"/>
                <a:cs typeface="Times New Roman" panose="02020603050405020304" pitchFamily="18" charset="0"/>
              </a:rPr>
              <a:t> медосмотры, а водители, которые перевозят пассажиров и опасные грузы, – еще и </a:t>
            </a:r>
            <a:r>
              <a:rPr lang="ru-RU" sz="1400" i="1" dirty="0" err="1">
                <a:latin typeface="Times New Roman" panose="02020603050405020304" pitchFamily="18" charset="0"/>
                <a:cs typeface="Times New Roman" panose="02020603050405020304" pitchFamily="18" charset="0"/>
              </a:rPr>
              <a:t>послерейсовые</a:t>
            </a:r>
            <a:r>
              <a:rPr lang="ru-RU" sz="1400" i="1" dirty="0" smtClean="0">
                <a:latin typeface="Times New Roman" panose="02020603050405020304" pitchFamily="18" charset="0"/>
                <a:cs typeface="Times New Roman" panose="02020603050405020304" pitchFamily="18" charset="0"/>
              </a:rPr>
              <a:t>.</a:t>
            </a:r>
            <a:endParaRPr lang="ru-RU" sz="1400" b="0" i="1" u="none" strike="noStrike" dirty="0">
              <a:effectLst/>
              <a:latin typeface="Times New Roman" panose="02020603050405020304" pitchFamily="18" charset="0"/>
              <a:cs typeface="Times New Roman" panose="02020603050405020304" pitchFamily="18" charset="0"/>
            </a:endParaRPr>
          </a:p>
        </p:txBody>
      </p:sp>
      <p:sp>
        <p:nvSpPr>
          <p:cNvPr id="12" name="Прямоугольник 11"/>
          <p:cNvSpPr/>
          <p:nvPr/>
        </p:nvSpPr>
        <p:spPr>
          <a:xfrm>
            <a:off x="6369597" y="3114624"/>
            <a:ext cx="6096000" cy="3139321"/>
          </a:xfrm>
          <a:prstGeom prst="rect">
            <a:avLst/>
          </a:prstGeom>
        </p:spPr>
        <p:txBody>
          <a:bodyPr>
            <a:spAutoFit/>
          </a:bodyPr>
          <a:lstStyle/>
          <a:p>
            <a:pPr marL="285750" indent="-285750" algn="just">
              <a:buFont typeface="Wingdings" panose="05000000000000000000" pitchFamily="2" charset="2"/>
              <a:buChar char="q"/>
            </a:pPr>
            <a:r>
              <a:rPr lang="ru-RU" sz="1600" dirty="0">
                <a:latin typeface="Times New Roman" panose="02020603050405020304" pitchFamily="18" charset="0"/>
                <a:cs typeface="Times New Roman" panose="02020603050405020304" pitchFamily="18" charset="0"/>
              </a:rPr>
              <a:t>Водитель прошел предварительный медосмотр перед </a:t>
            </a:r>
            <a:endParaRPr lang="ru-RU" sz="1600" dirty="0" smtClean="0">
              <a:latin typeface="Times New Roman" panose="02020603050405020304" pitchFamily="18" charset="0"/>
              <a:cs typeface="Times New Roman" panose="02020603050405020304" pitchFamily="18" charset="0"/>
            </a:endParaRPr>
          </a:p>
          <a:p>
            <a:pPr algn="just"/>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приемом </a:t>
            </a:r>
            <a:r>
              <a:rPr lang="ru-RU" sz="1600" dirty="0">
                <a:latin typeface="Times New Roman" panose="02020603050405020304" pitchFamily="18" charset="0"/>
                <a:cs typeface="Times New Roman" panose="02020603050405020304" pitchFamily="18" charset="0"/>
              </a:rPr>
              <a:t>на работу</a:t>
            </a:r>
            <a:r>
              <a:rPr lang="ru-RU" sz="1600" dirty="0" smtClean="0">
                <a:latin typeface="Times New Roman" panose="02020603050405020304" pitchFamily="18" charset="0"/>
                <a:cs typeface="Times New Roman" panose="02020603050405020304" pitchFamily="18" charset="0"/>
              </a:rPr>
              <a:t>.</a:t>
            </a:r>
          </a:p>
          <a:p>
            <a:pPr algn="just"/>
            <a:endParaRPr lang="ru-RU"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ru-RU" sz="1600" dirty="0">
                <a:latin typeface="Times New Roman" panose="02020603050405020304" pitchFamily="18" charset="0"/>
                <a:cs typeface="Times New Roman" panose="02020603050405020304" pitchFamily="18" charset="0"/>
              </a:rPr>
              <a:t>Водитель проходит периодические медосмотры не реже </a:t>
            </a:r>
            <a:endParaRPr lang="ru-RU" sz="1600" dirty="0" smtClean="0">
              <a:latin typeface="Times New Roman" panose="02020603050405020304" pitchFamily="18" charset="0"/>
              <a:cs typeface="Times New Roman" panose="02020603050405020304" pitchFamily="18" charset="0"/>
            </a:endParaRPr>
          </a:p>
          <a:p>
            <a:pPr algn="just"/>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раза </a:t>
            </a:r>
            <a:r>
              <a:rPr lang="ru-RU" sz="1600" dirty="0">
                <a:latin typeface="Times New Roman" panose="02020603050405020304" pitchFamily="18" charset="0"/>
                <a:cs typeface="Times New Roman" panose="02020603050405020304" pitchFamily="18" charset="0"/>
              </a:rPr>
              <a:t>в два года</a:t>
            </a:r>
            <a:r>
              <a:rPr lang="ru-RU" sz="1600" dirty="0" smtClean="0">
                <a:latin typeface="Times New Roman" panose="02020603050405020304" pitchFamily="18" charset="0"/>
                <a:cs typeface="Times New Roman" panose="02020603050405020304" pitchFamily="18" charset="0"/>
              </a:rPr>
              <a:t>.</a:t>
            </a:r>
          </a:p>
          <a:p>
            <a:pPr algn="just"/>
            <a:endParaRPr lang="ru-RU"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ru-RU" sz="1600" dirty="0">
                <a:latin typeface="Times New Roman" panose="02020603050405020304" pitchFamily="18" charset="0"/>
                <a:cs typeface="Times New Roman" panose="02020603050405020304" pitchFamily="18" charset="0"/>
              </a:rPr>
              <a:t>Водитель проходит </a:t>
            </a:r>
            <a:r>
              <a:rPr lang="ru-RU" sz="1600" dirty="0" err="1">
                <a:latin typeface="Times New Roman" panose="02020603050405020304" pitchFamily="18" charset="0"/>
                <a:cs typeface="Times New Roman" panose="02020603050405020304" pitchFamily="18" charset="0"/>
              </a:rPr>
              <a:t>предрейсовые</a:t>
            </a:r>
            <a:r>
              <a:rPr lang="ru-RU" sz="1600" dirty="0">
                <a:latin typeface="Times New Roman" panose="02020603050405020304" pitchFamily="18" charset="0"/>
                <a:cs typeface="Times New Roman" panose="02020603050405020304" pitchFamily="18" charset="0"/>
              </a:rPr>
              <a:t> медосмотры</a:t>
            </a:r>
            <a:r>
              <a:rPr lang="ru-RU" sz="1600"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q"/>
            </a:pPr>
            <a:endParaRPr lang="ru-RU"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ru-RU" sz="1600" dirty="0">
                <a:latin typeface="Times New Roman" panose="02020603050405020304" pitchFamily="18" charset="0"/>
                <a:cs typeface="Times New Roman" panose="02020603050405020304" pitchFamily="18" charset="0"/>
              </a:rPr>
              <a:t>Водитель проходит </a:t>
            </a:r>
            <a:r>
              <a:rPr lang="ru-RU" sz="1600" dirty="0" err="1">
                <a:latin typeface="Times New Roman" panose="02020603050405020304" pitchFamily="18" charset="0"/>
                <a:cs typeface="Times New Roman" panose="02020603050405020304" pitchFamily="18" charset="0"/>
              </a:rPr>
              <a:t>послерейсовые</a:t>
            </a:r>
            <a:r>
              <a:rPr lang="ru-RU" sz="1600" dirty="0">
                <a:latin typeface="Times New Roman" panose="02020603050405020304" pitchFamily="18" charset="0"/>
                <a:cs typeface="Times New Roman" panose="02020603050405020304" pitchFamily="18" charset="0"/>
              </a:rPr>
              <a:t> медосмотры.</a:t>
            </a:r>
          </a:p>
          <a:p>
            <a:r>
              <a:rPr lang="ru-RU" dirty="0"/>
              <a:t/>
            </a:r>
            <a:br>
              <a:rPr lang="ru-RU" dirty="0"/>
            </a:br>
            <a:r>
              <a:rPr lang="ru-RU" dirty="0">
                <a:latin typeface="&amp;quot"/>
              </a:rPr>
              <a:t/>
            </a:r>
            <a:br>
              <a:rPr lang="ru-RU" dirty="0">
                <a:latin typeface="&amp;quot"/>
              </a:rPr>
            </a:br>
            <a:endParaRPr lang="ru-RU" b="0" i="0" u="none" strike="noStrike" dirty="0">
              <a:effectLst/>
              <a:latin typeface="&amp;quot"/>
            </a:endParaRPr>
          </a:p>
        </p:txBody>
      </p:sp>
    </p:spTree>
    <p:extLst>
      <p:ext uri="{BB962C8B-B14F-4D97-AF65-F5344CB8AC3E}">
        <p14:creationId xmlns="" xmlns:p14="http://schemas.microsoft.com/office/powerpoint/2010/main" val="1431100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8" name="Прямоугольник 7"/>
          <p:cNvSpPr/>
          <p:nvPr/>
        </p:nvSpPr>
        <p:spPr>
          <a:xfrm>
            <a:off x="1536192" y="-5299"/>
            <a:ext cx="9528047" cy="523220"/>
          </a:xfrm>
          <a:prstGeom prst="rect">
            <a:avLst/>
          </a:prstGeom>
          <a:noFill/>
        </p:spPr>
        <p:txBody>
          <a:bodyPr wrap="square" lIns="91440" tIns="45720" rIns="91440" bIns="45720">
            <a:spAutoFit/>
          </a:bodyPr>
          <a:lstStyle/>
          <a:p>
            <a:pPr algn="ctr"/>
            <a:r>
              <a:rPr lang="ru-RU" sz="28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Чек-листы по организации охраны труда водителей</a:t>
            </a:r>
            <a:endParaRPr lang="ru-RU" sz="28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cxnSp>
        <p:nvCxnSpPr>
          <p:cNvPr id="4" name="Прямая соединительная линия 3"/>
          <p:cNvCxnSpPr/>
          <p:nvPr/>
        </p:nvCxnSpPr>
        <p:spPr>
          <a:xfrm>
            <a:off x="6144768" y="603504"/>
            <a:ext cx="82296" cy="6087872"/>
          </a:xfrm>
          <a:prstGeom prst="line">
            <a:avLst/>
          </a:prstGeom>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950174" y="603504"/>
            <a:ext cx="4684805"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ru-RU" dirty="0" smtClean="0">
                <a:latin typeface="Times New Roman" panose="02020603050405020304" pitchFamily="18" charset="0"/>
                <a:cs typeface="Times New Roman" panose="02020603050405020304" pitchFamily="18" charset="0"/>
              </a:rPr>
              <a:t>ОБУЧЕНИЕ И ИНСТРУКТАЖ ВОДИТЕЛЕЙ</a:t>
            </a:r>
            <a:endParaRPr lang="ru-RU"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6923611" y="603504"/>
            <a:ext cx="476402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ru-RU" dirty="0" smtClean="0">
                <a:latin typeface="Times New Roman" panose="02020603050405020304" pitchFamily="18" charset="0"/>
                <a:cs typeface="Times New Roman" panose="02020603050405020304" pitchFamily="18" charset="0"/>
              </a:rPr>
              <a:t>ИСЫТАНИЕ (СТАЖИРОВКА) ВОДИТЕЛЕЙ</a:t>
            </a:r>
            <a:endParaRPr lang="ru-RU"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464741" y="1121424"/>
            <a:ext cx="5570299" cy="1815882"/>
          </a:xfrm>
          <a:prstGeom prst="rect">
            <a:avLst/>
          </a:prstGeom>
        </p:spPr>
        <p:txBody>
          <a:bodyPr wrap="square">
            <a:spAutoFit/>
          </a:bodyPr>
          <a:lstStyle/>
          <a:p>
            <a:pPr indent="357188" algn="just"/>
            <a:r>
              <a:rPr lang="ru-RU" sz="1400" b="1" i="1" dirty="0">
                <a:latin typeface="Times New Roman" panose="02020603050405020304" pitchFamily="18" charset="0"/>
                <a:cs typeface="Times New Roman" panose="02020603050405020304" pitchFamily="18" charset="0"/>
              </a:rPr>
              <a:t>Цель</a:t>
            </a:r>
          </a:p>
          <a:p>
            <a:pPr indent="357188" algn="just"/>
            <a:r>
              <a:rPr lang="ru-RU" sz="1400" i="1" dirty="0">
                <a:latin typeface="Times New Roman" panose="02020603050405020304" pitchFamily="18" charset="0"/>
                <a:cs typeface="Times New Roman" panose="02020603050405020304" pitchFamily="18" charset="0"/>
              </a:rPr>
              <a:t>Организовать все необходимые виды обучения и инструктажей водителей.</a:t>
            </a:r>
          </a:p>
          <a:p>
            <a:pPr indent="357188" algn="just"/>
            <a:r>
              <a:rPr lang="ru-RU" sz="1400" b="1" i="1" dirty="0">
                <a:latin typeface="Times New Roman" panose="02020603050405020304" pitchFamily="18" charset="0"/>
                <a:cs typeface="Times New Roman" panose="02020603050405020304" pitchFamily="18" charset="0"/>
              </a:rPr>
              <a:t>Что учесть</a:t>
            </a:r>
          </a:p>
          <a:p>
            <a:pPr indent="357188" algn="just"/>
            <a:r>
              <a:rPr lang="ru-RU" sz="1400" i="1" dirty="0">
                <a:latin typeface="Times New Roman" panose="02020603050405020304" pitchFamily="18" charset="0"/>
                <a:cs typeface="Times New Roman" panose="02020603050405020304" pitchFamily="18" charset="0"/>
              </a:rPr>
              <a:t>Помимо общих для всех работников обучения по охране труда и инструктажей по охране труда, </a:t>
            </a:r>
            <a:r>
              <a:rPr lang="ru-RU" sz="1400" i="1" dirty="0" smtClean="0">
                <a:latin typeface="Times New Roman" panose="02020603050405020304" pitchFamily="18" charset="0"/>
                <a:cs typeface="Times New Roman" panose="02020603050405020304" pitchFamily="18" charset="0"/>
              </a:rPr>
              <a:t>необходимо </a:t>
            </a:r>
            <a:r>
              <a:rPr lang="ru-RU" sz="1400" i="1" dirty="0">
                <a:latin typeface="Times New Roman" panose="02020603050405020304" pitchFamily="18" charset="0"/>
                <a:cs typeface="Times New Roman" panose="02020603050405020304" pitchFamily="18" charset="0"/>
              </a:rPr>
              <a:t>организовать для работников специальные инструктажи по безопасности дорожного движения</a:t>
            </a:r>
            <a:r>
              <a:rPr lang="ru-RU" sz="1400" i="1" dirty="0" smtClean="0">
                <a:latin typeface="Times New Roman" panose="02020603050405020304" pitchFamily="18" charset="0"/>
                <a:cs typeface="Times New Roman" panose="02020603050405020304" pitchFamily="18" charset="0"/>
              </a:rPr>
              <a:t>.</a:t>
            </a:r>
            <a:endParaRPr lang="ru-RU" b="0" i="0" u="none" strike="noStrike" dirty="0">
              <a:effectLst/>
              <a:latin typeface="&amp;quot"/>
            </a:endParaRPr>
          </a:p>
        </p:txBody>
      </p:sp>
      <p:sp>
        <p:nvSpPr>
          <p:cNvPr id="3" name="Прямоугольник 2"/>
          <p:cNvSpPr/>
          <p:nvPr/>
        </p:nvSpPr>
        <p:spPr>
          <a:xfrm>
            <a:off x="698866" y="2943308"/>
            <a:ext cx="5336174" cy="3108543"/>
          </a:xfrm>
          <a:prstGeom prst="rect">
            <a:avLst/>
          </a:prstGeom>
        </p:spPr>
        <p:txBody>
          <a:bodyPr wrap="square">
            <a:spAutoFit/>
          </a:bodyPr>
          <a:lstStyle/>
          <a:p>
            <a:pPr marL="285750" indent="-285750">
              <a:buFont typeface="Wingdings" panose="05000000000000000000" pitchFamily="2" charset="2"/>
              <a:buChar char="q"/>
            </a:pPr>
            <a:r>
              <a:rPr lang="ru-RU" sz="1400" b="1" dirty="0">
                <a:latin typeface="Times New Roman" panose="02020603050405020304" pitchFamily="18" charset="0"/>
                <a:cs typeface="Times New Roman" panose="02020603050405020304" pitchFamily="18" charset="0"/>
              </a:rPr>
              <a:t>Водитель </a:t>
            </a:r>
            <a:r>
              <a:rPr lang="ru-RU" sz="1400" b="1" dirty="0" smtClean="0">
                <a:latin typeface="Times New Roman" panose="02020603050405020304" pitchFamily="18" charset="0"/>
                <a:cs typeface="Times New Roman" panose="02020603050405020304" pitchFamily="18" charset="0"/>
              </a:rPr>
              <a:t>проходит обучение по охране труда:</a:t>
            </a:r>
          </a:p>
          <a:p>
            <a:pPr marL="285750" indent="-285750">
              <a:buFont typeface="Wingdings" panose="05000000000000000000" pitchFamily="2" charset="2"/>
              <a:buChar char="q"/>
            </a:pPr>
            <a:r>
              <a:rPr lang="ru-RU" sz="1400" dirty="0" smtClean="0">
                <a:latin typeface="Times New Roman" panose="02020603050405020304" pitchFamily="18" charset="0"/>
                <a:cs typeface="Times New Roman" panose="02020603050405020304" pitchFamily="18" charset="0"/>
              </a:rPr>
              <a:t>первичное</a:t>
            </a:r>
            <a:r>
              <a:rPr lang="ru-RU" sz="1400" dirty="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очередное;</a:t>
            </a:r>
          </a:p>
          <a:p>
            <a:pPr marL="285750" indent="-285750">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внеочередное.</a:t>
            </a:r>
          </a:p>
          <a:p>
            <a:endParaRPr lang="ru-RU" sz="1400" b="1"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ru-RU" sz="1400" b="1" dirty="0" smtClean="0">
                <a:latin typeface="Times New Roman" panose="02020603050405020304" pitchFamily="18" charset="0"/>
                <a:cs typeface="Times New Roman" panose="02020603050405020304" pitchFamily="18" charset="0"/>
              </a:rPr>
              <a:t>Водитель проходит инструктажи по охране труда:</a:t>
            </a:r>
          </a:p>
          <a:p>
            <a:pPr marL="285750" indent="-285750">
              <a:buFont typeface="Wingdings" panose="05000000000000000000" pitchFamily="2" charset="2"/>
              <a:buChar char="q"/>
            </a:pPr>
            <a:r>
              <a:rPr lang="ru-RU" sz="1400" dirty="0" smtClean="0">
                <a:latin typeface="Times New Roman" panose="02020603050405020304" pitchFamily="18" charset="0"/>
                <a:cs typeface="Times New Roman" panose="02020603050405020304" pitchFamily="18" charset="0"/>
              </a:rPr>
              <a:t>вводный</a:t>
            </a:r>
            <a:r>
              <a:rPr lang="ru-RU" sz="1400" dirty="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первичный;</a:t>
            </a:r>
          </a:p>
          <a:p>
            <a:pPr marL="285750" indent="-285750">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повторный;</a:t>
            </a:r>
          </a:p>
          <a:p>
            <a:pPr marL="285750" indent="-285750">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внеплановый;</a:t>
            </a:r>
          </a:p>
          <a:p>
            <a:pPr marL="285750" indent="-285750">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целевой.</a:t>
            </a:r>
          </a:p>
          <a:p>
            <a:endParaRPr lang="ru-RU" sz="1400" b="1"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ru-RU" sz="1400" b="1" dirty="0" smtClean="0">
                <a:latin typeface="Times New Roman" panose="02020603050405020304" pitchFamily="18" charset="0"/>
                <a:cs typeface="Times New Roman" panose="02020603050405020304" pitchFamily="18" charset="0"/>
              </a:rPr>
              <a:t>Водитель проходит инструктажи по безопасности дорожного движения.</a:t>
            </a:r>
            <a:endParaRPr lang="ru-RU" sz="1400" b="0" i="0" u="none" strike="noStrike" dirty="0">
              <a:effectLst/>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6481622" y="1121424"/>
            <a:ext cx="5461243" cy="1384995"/>
          </a:xfrm>
          <a:prstGeom prst="rect">
            <a:avLst/>
          </a:prstGeom>
        </p:spPr>
        <p:txBody>
          <a:bodyPr wrap="square">
            <a:spAutoFit/>
          </a:bodyPr>
          <a:lstStyle/>
          <a:p>
            <a:pPr indent="357188"/>
            <a:r>
              <a:rPr lang="ru-RU" sz="1400" b="1" i="1" dirty="0">
                <a:latin typeface="Times New Roman" panose="02020603050405020304" pitchFamily="18" charset="0"/>
                <a:cs typeface="Times New Roman" panose="02020603050405020304" pitchFamily="18" charset="0"/>
              </a:rPr>
              <a:t>Цель</a:t>
            </a:r>
          </a:p>
          <a:p>
            <a:pPr indent="357188"/>
            <a:r>
              <a:rPr lang="ru-RU" sz="1400" i="1" dirty="0">
                <a:latin typeface="Times New Roman" panose="02020603050405020304" pitchFamily="18" charset="0"/>
                <a:cs typeface="Times New Roman" panose="02020603050405020304" pitchFamily="18" charset="0"/>
              </a:rPr>
              <a:t>Организовать стажировку водителя по всем правилам.</a:t>
            </a:r>
          </a:p>
          <a:p>
            <a:pPr indent="357188"/>
            <a:r>
              <a:rPr lang="ru-RU" sz="1400" b="1" i="1" dirty="0">
                <a:latin typeface="Times New Roman" panose="02020603050405020304" pitchFamily="18" charset="0"/>
                <a:cs typeface="Times New Roman" panose="02020603050405020304" pitchFamily="18" charset="0"/>
              </a:rPr>
              <a:t>Что учесть</a:t>
            </a:r>
          </a:p>
          <a:p>
            <a:pPr indent="357188"/>
            <a:r>
              <a:rPr lang="ru-RU" sz="1400" i="1" dirty="0">
                <a:latin typeface="Times New Roman" panose="02020603050405020304" pitchFamily="18" charset="0"/>
                <a:cs typeface="Times New Roman" panose="02020603050405020304" pitchFamily="18" charset="0"/>
              </a:rPr>
              <a:t>Водителя нужно направить на испытание (стажировку) при приеме на </a:t>
            </a:r>
            <a:r>
              <a:rPr lang="ru-RU" sz="1400" i="1" dirty="0" smtClean="0">
                <a:latin typeface="Times New Roman" panose="02020603050405020304" pitchFamily="18" charset="0"/>
                <a:cs typeface="Times New Roman" panose="02020603050405020304" pitchFamily="18" charset="0"/>
              </a:rPr>
              <a:t>работу </a:t>
            </a:r>
            <a:r>
              <a:rPr lang="ru-RU" sz="1400" i="1" u="sng" dirty="0" smtClean="0">
                <a:latin typeface="Times New Roman" panose="02020603050405020304" pitchFamily="18" charset="0"/>
                <a:cs typeface="Times New Roman" panose="02020603050405020304" pitchFamily="18" charset="0"/>
              </a:rPr>
              <a:t>(ст. 70 ТК РФ, п.7 Порядка, утв. Приказом Минтранса от 29.07.2020 № 264).</a:t>
            </a:r>
            <a:endParaRPr lang="ru-RU" sz="1400" b="0" i="1" u="sng" strike="noStrike" dirty="0">
              <a:effectLst/>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a:off x="6532765" y="2576431"/>
            <a:ext cx="5659235" cy="2031325"/>
          </a:xfrm>
          <a:prstGeom prst="rect">
            <a:avLst/>
          </a:prstGeom>
        </p:spPr>
        <p:txBody>
          <a:bodyPr wrap="square">
            <a:spAutoFit/>
          </a:bodyPr>
          <a:lstStyle/>
          <a:p>
            <a:pPr marL="285750" indent="-285750">
              <a:buFont typeface="Wingdings" panose="05000000000000000000" pitchFamily="2" charset="2"/>
              <a:buChar char="q"/>
            </a:pPr>
            <a:r>
              <a:rPr lang="ru-RU" sz="1400" b="1" dirty="0">
                <a:latin typeface="Times New Roman" panose="02020603050405020304" pitchFamily="18" charset="0"/>
                <a:cs typeface="Times New Roman" panose="02020603050405020304" pitchFamily="18" charset="0"/>
              </a:rPr>
              <a:t>Работодатель оформил ЛНА, в котором определил правила проведения испытания (стажировки).</a:t>
            </a:r>
          </a:p>
          <a:p>
            <a:endParaRPr lang="ru-RU" sz="14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ru-RU" sz="1400" b="1" dirty="0">
                <a:latin typeface="Times New Roman" panose="02020603050405020304" pitchFamily="18" charset="0"/>
                <a:cs typeface="Times New Roman" panose="02020603050405020304" pitchFamily="18" charset="0"/>
              </a:rPr>
              <a:t>Назначен наставник:</a:t>
            </a:r>
          </a:p>
          <a:p>
            <a:pPr marL="285750" indent="-285750">
              <a:buFont typeface="Wingdings" panose="05000000000000000000" pitchFamily="2" charset="2"/>
              <a:buChar char="q"/>
            </a:pPr>
            <a:r>
              <a:rPr lang="ru-RU" sz="1400" dirty="0" smtClean="0">
                <a:latin typeface="Times New Roman" panose="02020603050405020304" pitchFamily="18" charset="0"/>
                <a:cs typeface="Times New Roman" panose="02020603050405020304" pitchFamily="18" charset="0"/>
              </a:rPr>
              <a:t>водитель</a:t>
            </a:r>
            <a:r>
              <a:rPr lang="ru-RU" sz="1400" dirty="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q"/>
            </a:pPr>
            <a:r>
              <a:rPr lang="ru-RU" sz="1400" dirty="0" smtClean="0">
                <a:latin typeface="Times New Roman" panose="02020603050405020304" pitchFamily="18" charset="0"/>
                <a:cs typeface="Times New Roman" panose="02020603050405020304" pitchFamily="18" charset="0"/>
              </a:rPr>
              <a:t>не </a:t>
            </a:r>
            <a:r>
              <a:rPr lang="ru-RU" sz="1400" dirty="0">
                <a:latin typeface="Times New Roman" panose="02020603050405020304" pitchFamily="18" charset="0"/>
                <a:cs typeface="Times New Roman" panose="02020603050405020304" pitchFamily="18" charset="0"/>
              </a:rPr>
              <a:t>попадал в ДТП по своей вине;</a:t>
            </a:r>
          </a:p>
          <a:p>
            <a:pPr marL="285750" indent="-285750">
              <a:buFont typeface="Wingdings" panose="05000000000000000000" pitchFamily="2" charset="2"/>
              <a:buChar char="q"/>
            </a:pPr>
            <a:r>
              <a:rPr lang="ru-RU" sz="1400" dirty="0" smtClean="0">
                <a:latin typeface="Times New Roman" panose="02020603050405020304" pitchFamily="18" charset="0"/>
                <a:cs typeface="Times New Roman" panose="02020603050405020304" pitchFamily="18" charset="0"/>
              </a:rPr>
              <a:t>есть </a:t>
            </a:r>
            <a:r>
              <a:rPr lang="ru-RU" sz="1400" dirty="0">
                <a:latin typeface="Times New Roman" panose="02020603050405020304" pitchFamily="18" charset="0"/>
                <a:cs typeface="Times New Roman" panose="02020603050405020304" pitchFamily="18" charset="0"/>
              </a:rPr>
              <a:t>необходимый стаж работы – три года при стажировке на легковом такси или грузовом автомобиле, пять лет при стажировке на автобусе, трамвае или троллейбусе</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p:txBody>
      </p:sp>
      <p:sp>
        <p:nvSpPr>
          <p:cNvPr id="6" name="Штриховая стрелка вправо 5"/>
          <p:cNvSpPr/>
          <p:nvPr/>
        </p:nvSpPr>
        <p:spPr>
          <a:xfrm>
            <a:off x="10314432" y="4901184"/>
            <a:ext cx="1453896" cy="125272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2312513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8" name="Прямоугольник 7"/>
          <p:cNvSpPr/>
          <p:nvPr/>
        </p:nvSpPr>
        <p:spPr>
          <a:xfrm>
            <a:off x="1536192" y="-5299"/>
            <a:ext cx="9528047" cy="523220"/>
          </a:xfrm>
          <a:prstGeom prst="rect">
            <a:avLst/>
          </a:prstGeom>
          <a:noFill/>
        </p:spPr>
        <p:txBody>
          <a:bodyPr wrap="square" lIns="91440" tIns="45720" rIns="91440" bIns="45720">
            <a:spAutoFit/>
          </a:bodyPr>
          <a:lstStyle/>
          <a:p>
            <a:pPr algn="ctr"/>
            <a:r>
              <a:rPr lang="ru-RU" sz="28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Чек-листы по организации охраны труда водителей</a:t>
            </a:r>
            <a:endParaRPr lang="ru-RU" sz="28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cxnSp>
        <p:nvCxnSpPr>
          <p:cNvPr id="4" name="Прямая соединительная линия 3"/>
          <p:cNvCxnSpPr/>
          <p:nvPr/>
        </p:nvCxnSpPr>
        <p:spPr>
          <a:xfrm>
            <a:off x="6144768" y="603504"/>
            <a:ext cx="82296" cy="6087872"/>
          </a:xfrm>
          <a:prstGeom prst="line">
            <a:avLst/>
          </a:prstGeom>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947348" y="592119"/>
            <a:ext cx="476402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ru-RU" dirty="0" smtClean="0">
                <a:latin typeface="Times New Roman" panose="02020603050405020304" pitchFamily="18" charset="0"/>
                <a:cs typeface="Times New Roman" panose="02020603050405020304" pitchFamily="18" charset="0"/>
              </a:rPr>
              <a:t>ИСЫТАНИЕ (СТАЖИРОВКА) ВОДИТЕЛЕЙ</a:t>
            </a:r>
            <a:endParaRPr lang="ru-RU"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524799" y="948749"/>
            <a:ext cx="5619969" cy="5262979"/>
          </a:xfrm>
          <a:prstGeom prst="rect">
            <a:avLst/>
          </a:prstGeom>
        </p:spPr>
        <p:txBody>
          <a:bodyPr wrap="square">
            <a:spAutoFit/>
          </a:bodyPr>
          <a:lstStyle/>
          <a:p>
            <a:pPr marL="285750" indent="-285750">
              <a:buFont typeface="Wingdings" panose="05000000000000000000" pitchFamily="2" charset="2"/>
              <a:buChar char="q"/>
            </a:pPr>
            <a:r>
              <a:rPr lang="ru-RU" sz="1400" b="1" dirty="0">
                <a:latin typeface="Times New Roman" panose="02020603050405020304" pitchFamily="18" charset="0"/>
                <a:cs typeface="Times New Roman" panose="02020603050405020304" pitchFamily="18" charset="0"/>
              </a:rPr>
              <a:t>Соблюдены общие требования к испытанию </a:t>
            </a:r>
            <a:r>
              <a:rPr lang="ru-RU" sz="1400" b="1" dirty="0" smtClean="0">
                <a:latin typeface="Times New Roman" panose="02020603050405020304" pitchFamily="18" charset="0"/>
                <a:cs typeface="Times New Roman" panose="02020603050405020304" pitchFamily="18" charset="0"/>
              </a:rPr>
              <a:t>водителей: </a:t>
            </a:r>
          </a:p>
          <a:p>
            <a:pPr marL="285750" indent="-285750">
              <a:buFont typeface="Wingdings" panose="05000000000000000000" pitchFamily="2" charset="2"/>
              <a:buChar char="q"/>
            </a:pPr>
            <a:r>
              <a:rPr lang="ru-RU" sz="1400" dirty="0" smtClean="0">
                <a:latin typeface="Times New Roman" panose="02020603050405020304" pitchFamily="18" charset="0"/>
                <a:cs typeface="Times New Roman" panose="02020603050405020304" pitchFamily="18" charset="0"/>
              </a:rPr>
              <a:t>продолжительность </a:t>
            </a:r>
            <a:r>
              <a:rPr lang="ru-RU" sz="1400" dirty="0">
                <a:latin typeface="Times New Roman" panose="02020603050405020304" pitchFamily="18" charset="0"/>
                <a:cs typeface="Times New Roman" panose="02020603050405020304" pitchFamily="18" charset="0"/>
              </a:rPr>
              <a:t>испытания не больше трех месяцев</a:t>
            </a:r>
            <a:r>
              <a:rPr lang="ru-RU" sz="1400"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q"/>
            </a:pPr>
            <a:r>
              <a:rPr lang="ru-RU" sz="1400" dirty="0" smtClean="0">
                <a:latin typeface="Times New Roman" panose="02020603050405020304" pitchFamily="18" charset="0"/>
                <a:cs typeface="Times New Roman" panose="02020603050405020304" pitchFamily="18" charset="0"/>
              </a:rPr>
              <a:t>испытание </a:t>
            </a:r>
            <a:r>
              <a:rPr lang="ru-RU" sz="1400" dirty="0">
                <a:latin typeface="Times New Roman" panose="02020603050405020304" pitchFamily="18" charset="0"/>
                <a:cs typeface="Times New Roman" panose="02020603050405020304" pitchFamily="18" charset="0"/>
              </a:rPr>
              <a:t>проводилось как без выезда, так и с выездом на дороги общего пользования;</a:t>
            </a:r>
          </a:p>
          <a:p>
            <a:pPr marL="285750" indent="-285750">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новым водителям для испытания предоставлен транспорт того типа и модели, на которых он будет работать;</a:t>
            </a:r>
          </a:p>
          <a:p>
            <a:pPr marL="285750" indent="-285750">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испытание проводилось по будущим маршрутам водителя;</a:t>
            </a:r>
          </a:p>
          <a:p>
            <a:pPr marL="285750" indent="-285750">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испытание проводилось с выездом на дороги общего пользования с движением по маршруту без пассажиров и с пассажирами.</a:t>
            </a:r>
          </a:p>
          <a:p>
            <a:endParaRPr lang="ru-RU" sz="1400" b="1"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ru-RU" sz="1400" b="1" dirty="0" smtClean="0">
                <a:latin typeface="Times New Roman" panose="02020603050405020304" pitchFamily="18" charset="0"/>
                <a:cs typeface="Times New Roman" panose="02020603050405020304" pitchFamily="18" charset="0"/>
              </a:rPr>
              <a:t>По </a:t>
            </a:r>
            <a:r>
              <a:rPr lang="ru-RU" sz="1400" b="1" dirty="0">
                <a:latin typeface="Times New Roman" panose="02020603050405020304" pitchFamily="18" charset="0"/>
                <a:cs typeface="Times New Roman" panose="02020603050405020304" pitchFamily="18" charset="0"/>
              </a:rPr>
              <a:t>итогу стажировки оформлен лист испытания (стажировки) с обязательными реквизитами:</a:t>
            </a:r>
          </a:p>
          <a:p>
            <a:pPr marL="285750" indent="-285750">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номер </a:t>
            </a:r>
            <a:r>
              <a:rPr lang="ru-RU" sz="1400" dirty="0" err="1">
                <a:latin typeface="Times New Roman" panose="02020603050405020304" pitchFamily="18" charset="0"/>
                <a:cs typeface="Times New Roman" panose="02020603050405020304" pitchFamily="18" charset="0"/>
              </a:rPr>
              <a:t>стажировочного</a:t>
            </a:r>
            <a:r>
              <a:rPr lang="ru-RU" sz="1400" dirty="0">
                <a:latin typeface="Times New Roman" panose="02020603050405020304" pitchFamily="18" charset="0"/>
                <a:cs typeface="Times New Roman" panose="02020603050405020304" pitchFamily="18" charset="0"/>
              </a:rPr>
              <a:t> листа;</a:t>
            </a:r>
          </a:p>
          <a:p>
            <a:pPr marL="285750" indent="-285750">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Ф. И. О. водителя-стажера;</a:t>
            </a:r>
          </a:p>
          <a:p>
            <a:pPr marL="285750" indent="-285750">
              <a:buFont typeface="Wingdings" panose="05000000000000000000" pitchFamily="2" charset="2"/>
              <a:buChar char="q"/>
            </a:pPr>
            <a:r>
              <a:rPr lang="ru-RU" sz="1400" b="1" dirty="0">
                <a:latin typeface="Times New Roman" panose="02020603050405020304" pitchFamily="18" charset="0"/>
                <a:cs typeface="Times New Roman" panose="02020603050405020304" pitchFamily="18" charset="0"/>
              </a:rPr>
              <a:t>сведения о транспортном средстве, на котором проходила практическая часть стажировки: </a:t>
            </a:r>
            <a:endParaRPr lang="ru-RU" sz="1400" b="1"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ru-RU" sz="1400" dirty="0" smtClean="0">
                <a:latin typeface="Times New Roman" panose="02020603050405020304" pitchFamily="18" charset="0"/>
                <a:cs typeface="Times New Roman" panose="02020603050405020304" pitchFamily="18" charset="0"/>
              </a:rPr>
              <a:t>тип</a:t>
            </a:r>
            <a:r>
              <a:rPr lang="ru-RU" sz="1400" dirty="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марка;</a:t>
            </a:r>
          </a:p>
          <a:p>
            <a:pPr marL="285750" indent="-285750">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модель транспортного средства;</a:t>
            </a:r>
          </a:p>
          <a:p>
            <a:pPr marL="285750" indent="-285750">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Ф. И. О. водителя-наставника;</a:t>
            </a:r>
          </a:p>
          <a:p>
            <a:pPr marL="285750" indent="-285750">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дата, время прохождения и количество часов стажировки;</a:t>
            </a:r>
          </a:p>
          <a:p>
            <a:r>
              <a:rPr lang="ru-RU" sz="1400" dirty="0">
                <a:latin typeface="Times New Roman" panose="02020603050405020304" pitchFamily="18" charset="0"/>
                <a:cs typeface="Times New Roman" panose="02020603050405020304" pitchFamily="18" charset="0"/>
              </a:rPr>
              <a:t>замечания водителя-наставника по работе водителя-стажера;</a:t>
            </a:r>
          </a:p>
          <a:p>
            <a:pPr marL="285750" indent="-285750">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заключение о допуске стажера к самостоятельной работе от специалиста, ответственного за БДД</a:t>
            </a:r>
            <a:r>
              <a:rPr lang="ru-RU" sz="1400" dirty="0" smtClean="0">
                <a:latin typeface="Times New Roman" panose="02020603050405020304" pitchFamily="18" charset="0"/>
                <a:cs typeface="Times New Roman" panose="02020603050405020304" pitchFamily="18" charset="0"/>
              </a:rPr>
              <a:t>.</a:t>
            </a:r>
            <a:endParaRPr lang="ru-RU" sz="1400" b="0" i="0" u="none" strike="noStrike" dirty="0">
              <a:effectLst/>
              <a:latin typeface="Times New Roman" panose="02020603050405020304" pitchFamily="18" charset="0"/>
              <a:cs typeface="Times New Roman" panose="02020603050405020304" pitchFamily="18" charset="0"/>
            </a:endParaRPr>
          </a:p>
        </p:txBody>
      </p:sp>
      <p:sp>
        <p:nvSpPr>
          <p:cNvPr id="15" name="TextBox 14"/>
          <p:cNvSpPr txBox="1"/>
          <p:nvPr/>
        </p:nvSpPr>
        <p:spPr>
          <a:xfrm>
            <a:off x="6830231" y="603504"/>
            <a:ext cx="476402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ru-RU" dirty="0" smtClean="0">
                <a:latin typeface="Times New Roman" panose="02020603050405020304" pitchFamily="18" charset="0"/>
                <a:cs typeface="Times New Roman" panose="02020603050405020304" pitchFamily="18" charset="0"/>
              </a:rPr>
              <a:t>РЕЖИМ РАБОТЫ ВОДИТЕЛЕЙ</a:t>
            </a:r>
            <a:endParaRPr lang="ru-RU" dirty="0">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6321938" y="1053497"/>
            <a:ext cx="5616019" cy="1384995"/>
          </a:xfrm>
          <a:prstGeom prst="rect">
            <a:avLst/>
          </a:prstGeom>
        </p:spPr>
        <p:txBody>
          <a:bodyPr wrap="square">
            <a:spAutoFit/>
          </a:bodyPr>
          <a:lstStyle/>
          <a:p>
            <a:pPr indent="357188" algn="just"/>
            <a:r>
              <a:rPr lang="ru-RU" sz="1400" b="1" i="1" dirty="0">
                <a:latin typeface="Times New Roman" panose="02020603050405020304" pitchFamily="18" charset="0"/>
                <a:cs typeface="Times New Roman" panose="02020603050405020304" pitchFamily="18" charset="0"/>
              </a:rPr>
              <a:t>Цель</a:t>
            </a:r>
          </a:p>
          <a:p>
            <a:pPr indent="357188" algn="just"/>
            <a:r>
              <a:rPr lang="ru-RU" sz="1400" i="1" dirty="0">
                <a:latin typeface="Times New Roman" panose="02020603050405020304" pitchFamily="18" charset="0"/>
                <a:cs typeface="Times New Roman" panose="02020603050405020304" pitchFamily="18" charset="0"/>
              </a:rPr>
              <a:t>Правильно организовать режим работы водителей.</a:t>
            </a:r>
          </a:p>
          <a:p>
            <a:pPr indent="357188" algn="just"/>
            <a:r>
              <a:rPr lang="ru-RU" sz="1400" b="1" i="1" dirty="0">
                <a:latin typeface="Times New Roman" panose="02020603050405020304" pitchFamily="18" charset="0"/>
                <a:cs typeface="Times New Roman" panose="02020603050405020304" pitchFamily="18" charset="0"/>
              </a:rPr>
              <a:t>Что учесть</a:t>
            </a:r>
          </a:p>
          <a:p>
            <a:pPr indent="357188" algn="just"/>
            <a:r>
              <a:rPr lang="ru-RU" sz="1400" i="1" dirty="0">
                <a:latin typeface="Times New Roman" panose="02020603050405020304" pitchFamily="18" charset="0"/>
                <a:cs typeface="Times New Roman" panose="02020603050405020304" pitchFamily="18" charset="0"/>
              </a:rPr>
              <a:t>Для водителей действуют специальные правила режима работы, которые </a:t>
            </a:r>
            <a:r>
              <a:rPr lang="ru-RU" sz="1400" i="1" dirty="0" smtClean="0">
                <a:latin typeface="Times New Roman" panose="02020603050405020304" pitchFamily="18" charset="0"/>
                <a:cs typeface="Times New Roman" panose="02020603050405020304" pitchFamily="18" charset="0"/>
              </a:rPr>
              <a:t>определены Особенностями, утвержденными приказом Минтранса от 16.10.2020 № 424.</a:t>
            </a:r>
            <a:r>
              <a:rPr lang="ru-RU" sz="1400" i="1" dirty="0">
                <a:latin typeface="Times New Roman" panose="02020603050405020304" pitchFamily="18" charset="0"/>
                <a:cs typeface="Times New Roman" panose="02020603050405020304" pitchFamily="18" charset="0"/>
              </a:rPr>
              <a:t> </a:t>
            </a:r>
            <a:endParaRPr lang="ru-RU" b="0" i="0" u="none" strike="noStrike" dirty="0">
              <a:effectLst/>
              <a:latin typeface="&amp;quot"/>
            </a:endParaRPr>
          </a:p>
        </p:txBody>
      </p:sp>
      <p:sp>
        <p:nvSpPr>
          <p:cNvPr id="10" name="Прямоугольник 9"/>
          <p:cNvSpPr/>
          <p:nvPr/>
        </p:nvSpPr>
        <p:spPr>
          <a:xfrm>
            <a:off x="6321938" y="2438492"/>
            <a:ext cx="5612585" cy="3754874"/>
          </a:xfrm>
          <a:prstGeom prst="rect">
            <a:avLst/>
          </a:prstGeom>
        </p:spPr>
        <p:txBody>
          <a:bodyPr wrap="square">
            <a:spAutoFit/>
          </a:bodyPr>
          <a:lstStyle/>
          <a:p>
            <a:pPr marL="285750" indent="-285750" algn="just">
              <a:buFont typeface="Wingdings" panose="05000000000000000000" pitchFamily="2" charset="2"/>
              <a:buChar char="q"/>
            </a:pPr>
            <a:r>
              <a:rPr lang="ru-RU" sz="1400" b="1" dirty="0">
                <a:latin typeface="Times New Roman" panose="02020603050405020304" pitchFamily="18" charset="0"/>
                <a:cs typeface="Times New Roman" panose="02020603050405020304" pitchFamily="18" charset="0"/>
              </a:rPr>
              <a:t>Продолжительность рабочей недели водителя 40 часов, либо ему установлен суммированный учет рабочего времени</a:t>
            </a:r>
            <a:r>
              <a:rPr lang="ru-RU" sz="1400" b="1"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q"/>
            </a:pPr>
            <a:endParaRPr lang="ru-RU" sz="1400" b="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ru-RU" sz="1400" b="1" dirty="0">
                <a:latin typeface="Times New Roman" panose="02020603050405020304" pitchFamily="18" charset="0"/>
                <a:cs typeface="Times New Roman" panose="02020603050405020304" pitchFamily="18" charset="0"/>
              </a:rPr>
              <a:t>Время управления автомобилем за день не превышает 9 часов</a:t>
            </a:r>
            <a:r>
              <a:rPr lang="ru-RU" sz="1400" b="1"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q"/>
            </a:pPr>
            <a:endParaRPr lang="ru-RU" sz="1400" b="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ru-RU" sz="1400" b="1" dirty="0">
                <a:latin typeface="Times New Roman" panose="02020603050405020304" pitchFamily="18" charset="0"/>
                <a:cs typeface="Times New Roman" panose="02020603050405020304" pitchFamily="18" charset="0"/>
              </a:rPr>
              <a:t>Соблюдены требования к режиму отдыха водителя</a:t>
            </a:r>
            <a:r>
              <a:rPr lang="ru-RU" sz="1400" b="1"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q"/>
            </a:pPr>
            <a:r>
              <a:rPr lang="ru-RU" sz="1400" dirty="0" smtClean="0">
                <a:latin typeface="Times New Roman" panose="02020603050405020304" pitchFamily="18" charset="0"/>
                <a:cs typeface="Times New Roman" panose="02020603050405020304" pitchFamily="18" charset="0"/>
              </a:rPr>
              <a:t>ежедневный </a:t>
            </a:r>
            <a:r>
              <a:rPr lang="ru-RU" sz="1400" dirty="0">
                <a:latin typeface="Times New Roman" panose="02020603050405020304" pitchFamily="18" charset="0"/>
                <a:cs typeface="Times New Roman" panose="02020603050405020304" pitchFamily="18" charset="0"/>
              </a:rPr>
              <a:t>междусменный отдых в два раза больше, чем рабочая смена;</a:t>
            </a:r>
          </a:p>
          <a:p>
            <a:pPr marL="285750" indent="-285750" algn="just">
              <a:buFont typeface="Wingdings" panose="05000000000000000000" pitchFamily="2" charset="2"/>
              <a:buChar char="q"/>
            </a:pPr>
            <a:r>
              <a:rPr lang="ru-RU" sz="1400" b="1" dirty="0">
                <a:latin typeface="Times New Roman" panose="02020603050405020304" pitchFamily="18" charset="0"/>
                <a:cs typeface="Times New Roman" panose="02020603050405020304" pitchFamily="18" charset="0"/>
              </a:rPr>
              <a:t>соблюдены требования к выходным дням (еженедельному отдыху</a:t>
            </a:r>
            <a:r>
              <a:rPr lang="ru-RU" sz="1400" b="1" dirty="0" smtClean="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еженедельный </a:t>
            </a:r>
            <a:r>
              <a:rPr lang="ru-RU" sz="1400" dirty="0">
                <a:latin typeface="Times New Roman" panose="02020603050405020304" pitchFamily="18" charset="0"/>
                <a:cs typeface="Times New Roman" panose="02020603050405020304" pitchFamily="18" charset="0"/>
              </a:rPr>
              <a:t>отдых минимум 45 часов;</a:t>
            </a:r>
          </a:p>
          <a:p>
            <a:pPr marL="285750" indent="-285750" algn="just">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между двумя еженедельными отдыхами не больше шести ежедневных периодов работы водителей;</a:t>
            </a:r>
          </a:p>
          <a:p>
            <a:pPr marL="285750" indent="-285750" algn="just">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продолжительность перерыва для отдыха и питания от 30 минут до 2 часов;</a:t>
            </a:r>
          </a:p>
          <a:p>
            <a:pPr marL="285750" indent="-285750" algn="just">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предоставляется специальный перерыв для отдыха после 4,5 часов работы. Продолжительность перерыва не менее 45 минут.</a:t>
            </a:r>
          </a:p>
          <a:p>
            <a:pPr algn="just"/>
            <a:endParaRPr lang="ru-RU" sz="1400" b="0" i="0" u="none" strike="noStrike" dirty="0">
              <a:effectLst/>
              <a:latin typeface="Times New Roman" panose="02020603050405020304" pitchFamily="18" charset="0"/>
              <a:cs typeface="Times New Roman" panose="02020603050405020304" pitchFamily="18" charset="0"/>
            </a:endParaRPr>
          </a:p>
        </p:txBody>
      </p:sp>
      <p:sp>
        <p:nvSpPr>
          <p:cNvPr id="12" name="Штриховая стрелка вправо 11"/>
          <p:cNvSpPr/>
          <p:nvPr/>
        </p:nvSpPr>
        <p:spPr>
          <a:xfrm>
            <a:off x="11244616" y="5872818"/>
            <a:ext cx="689907" cy="641096"/>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201602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8" name="Прямоугольник 7"/>
          <p:cNvSpPr/>
          <p:nvPr/>
        </p:nvSpPr>
        <p:spPr>
          <a:xfrm>
            <a:off x="1536192" y="-5299"/>
            <a:ext cx="9528047" cy="523220"/>
          </a:xfrm>
          <a:prstGeom prst="rect">
            <a:avLst/>
          </a:prstGeom>
          <a:noFill/>
        </p:spPr>
        <p:txBody>
          <a:bodyPr wrap="square" lIns="91440" tIns="45720" rIns="91440" bIns="45720">
            <a:spAutoFit/>
          </a:bodyPr>
          <a:lstStyle/>
          <a:p>
            <a:pPr algn="ctr"/>
            <a:r>
              <a:rPr lang="ru-RU" sz="28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Чек-листы по организации охраны труда водителей</a:t>
            </a:r>
            <a:endParaRPr lang="ru-RU" sz="28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cxnSp>
        <p:nvCxnSpPr>
          <p:cNvPr id="4" name="Прямая соединительная линия 3"/>
          <p:cNvCxnSpPr/>
          <p:nvPr/>
        </p:nvCxnSpPr>
        <p:spPr>
          <a:xfrm>
            <a:off x="6144768" y="603504"/>
            <a:ext cx="82296" cy="6087872"/>
          </a:xfrm>
          <a:prstGeom prst="line">
            <a:avLst/>
          </a:prstGeom>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3762756" y="582755"/>
            <a:ext cx="476402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ru-RU" dirty="0" smtClean="0">
                <a:latin typeface="Times New Roman" panose="02020603050405020304" pitchFamily="18" charset="0"/>
                <a:cs typeface="Times New Roman" panose="02020603050405020304" pitchFamily="18" charset="0"/>
              </a:rPr>
              <a:t>РЕЖИМ РАБОТЫ ВОДИТЕЛЕЙ</a:t>
            </a:r>
            <a:endParaRPr lang="ru-RU"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579120" y="1258166"/>
            <a:ext cx="5428488" cy="2246769"/>
          </a:xfrm>
          <a:prstGeom prst="rect">
            <a:avLst/>
          </a:prstGeom>
        </p:spPr>
        <p:txBody>
          <a:bodyPr wrap="square">
            <a:spAutoFit/>
          </a:bodyPr>
          <a:lstStyle/>
          <a:p>
            <a:pPr marL="285750" indent="-285750" algn="just">
              <a:buFont typeface="Wingdings" panose="05000000000000000000" pitchFamily="2" charset="2"/>
              <a:buChar char="q"/>
            </a:pPr>
            <a:r>
              <a:rPr lang="ru-RU" sz="1400" b="1" dirty="0">
                <a:latin typeface="Times New Roman" panose="02020603050405020304" pitchFamily="18" charset="0"/>
                <a:cs typeface="Times New Roman" panose="02020603050405020304" pitchFamily="18" charset="0"/>
              </a:rPr>
              <a:t>Водителю правильно установлен ненормированный рабочий день</a:t>
            </a:r>
            <a:r>
              <a:rPr lang="ru-RU" sz="1400" b="1"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q"/>
            </a:pPr>
            <a:r>
              <a:rPr lang="ru-RU" sz="1400" dirty="0" smtClean="0">
                <a:latin typeface="Times New Roman" panose="02020603050405020304" pitchFamily="18" charset="0"/>
                <a:cs typeface="Times New Roman" panose="02020603050405020304" pitchFamily="18" charset="0"/>
              </a:rPr>
              <a:t>ненормированный </a:t>
            </a:r>
            <a:r>
              <a:rPr lang="ru-RU" sz="1400" dirty="0">
                <a:latin typeface="Times New Roman" panose="02020603050405020304" pitchFamily="18" charset="0"/>
                <a:cs typeface="Times New Roman" panose="02020603050405020304" pitchFamily="18" charset="0"/>
              </a:rPr>
              <a:t>рабочий день установлен только для разрешенных категорий водителей;</a:t>
            </a:r>
          </a:p>
          <a:p>
            <a:pPr marL="285750" indent="-285750" algn="just">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решение об установлении ненормированного рабочего дня было принято работодателем с учетом мнения представительного органа работников;</a:t>
            </a:r>
          </a:p>
          <a:p>
            <a:pPr marL="285750" indent="-285750" algn="just">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количество и продолжительность смен при ненормированном дне установлено исходя из рабочей недели в 40 часов;</a:t>
            </a:r>
          </a:p>
          <a:p>
            <a:pPr marL="285750" indent="-285750" algn="just">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еженедельный отдых составляет не менее 45 часов</a:t>
            </a:r>
            <a:r>
              <a:rPr lang="ru-RU" sz="1400" dirty="0" smtClean="0">
                <a:latin typeface="Times New Roman" panose="02020603050405020304" pitchFamily="18" charset="0"/>
                <a:cs typeface="Times New Roman" panose="02020603050405020304" pitchFamily="18" charset="0"/>
              </a:rPr>
              <a:t>.</a:t>
            </a:r>
            <a:endParaRPr lang="ru-RU" b="0" i="0" u="none" strike="noStrike" dirty="0">
              <a:effectLst/>
              <a:latin typeface="&amp;quot"/>
            </a:endParaRPr>
          </a:p>
        </p:txBody>
      </p:sp>
      <p:sp>
        <p:nvSpPr>
          <p:cNvPr id="3" name="Прямоугольник 2"/>
          <p:cNvSpPr/>
          <p:nvPr/>
        </p:nvSpPr>
        <p:spPr>
          <a:xfrm>
            <a:off x="6519672" y="1245316"/>
            <a:ext cx="5277691" cy="5262979"/>
          </a:xfrm>
          <a:prstGeom prst="rect">
            <a:avLst/>
          </a:prstGeom>
        </p:spPr>
        <p:txBody>
          <a:bodyPr wrap="square">
            <a:spAutoFit/>
          </a:bodyPr>
          <a:lstStyle/>
          <a:p>
            <a:pPr marL="285750" indent="-285750" algn="just">
              <a:buFont typeface="Wingdings" panose="05000000000000000000" pitchFamily="2" charset="2"/>
              <a:buChar char="q"/>
            </a:pPr>
            <a:r>
              <a:rPr lang="ru-RU" sz="1400" b="1" dirty="0">
                <a:latin typeface="Times New Roman" panose="02020603050405020304" pitchFamily="18" charset="0"/>
                <a:cs typeface="Times New Roman" panose="02020603050405020304" pitchFamily="18" charset="0"/>
              </a:rPr>
              <a:t>Водителю правильно установлен суммированный учет рабочего времени</a:t>
            </a:r>
            <a:r>
              <a:rPr lang="ru-RU" sz="1400" b="1"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q"/>
            </a:pPr>
            <a:r>
              <a:rPr lang="ru-RU" sz="1400" dirty="0" smtClean="0">
                <a:latin typeface="Times New Roman" panose="02020603050405020304" pitchFamily="18" charset="0"/>
                <a:cs typeface="Times New Roman" panose="02020603050405020304" pitchFamily="18" charset="0"/>
              </a:rPr>
              <a:t>суммированный </a:t>
            </a:r>
            <a:r>
              <a:rPr lang="ru-RU" sz="1400" dirty="0">
                <a:latin typeface="Times New Roman" panose="02020603050405020304" pitchFamily="18" charset="0"/>
                <a:cs typeface="Times New Roman" panose="02020603050405020304" pitchFamily="18" charset="0"/>
              </a:rPr>
              <a:t>учет рабочего времени введен с учетом мнения представительного органа работников;</a:t>
            </a:r>
          </a:p>
          <a:p>
            <a:pPr marL="285750" indent="-285750" algn="just">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учетный период не больше одного месяца;</a:t>
            </a:r>
          </a:p>
          <a:p>
            <a:pPr marL="285750" indent="-285750" algn="just">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рабочий день не превышает 10 часов</a:t>
            </a:r>
            <a:r>
              <a:rPr lang="ru-RU" sz="1400"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q"/>
            </a:pPr>
            <a:endParaRPr lang="ru-RU"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ru-RU" sz="1400" b="1" dirty="0">
                <a:latin typeface="Times New Roman" panose="02020603050405020304" pitchFamily="18" charset="0"/>
                <a:cs typeface="Times New Roman" panose="02020603050405020304" pitchFamily="18" charset="0"/>
              </a:rPr>
              <a:t>рабочий день водителя правильно разделен на части</a:t>
            </a:r>
            <a:r>
              <a:rPr lang="ru-RU" sz="1400" b="1"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q"/>
            </a:pPr>
            <a:r>
              <a:rPr lang="ru-RU" sz="1400" dirty="0" smtClean="0">
                <a:latin typeface="Times New Roman" panose="02020603050405020304" pitchFamily="18" charset="0"/>
                <a:cs typeface="Times New Roman" panose="02020603050405020304" pitchFamily="18" charset="0"/>
              </a:rPr>
              <a:t>издан </a:t>
            </a:r>
            <a:r>
              <a:rPr lang="ru-RU" sz="1400" dirty="0">
                <a:latin typeface="Times New Roman" panose="02020603050405020304" pitchFamily="18" charset="0"/>
                <a:cs typeface="Times New Roman" panose="02020603050405020304" pitchFamily="18" charset="0"/>
              </a:rPr>
              <a:t>приказ или положение о разделении рабочего дня;</a:t>
            </a:r>
          </a:p>
          <a:p>
            <a:pPr algn="just"/>
            <a:r>
              <a:rPr lang="ru-RU" sz="1400" dirty="0">
                <a:latin typeface="Times New Roman" panose="02020603050405020304" pitchFamily="18" charset="0"/>
                <a:cs typeface="Times New Roman" panose="02020603050405020304" pitchFamily="18" charset="0"/>
              </a:rPr>
              <a:t>при разделении учтено мнение представительного органа работников;</a:t>
            </a:r>
          </a:p>
          <a:p>
            <a:pPr marL="285750" indent="-285750" algn="just">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время перерыва не включается в рабочее время;</a:t>
            </a:r>
          </a:p>
          <a:p>
            <a:pPr algn="just"/>
            <a:r>
              <a:rPr lang="ru-RU" sz="1400" dirty="0">
                <a:latin typeface="Times New Roman" panose="02020603050405020304" pitchFamily="18" charset="0"/>
                <a:cs typeface="Times New Roman" panose="02020603050405020304" pitchFamily="18" charset="0"/>
              </a:rPr>
              <a:t>перерыв начинается не позже чем через пять часов после начала работы;</a:t>
            </a:r>
          </a:p>
          <a:p>
            <a:pPr algn="just">
              <a:buFont typeface="Wingdings" panose="05000000000000000000" pitchFamily="2" charset="2"/>
              <a:buChar char="q"/>
            </a:pPr>
            <a:r>
              <a:rPr lang="ru-RU" sz="1400" dirty="0" smtClean="0">
                <a:latin typeface="Times New Roman" panose="02020603050405020304" pitchFamily="18" charset="0"/>
                <a:cs typeface="Times New Roman" panose="02020603050405020304" pitchFamily="18" charset="0"/>
              </a:rPr>
              <a:t>   суммарное </a:t>
            </a:r>
            <a:r>
              <a:rPr lang="ru-RU" sz="1400" dirty="0">
                <a:latin typeface="Times New Roman" panose="02020603050405020304" pitchFamily="18" charset="0"/>
                <a:cs typeface="Times New Roman" panose="02020603050405020304" pitchFamily="18" charset="0"/>
              </a:rPr>
              <a:t>время перерывов не превышает пяти часов для водителей на регулярных перевозках в городском и пригородном сообщении и трех </a:t>
            </a:r>
            <a:r>
              <a:rPr lang="ru-RU" sz="1400" dirty="0" smtClean="0">
                <a:latin typeface="Times New Roman" panose="02020603050405020304" pitchFamily="18" charset="0"/>
                <a:cs typeface="Times New Roman" panose="02020603050405020304" pitchFamily="18" charset="0"/>
              </a:rPr>
              <a:t>часов для </a:t>
            </a:r>
            <a:r>
              <a:rPr lang="ru-RU" sz="1400" dirty="0">
                <a:latin typeface="Times New Roman" panose="02020603050405020304" pitchFamily="18" charset="0"/>
                <a:cs typeface="Times New Roman" panose="02020603050405020304" pitchFamily="18" charset="0"/>
              </a:rPr>
              <a:t>остальных водителей;</a:t>
            </a:r>
          </a:p>
          <a:p>
            <a:pPr algn="just">
              <a:buFont typeface="Wingdings" panose="05000000000000000000" pitchFamily="2" charset="2"/>
              <a:buChar char="q"/>
            </a:pPr>
            <a:r>
              <a:rPr lang="ru-RU" sz="1400" dirty="0" smtClean="0">
                <a:latin typeface="Times New Roman" panose="02020603050405020304" pitchFamily="18" charset="0"/>
                <a:cs typeface="Times New Roman" panose="02020603050405020304" pitchFamily="18" charset="0"/>
              </a:rPr>
              <a:t>   перерыв </a:t>
            </a:r>
            <a:r>
              <a:rPr lang="ru-RU" sz="1400" dirty="0">
                <a:latin typeface="Times New Roman" panose="02020603050405020304" pitchFamily="18" charset="0"/>
                <a:cs typeface="Times New Roman" panose="02020603050405020304" pitchFamily="18" charset="0"/>
              </a:rPr>
              <a:t>предоставляется в местах, где у водителя есть возможность использовать перерыв по своему усмотрению</a:t>
            </a:r>
            <a:r>
              <a:rPr lang="ru-RU" sz="1400"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q"/>
            </a:pPr>
            <a:endParaRPr lang="ru-RU"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ru-RU" sz="1400" b="1" dirty="0">
                <a:latin typeface="Times New Roman" panose="02020603050405020304" pitchFamily="18" charset="0"/>
                <a:cs typeface="Times New Roman" panose="02020603050405020304" pitchFamily="18" charset="0"/>
              </a:rPr>
              <a:t>ежедневный отдых не меньше 11 часов. </a:t>
            </a:r>
          </a:p>
          <a:p>
            <a:pPr algn="just"/>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endParaRPr lang="ru-RU" sz="1400" b="0" i="0" u="none" strike="noStrike"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446645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7" name="Прямоугольник 16"/>
          <p:cNvSpPr/>
          <p:nvPr/>
        </p:nvSpPr>
        <p:spPr>
          <a:xfrm>
            <a:off x="1536192" y="-5299"/>
            <a:ext cx="9528047" cy="523220"/>
          </a:xfrm>
          <a:prstGeom prst="rect">
            <a:avLst/>
          </a:prstGeom>
          <a:noFill/>
        </p:spPr>
        <p:txBody>
          <a:bodyPr wrap="square" lIns="91440" tIns="45720" rIns="91440" bIns="45720">
            <a:spAutoFit/>
          </a:bodyPr>
          <a:lstStyle/>
          <a:p>
            <a:pPr algn="ctr"/>
            <a:r>
              <a:rPr lang="ru-RU" sz="28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Медицинские осмотры водителей</a:t>
            </a:r>
            <a:endParaRPr lang="ru-RU" sz="28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graphicFrame>
        <p:nvGraphicFramePr>
          <p:cNvPr id="2" name="Схема 1"/>
          <p:cNvGraphicFramePr/>
          <p:nvPr>
            <p:extLst>
              <p:ext uri="{D42A27DB-BD31-4B8C-83A1-F6EECF244321}">
                <p14:modId xmlns="" xmlns:p14="http://schemas.microsoft.com/office/powerpoint/2010/main" val="1007870086"/>
              </p:ext>
            </p:extLst>
          </p:nvPr>
        </p:nvGraphicFramePr>
        <p:xfrm>
          <a:off x="548132" y="1113418"/>
          <a:ext cx="5642356" cy="40050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Прямоугольник 4"/>
          <p:cNvSpPr/>
          <p:nvPr/>
        </p:nvSpPr>
        <p:spPr>
          <a:xfrm>
            <a:off x="548132" y="744086"/>
            <a:ext cx="7846060" cy="338554"/>
          </a:xfrm>
          <a:prstGeom prst="rect">
            <a:avLst/>
          </a:prstGeom>
        </p:spPr>
        <p:txBody>
          <a:bodyPr wrap="square">
            <a:spAutoFit/>
          </a:bodyPr>
          <a:lstStyle/>
          <a:p>
            <a:r>
              <a:rPr lang="ru-RU" sz="1600" i="1" dirty="0">
                <a:solidFill>
                  <a:srgbClr val="002060"/>
                </a:solidFill>
                <a:latin typeface="Times New Roman" panose="02020603050405020304" pitchFamily="18" charset="0"/>
                <a:cs typeface="Times New Roman" panose="02020603050405020304" pitchFamily="18" charset="0"/>
              </a:rPr>
              <a:t>Водители проходят следующие виды обязательных осмотров:</a:t>
            </a:r>
          </a:p>
        </p:txBody>
      </p:sp>
      <p:sp>
        <p:nvSpPr>
          <p:cNvPr id="9" name="Прямоугольник 8"/>
          <p:cNvSpPr/>
          <p:nvPr/>
        </p:nvSpPr>
        <p:spPr>
          <a:xfrm>
            <a:off x="300228" y="5101396"/>
            <a:ext cx="6096000" cy="2062103"/>
          </a:xfrm>
          <a:prstGeom prst="rect">
            <a:avLst/>
          </a:prstGeom>
        </p:spPr>
        <p:txBody>
          <a:bodyPr>
            <a:spAutoFit/>
          </a:bodyPr>
          <a:lstStyle/>
          <a:p>
            <a:pPr algn="ctr"/>
            <a:r>
              <a:rPr lang="ru-RU" sz="1400" dirty="0" smtClean="0">
                <a:solidFill>
                  <a:srgbClr val="002060"/>
                </a:solidFill>
                <a:latin typeface="Times New Roman" panose="02020603050405020304" pitchFamily="18" charset="0"/>
                <a:cs typeface="Times New Roman" panose="02020603050405020304" pitchFamily="18" charset="0"/>
              </a:rPr>
              <a:t>Указанные </a:t>
            </a:r>
            <a:r>
              <a:rPr lang="ru-RU" sz="1400" dirty="0">
                <a:solidFill>
                  <a:srgbClr val="002060"/>
                </a:solidFill>
                <a:latin typeface="Times New Roman" panose="02020603050405020304" pitchFamily="18" charset="0"/>
                <a:cs typeface="Times New Roman" panose="02020603050405020304" pitchFamily="18" charset="0"/>
              </a:rPr>
              <a:t>медосмотры проводят за счет средств работодателя </a:t>
            </a:r>
            <a:r>
              <a:rPr lang="ru-RU" sz="1400" dirty="0" smtClean="0">
                <a:solidFill>
                  <a:srgbClr val="002060"/>
                </a:solidFill>
                <a:latin typeface="Times New Roman" panose="02020603050405020304" pitchFamily="18" charset="0"/>
                <a:cs typeface="Times New Roman" panose="02020603050405020304" pitchFamily="18" charset="0"/>
              </a:rPr>
              <a:t> </a:t>
            </a:r>
          </a:p>
          <a:p>
            <a:pPr algn="ctr"/>
            <a:r>
              <a:rPr lang="ru-RU" sz="1400" i="1" u="sng" dirty="0" smtClean="0">
                <a:solidFill>
                  <a:srgbClr val="002060"/>
                </a:solidFill>
                <a:latin typeface="Times New Roman" panose="02020603050405020304" pitchFamily="18" charset="0"/>
                <a:cs typeface="Times New Roman" panose="02020603050405020304" pitchFamily="18" charset="0"/>
              </a:rPr>
              <a:t>(ст. 212 ТК РФ, п. 5 ст. 23 Закона № 196-ФЗ). </a:t>
            </a:r>
          </a:p>
          <a:p>
            <a:pPr algn="ctr"/>
            <a:r>
              <a:rPr lang="ru-RU" sz="1400" dirty="0" smtClean="0">
                <a:solidFill>
                  <a:srgbClr val="002060"/>
                </a:solidFill>
                <a:latin typeface="Times New Roman" panose="02020603050405020304" pitchFamily="18" charset="0"/>
                <a:cs typeface="Times New Roman" panose="02020603050405020304" pitchFamily="18" charset="0"/>
              </a:rPr>
              <a:t>На </a:t>
            </a:r>
            <a:r>
              <a:rPr lang="ru-RU" sz="1400" dirty="0">
                <a:solidFill>
                  <a:srgbClr val="002060"/>
                </a:solidFill>
                <a:latin typeface="Times New Roman" panose="02020603050405020304" pitchFamily="18" charset="0"/>
                <a:cs typeface="Times New Roman" panose="02020603050405020304" pitchFamily="18" charset="0"/>
              </a:rPr>
              <a:t>период их прохождения за работником сохраняют место работы и средний заработок </a:t>
            </a:r>
            <a:r>
              <a:rPr lang="ru-RU" sz="1400" i="1" u="sng" dirty="0" smtClean="0">
                <a:solidFill>
                  <a:srgbClr val="002060"/>
                </a:solidFill>
                <a:latin typeface="Times New Roman" panose="02020603050405020304" pitchFamily="18" charset="0"/>
                <a:cs typeface="Times New Roman" panose="02020603050405020304" pitchFamily="18" charset="0"/>
              </a:rPr>
              <a:t>(ст. 185 ТК РФ).</a:t>
            </a:r>
            <a:r>
              <a:rPr lang="ru-RU" dirty="0"/>
              <a:t/>
            </a:r>
            <a:br>
              <a:rPr lang="ru-RU" dirty="0"/>
            </a:br>
            <a:r>
              <a:rPr lang="ru-RU" dirty="0">
                <a:solidFill>
                  <a:srgbClr val="222222"/>
                </a:solidFill>
                <a:latin typeface="&amp;quot"/>
              </a:rPr>
              <a:t/>
            </a:r>
            <a:br>
              <a:rPr lang="ru-RU" dirty="0">
                <a:solidFill>
                  <a:srgbClr val="222222"/>
                </a:solidFill>
                <a:latin typeface="&amp;quot"/>
              </a:rPr>
            </a:br>
            <a:r>
              <a:rPr lang="ru-RU" dirty="0"/>
              <a:t/>
            </a:r>
            <a:br>
              <a:rPr lang="ru-RU" dirty="0"/>
            </a:br>
            <a:r>
              <a:rPr lang="ru-RU" dirty="0">
                <a:solidFill>
                  <a:srgbClr val="222222"/>
                </a:solidFill>
                <a:latin typeface="&amp;quot"/>
              </a:rPr>
              <a:t/>
            </a:r>
            <a:br>
              <a:rPr lang="ru-RU" dirty="0">
                <a:solidFill>
                  <a:srgbClr val="222222"/>
                </a:solidFill>
                <a:latin typeface="&amp;quot"/>
              </a:rPr>
            </a:br>
            <a:endParaRPr lang="ru-RU" b="0" i="0" u="none" strike="noStrike" dirty="0">
              <a:solidFill>
                <a:srgbClr val="222222"/>
              </a:solidFill>
              <a:effectLst/>
              <a:latin typeface="&amp;quot"/>
            </a:endParaRPr>
          </a:p>
        </p:txBody>
      </p:sp>
      <p:sp>
        <p:nvSpPr>
          <p:cNvPr id="26" name="Прямоугольник 25"/>
          <p:cNvSpPr/>
          <p:nvPr/>
        </p:nvSpPr>
        <p:spPr>
          <a:xfrm>
            <a:off x="7473622" y="744086"/>
            <a:ext cx="3694153" cy="338554"/>
          </a:xfrm>
          <a:prstGeom prst="rect">
            <a:avLst/>
          </a:prstGeom>
        </p:spPr>
        <p:txBody>
          <a:bodyPr wrap="none">
            <a:spAutoFit/>
          </a:bodyPr>
          <a:lstStyle/>
          <a:p>
            <a:r>
              <a:rPr lang="ru-RU" sz="1600" i="1" dirty="0">
                <a:solidFill>
                  <a:srgbClr val="002060"/>
                </a:solidFill>
                <a:latin typeface="Times New Roman" panose="02020603050405020304" pitchFamily="18" charset="0"/>
                <a:cs typeface="Times New Roman" panose="02020603050405020304" pitchFamily="18" charset="0"/>
              </a:rPr>
              <a:t>Административная </a:t>
            </a:r>
            <a:r>
              <a:rPr lang="ru-RU" sz="1600" i="1" dirty="0" smtClean="0">
                <a:solidFill>
                  <a:srgbClr val="002060"/>
                </a:solidFill>
                <a:latin typeface="Times New Roman" panose="02020603050405020304" pitchFamily="18" charset="0"/>
                <a:cs typeface="Times New Roman" panose="02020603050405020304" pitchFamily="18" charset="0"/>
              </a:rPr>
              <a:t>ответственность:</a:t>
            </a:r>
            <a:endParaRPr lang="ru-RU" sz="1600" i="1" dirty="0">
              <a:solidFill>
                <a:srgbClr val="002060"/>
              </a:solidFill>
              <a:latin typeface="Times New Roman" panose="02020603050405020304" pitchFamily="18" charset="0"/>
              <a:cs typeface="Times New Roman" panose="02020603050405020304" pitchFamily="18" charset="0"/>
            </a:endParaRPr>
          </a:p>
        </p:txBody>
      </p:sp>
      <p:cxnSp>
        <p:nvCxnSpPr>
          <p:cNvPr id="28" name="Прямая соединительная линия 27"/>
          <p:cNvCxnSpPr/>
          <p:nvPr/>
        </p:nvCxnSpPr>
        <p:spPr>
          <a:xfrm>
            <a:off x="6300215" y="640080"/>
            <a:ext cx="0" cy="6070219"/>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9" name="Таблица 28"/>
          <p:cNvGraphicFramePr>
            <a:graphicFrameLocks noGrp="1"/>
          </p:cNvGraphicFramePr>
          <p:nvPr>
            <p:extLst>
              <p:ext uri="{D42A27DB-BD31-4B8C-83A1-F6EECF244321}">
                <p14:modId xmlns="" xmlns:p14="http://schemas.microsoft.com/office/powerpoint/2010/main" val="3670870505"/>
              </p:ext>
            </p:extLst>
          </p:nvPr>
        </p:nvGraphicFramePr>
        <p:xfrm>
          <a:off x="6492240" y="1113418"/>
          <a:ext cx="5450331" cy="4572000"/>
        </p:xfrm>
        <a:graphic>
          <a:graphicData uri="http://schemas.openxmlformats.org/drawingml/2006/table">
            <a:tbl>
              <a:tblPr firstRow="1" bandRow="1">
                <a:tableStyleId>{7DF18680-E054-41AD-8BC1-D1AEF772440D}</a:tableStyleId>
              </a:tblPr>
              <a:tblGrid>
                <a:gridCol w="1816777">
                  <a:extLst>
                    <a:ext uri="{9D8B030D-6E8A-4147-A177-3AD203B41FA5}">
                      <a16:colId xmlns="" xmlns:a16="http://schemas.microsoft.com/office/drawing/2014/main" val="1814400740"/>
                    </a:ext>
                  </a:extLst>
                </a:gridCol>
                <a:gridCol w="1816777">
                  <a:extLst>
                    <a:ext uri="{9D8B030D-6E8A-4147-A177-3AD203B41FA5}">
                      <a16:colId xmlns="" xmlns:a16="http://schemas.microsoft.com/office/drawing/2014/main" val="917495864"/>
                    </a:ext>
                  </a:extLst>
                </a:gridCol>
                <a:gridCol w="1816777">
                  <a:extLst>
                    <a:ext uri="{9D8B030D-6E8A-4147-A177-3AD203B41FA5}">
                      <a16:colId xmlns="" xmlns:a16="http://schemas.microsoft.com/office/drawing/2014/main" val="1057360335"/>
                    </a:ext>
                  </a:extLst>
                </a:gridCol>
              </a:tblGrid>
              <a:tr h="2009641">
                <a:tc>
                  <a:txBody>
                    <a:bodyPr/>
                    <a:lstStyle/>
                    <a:p>
                      <a:r>
                        <a:rPr lang="ru-RU" sz="1200" b="0" dirty="0" smtClean="0">
                          <a:solidFill>
                            <a:srgbClr val="002060"/>
                          </a:solidFill>
                          <a:latin typeface="Times New Roman" panose="02020603050405020304" pitchFamily="18" charset="0"/>
                          <a:cs typeface="Times New Roman" panose="02020603050405020304" pitchFamily="18" charset="0"/>
                        </a:rPr>
                        <a:t>Нарушение порядка проведения обязательных освидетельствований или медосмотров водителей</a:t>
                      </a:r>
                      <a:endParaRPr lang="ru-RU" sz="1200" b="0" dirty="0">
                        <a:solidFill>
                          <a:srgbClr val="002060"/>
                        </a:solidFill>
                        <a:latin typeface="Times New Roman" panose="02020603050405020304" pitchFamily="18" charset="0"/>
                        <a:cs typeface="Times New Roman" panose="02020603050405020304" pitchFamily="18" charset="0"/>
                      </a:endParaRPr>
                    </a:p>
                  </a:txBody>
                  <a:tcPr/>
                </a:tc>
                <a:tc>
                  <a:txBody>
                    <a:bodyPr/>
                    <a:lstStyle/>
                    <a:p>
                      <a:r>
                        <a:rPr lang="ru-RU" sz="1200" b="0" dirty="0" smtClean="0">
                          <a:solidFill>
                            <a:srgbClr val="002060"/>
                          </a:solidFill>
                          <a:latin typeface="Times New Roman" panose="02020603050405020304" pitchFamily="18" charset="0"/>
                          <a:cs typeface="Times New Roman" panose="02020603050405020304" pitchFamily="18" charset="0"/>
                        </a:rPr>
                        <a:t>ст. 11.32 КоАП РФ</a:t>
                      </a:r>
                      <a:endParaRPr lang="ru-RU" sz="1200" b="0" dirty="0">
                        <a:solidFill>
                          <a:srgbClr val="002060"/>
                        </a:solidFill>
                        <a:latin typeface="Times New Roman" panose="02020603050405020304" pitchFamily="18" charset="0"/>
                        <a:cs typeface="Times New Roman" panose="02020603050405020304" pitchFamily="18" charset="0"/>
                      </a:endParaRPr>
                    </a:p>
                  </a:txBody>
                  <a:tcPr/>
                </a:tc>
                <a:tc>
                  <a:txBody>
                    <a:bodyPr/>
                    <a:lstStyle/>
                    <a:p>
                      <a:r>
                        <a:rPr lang="ru-RU" sz="1200" b="0" dirty="0" smtClean="0">
                          <a:solidFill>
                            <a:srgbClr val="002060"/>
                          </a:solidFill>
                          <a:latin typeface="Times New Roman" panose="02020603050405020304" pitchFamily="18" charset="0"/>
                          <a:cs typeface="Times New Roman" panose="02020603050405020304" pitchFamily="18" charset="0"/>
                        </a:rPr>
                        <a:t>Административный штраф:</a:t>
                      </a:r>
                    </a:p>
                    <a:p>
                      <a:r>
                        <a:rPr lang="ru-RU" sz="1200" b="0" u="sng" dirty="0" smtClean="0">
                          <a:solidFill>
                            <a:srgbClr val="002060"/>
                          </a:solidFill>
                          <a:latin typeface="Times New Roman" panose="02020603050405020304" pitchFamily="18" charset="0"/>
                          <a:cs typeface="Times New Roman" panose="02020603050405020304" pitchFamily="18" charset="0"/>
                        </a:rPr>
                        <a:t>на граждан </a:t>
                      </a:r>
                      <a:r>
                        <a:rPr lang="ru-RU" sz="1200" b="0" dirty="0" smtClean="0">
                          <a:solidFill>
                            <a:srgbClr val="002060"/>
                          </a:solidFill>
                          <a:latin typeface="Times New Roman" panose="02020603050405020304" pitchFamily="18" charset="0"/>
                          <a:cs typeface="Times New Roman" panose="02020603050405020304" pitchFamily="18" charset="0"/>
                        </a:rPr>
                        <a:t>– от 1000 до 1500 руб.;</a:t>
                      </a:r>
                    </a:p>
                    <a:p>
                      <a:r>
                        <a:rPr lang="ru-RU" sz="1200" b="0" u="sng" dirty="0" smtClean="0">
                          <a:solidFill>
                            <a:srgbClr val="002060"/>
                          </a:solidFill>
                          <a:latin typeface="Times New Roman" panose="02020603050405020304" pitchFamily="18" charset="0"/>
                          <a:cs typeface="Times New Roman" panose="02020603050405020304" pitchFamily="18" charset="0"/>
                        </a:rPr>
                        <a:t>на должностных лиц </a:t>
                      </a:r>
                      <a:r>
                        <a:rPr lang="ru-RU" sz="1200" b="0" dirty="0" smtClean="0">
                          <a:solidFill>
                            <a:srgbClr val="002060"/>
                          </a:solidFill>
                          <a:latin typeface="Times New Roman" panose="02020603050405020304" pitchFamily="18" charset="0"/>
                          <a:cs typeface="Times New Roman" panose="02020603050405020304" pitchFamily="18" charset="0"/>
                        </a:rPr>
                        <a:t>– от 2000 до 3000 руб.;</a:t>
                      </a:r>
                    </a:p>
                    <a:p>
                      <a:r>
                        <a:rPr lang="ru-RU" sz="1200" b="0" u="sng" dirty="0" smtClean="0">
                          <a:solidFill>
                            <a:srgbClr val="002060"/>
                          </a:solidFill>
                          <a:latin typeface="Times New Roman" panose="02020603050405020304" pitchFamily="18" charset="0"/>
                          <a:cs typeface="Times New Roman" panose="02020603050405020304" pitchFamily="18" charset="0"/>
                        </a:rPr>
                        <a:t>на предпринимателей и юридических лиц </a:t>
                      </a:r>
                      <a:r>
                        <a:rPr lang="ru-RU" sz="1200" b="0" dirty="0" smtClean="0">
                          <a:solidFill>
                            <a:srgbClr val="002060"/>
                          </a:solidFill>
                          <a:latin typeface="Times New Roman" panose="02020603050405020304" pitchFamily="18" charset="0"/>
                          <a:cs typeface="Times New Roman" panose="02020603050405020304" pitchFamily="18" charset="0"/>
                        </a:rPr>
                        <a:t>– от 30 000 до 50 000 руб.</a:t>
                      </a:r>
                    </a:p>
                    <a:p>
                      <a:endParaRPr lang="ru-RU" sz="1200" b="0" dirty="0" smtClean="0">
                        <a:solidFill>
                          <a:srgbClr val="002060"/>
                        </a:solidFill>
                        <a:latin typeface="Times New Roman" panose="02020603050405020304" pitchFamily="18" charset="0"/>
                        <a:cs typeface="Times New Roman" panose="02020603050405020304" pitchFamily="18" charset="0"/>
                      </a:endParaRPr>
                    </a:p>
                    <a:p>
                      <a:endParaRPr lang="ru-RU" sz="1200" b="0" dirty="0" smtClean="0">
                        <a:solidFill>
                          <a:srgbClr val="002060"/>
                        </a:solidFill>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036231612"/>
                  </a:ext>
                </a:extLst>
              </a:tr>
              <a:tr h="370840">
                <a:tc>
                  <a:txBody>
                    <a:bodyPr/>
                    <a:lstStyle/>
                    <a:p>
                      <a:r>
                        <a:rPr lang="ru-RU" sz="1200" dirty="0" smtClean="0">
                          <a:solidFill>
                            <a:srgbClr val="002060"/>
                          </a:solidFill>
                          <a:latin typeface="Times New Roman" panose="02020603050405020304" pitchFamily="18" charset="0"/>
                          <a:cs typeface="Times New Roman" panose="02020603050405020304" pitchFamily="18" charset="0"/>
                        </a:rPr>
                        <a:t>Допуск водителя к управлению автомобилем в состоянии опьянения</a:t>
                      </a:r>
                      <a:endParaRPr lang="ru-RU" sz="1200" dirty="0">
                        <a:solidFill>
                          <a:srgbClr val="002060"/>
                        </a:solidFill>
                        <a:latin typeface="Times New Roman" panose="02020603050405020304" pitchFamily="18" charset="0"/>
                        <a:cs typeface="Times New Roman" panose="02020603050405020304" pitchFamily="18" charset="0"/>
                      </a:endParaRPr>
                    </a:p>
                  </a:txBody>
                  <a:tcPr/>
                </a:tc>
                <a:tc>
                  <a:txBody>
                    <a:bodyPr/>
                    <a:lstStyle/>
                    <a:p>
                      <a:r>
                        <a:rPr lang="ru-RU" sz="1200" b="0" i="0" u="none" strike="noStrike" kern="1200" dirty="0" smtClean="0">
                          <a:solidFill>
                            <a:srgbClr val="002060"/>
                          </a:solidFill>
                          <a:effectLst/>
                          <a:latin typeface="Times New Roman" panose="02020603050405020304" pitchFamily="18" charset="0"/>
                          <a:ea typeface="+mn-ea"/>
                          <a:cs typeface="Times New Roman" panose="02020603050405020304" pitchFamily="18" charset="0"/>
                        </a:rPr>
                        <a:t>ст. 12.32 КоАП РФ</a:t>
                      </a:r>
                    </a:p>
                  </a:txBody>
                  <a:tcPr/>
                </a:tc>
                <a:tc>
                  <a:txBody>
                    <a:bodyPr/>
                    <a:lstStyle/>
                    <a:p>
                      <a:r>
                        <a:rPr lang="ru-RU" sz="1200" dirty="0" smtClean="0">
                          <a:solidFill>
                            <a:srgbClr val="002060"/>
                          </a:solidFill>
                          <a:latin typeface="Times New Roman" panose="02020603050405020304" pitchFamily="18" charset="0"/>
                          <a:cs typeface="Times New Roman" panose="02020603050405020304" pitchFamily="18" charset="0"/>
                        </a:rPr>
                        <a:t>Административный штраф:</a:t>
                      </a:r>
                    </a:p>
                    <a:p>
                      <a:r>
                        <a:rPr lang="ru-RU" sz="1200" u="sng" dirty="0" smtClean="0">
                          <a:solidFill>
                            <a:srgbClr val="002060"/>
                          </a:solidFill>
                          <a:latin typeface="Times New Roman" panose="02020603050405020304" pitchFamily="18" charset="0"/>
                          <a:cs typeface="Times New Roman" panose="02020603050405020304" pitchFamily="18" charset="0"/>
                        </a:rPr>
                        <a:t>на должностных лиц, ответственных за техническое состояние и эксплуатацию транспортных средств</a:t>
                      </a:r>
                      <a:r>
                        <a:rPr lang="ru-RU" sz="1200" dirty="0" smtClean="0">
                          <a:solidFill>
                            <a:srgbClr val="002060"/>
                          </a:solidFill>
                          <a:latin typeface="Times New Roman" panose="02020603050405020304" pitchFamily="18" charset="0"/>
                          <a:cs typeface="Times New Roman" panose="02020603050405020304" pitchFamily="18" charset="0"/>
                        </a:rPr>
                        <a:t>, – 20 000 руб.;</a:t>
                      </a:r>
                    </a:p>
                    <a:p>
                      <a:r>
                        <a:rPr lang="ru-RU" sz="1200" u="sng" dirty="0" smtClean="0">
                          <a:solidFill>
                            <a:srgbClr val="002060"/>
                          </a:solidFill>
                          <a:latin typeface="Times New Roman" panose="02020603050405020304" pitchFamily="18" charset="0"/>
                          <a:cs typeface="Times New Roman" panose="02020603050405020304" pitchFamily="18" charset="0"/>
                        </a:rPr>
                        <a:t>на юридических лиц и предпринимателей </a:t>
                      </a:r>
                      <a:r>
                        <a:rPr lang="ru-RU" sz="1200" dirty="0" smtClean="0">
                          <a:solidFill>
                            <a:srgbClr val="002060"/>
                          </a:solidFill>
                          <a:latin typeface="Times New Roman" panose="02020603050405020304" pitchFamily="18" charset="0"/>
                          <a:cs typeface="Times New Roman" panose="02020603050405020304" pitchFamily="18" charset="0"/>
                        </a:rPr>
                        <a:t>– 100 000 руб.</a:t>
                      </a:r>
                    </a:p>
                    <a:p>
                      <a:endParaRPr lang="ru-RU" sz="1200" dirty="0" smtClean="0">
                        <a:solidFill>
                          <a:srgbClr val="002060"/>
                        </a:solidFill>
                        <a:latin typeface="Times New Roman" panose="02020603050405020304" pitchFamily="18" charset="0"/>
                        <a:cs typeface="Times New Roman" panose="02020603050405020304" pitchFamily="18" charset="0"/>
                      </a:endParaRPr>
                    </a:p>
                    <a:p>
                      <a:endParaRPr lang="ru-RU" sz="1200" dirty="0" smtClean="0">
                        <a:solidFill>
                          <a:srgbClr val="002060"/>
                        </a:solidFill>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478815734"/>
                  </a:ext>
                </a:extLst>
              </a:tr>
            </a:tbl>
          </a:graphicData>
        </a:graphic>
      </p:graphicFrame>
      <p:sp>
        <p:nvSpPr>
          <p:cNvPr id="30" name="Прямоугольник 29"/>
          <p:cNvSpPr/>
          <p:nvPr/>
        </p:nvSpPr>
        <p:spPr>
          <a:xfrm>
            <a:off x="6101423" y="5785810"/>
            <a:ext cx="6096000" cy="738664"/>
          </a:xfrm>
          <a:prstGeom prst="rect">
            <a:avLst/>
          </a:prstGeom>
        </p:spPr>
        <p:txBody>
          <a:bodyPr>
            <a:spAutoFit/>
          </a:bodyPr>
          <a:lstStyle/>
          <a:p>
            <a:pPr algn="ctr"/>
            <a:r>
              <a:rPr lang="ru-RU" sz="1400" dirty="0">
                <a:solidFill>
                  <a:srgbClr val="002060"/>
                </a:solidFill>
                <a:latin typeface="Times New Roman" panose="02020603050405020304" pitchFamily="18" charset="0"/>
                <a:cs typeface="Times New Roman" panose="02020603050405020304" pitchFamily="18" charset="0"/>
              </a:rPr>
              <a:t>Привлечь к ответственности за совершение одного и того же правонарушения могут одновременно как организацию, так и ее руководителя или иных должностных лиц </a:t>
            </a:r>
            <a:r>
              <a:rPr lang="ru-RU" sz="1400" i="1" u="sng" dirty="0" smtClean="0">
                <a:solidFill>
                  <a:srgbClr val="002060"/>
                </a:solidFill>
                <a:latin typeface="Times New Roman" panose="02020603050405020304" pitchFamily="18" charset="0"/>
                <a:cs typeface="Times New Roman" panose="02020603050405020304" pitchFamily="18" charset="0"/>
              </a:rPr>
              <a:t>(ч. 3 ст. 2.1. КоАП РФ).</a:t>
            </a:r>
            <a:endParaRPr lang="ru-RU" sz="1400" b="0" i="1" u="sng" strike="noStrike" dirty="0">
              <a:solidFill>
                <a:srgbClr val="00206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907488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6244</TotalTime>
  <Words>3486</Words>
  <Application>Microsoft Office PowerPoint</Application>
  <PresentationFormat>Произвольный</PresentationFormat>
  <Paragraphs>326</Paragraphs>
  <Slides>19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Охрана труда водителя автомобиля</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Охрана труда водителей</dc:title>
  <dc:creator>Марарова Светлана Михайловна</dc:creator>
  <cp:lastModifiedBy>Лучанинова Кристина Александровна</cp:lastModifiedBy>
  <cp:revision>285</cp:revision>
  <dcterms:created xsi:type="dcterms:W3CDTF">2017-08-21T04:53:04Z</dcterms:created>
  <dcterms:modified xsi:type="dcterms:W3CDTF">2021-12-01T04:38:29Z</dcterms:modified>
</cp:coreProperties>
</file>