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7" r:id="rId3"/>
    <p:sldId id="278" r:id="rId4"/>
    <p:sldId id="283" r:id="rId5"/>
    <p:sldId id="301" r:id="rId6"/>
    <p:sldId id="302" r:id="rId7"/>
    <p:sldId id="303" r:id="rId8"/>
    <p:sldId id="300" r:id="rId9"/>
    <p:sldId id="299" r:id="rId10"/>
  </p:sldIdLst>
  <p:sldSz cx="10693400" cy="7561263"/>
  <p:notesSz cx="6797675" cy="9929813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Montserrat Medium" charset="-52"/>
      <p:regular r:id="rId17"/>
      <p:italic r:id="rId18"/>
    </p:embeddedFont>
    <p:embeddedFont>
      <p:font typeface="Montserrat ExtraBold" charset="-52"/>
      <p:bold r:id="rId19"/>
      <p:boldItalic r:id="rId20"/>
    </p:embeddedFont>
    <p:embeddedFont>
      <p:font typeface="Aharoni" pitchFamily="2" charset="-79"/>
      <p:bold r:id="rId21"/>
    </p:embeddedFont>
    <p:embeddedFont>
      <p:font typeface="Montserrat SemiBold" charset="-52"/>
      <p:bold r:id="rId22"/>
      <p:boldItalic r:id="rId23"/>
    </p:embeddedFont>
  </p:embeddedFontLst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8348B"/>
    <a:srgbClr val="4C9B2D"/>
    <a:srgbClr val="55A932"/>
    <a:srgbClr val="27348B"/>
    <a:srgbClr val="33CC33"/>
    <a:srgbClr val="4F6228"/>
    <a:srgbClr val="558E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828" autoAdjust="0"/>
  </p:normalViewPr>
  <p:slideViewPr>
    <p:cSldViewPr>
      <p:cViewPr>
        <p:scale>
          <a:sx n="91" d="100"/>
          <a:sy n="91" d="100"/>
        </p:scale>
        <p:origin x="-1638" y="-31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0525-6D04-4E30-B9DB-92510F3582F9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78C47-9FC7-4506-8D6F-605931AB8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14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02BD-91E3-459B-BE57-79E6390DE8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F7FF0-7214-45DB-80B8-EC4A2A0EE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07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7FF0-7214-45DB-80B8-EC4A2A0EE6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7FF0-7214-45DB-80B8-EC4A2A0EE64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55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51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5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812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57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22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6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24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156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70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60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3674-759F-4E52-97C6-CCA76D3B7A3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BF193-B3E2-4C0C-8753-0D0CEE47C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4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8148" y="252239"/>
            <a:ext cx="3960440" cy="1584176"/>
          </a:xfrm>
          <a:prstGeom prst="rect">
            <a:avLst/>
          </a:prstGeom>
          <a:solidFill>
            <a:srgbClr val="28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613"/>
          <a:stretch/>
        </p:blipFill>
        <p:spPr>
          <a:xfrm>
            <a:off x="954212" y="2412479"/>
            <a:ext cx="1709089" cy="1656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86660" y="4860751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Montserrat Medium" charset="-52"/>
              </a:rPr>
              <a:t>Докладчик: </a:t>
            </a:r>
            <a:r>
              <a:rPr lang="ru-RU" sz="1800" b="1" dirty="0" smtClean="0">
                <a:solidFill>
                  <a:schemeClr val="bg1"/>
                </a:solidFill>
                <a:latin typeface="Montserrat Medium" charset="-52"/>
              </a:rPr>
              <a:t>заместитель председателя 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Montserrat Medium" charset="-52"/>
              </a:rPr>
              <a:t>Комитета по финансам администрации 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Montserrat Medium" charset="-52"/>
              </a:rPr>
              <a:t>города Урай – </a:t>
            </a:r>
            <a:r>
              <a:rPr lang="ru-RU" sz="1800" b="1" dirty="0" err="1" smtClean="0">
                <a:solidFill>
                  <a:schemeClr val="bg1"/>
                </a:solidFill>
                <a:latin typeface="Montserrat Medium" charset="-52"/>
              </a:rPr>
              <a:t>Гамузова</a:t>
            </a:r>
            <a:r>
              <a:rPr lang="ru-RU" sz="1800" b="1" dirty="0" smtClean="0">
                <a:solidFill>
                  <a:schemeClr val="bg1"/>
                </a:solidFill>
                <a:latin typeface="Montserrat Medium" charset="-52"/>
              </a:rPr>
              <a:t> О.И.</a:t>
            </a:r>
            <a:endParaRPr lang="ru-RU" sz="1800" b="1" dirty="0">
              <a:solidFill>
                <a:schemeClr val="bg1"/>
              </a:solidFill>
              <a:latin typeface="Montserrat Medium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3" y="468264"/>
            <a:ext cx="1512167" cy="1368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38387" y="2412479"/>
            <a:ext cx="7848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tserrat ExtraBold" charset="-52"/>
              </a:rPr>
              <a:t>О применении механизма инициативного </a:t>
            </a:r>
            <a:r>
              <a:rPr lang="ru-RU" sz="3200" dirty="0" err="1" smtClean="0">
                <a:solidFill>
                  <a:schemeClr val="bg1"/>
                </a:solidFill>
                <a:latin typeface="Montserrat ExtraBold" charset="-52"/>
              </a:rPr>
              <a:t>бюджетирования</a:t>
            </a:r>
            <a:r>
              <a:rPr lang="ru-RU" sz="3200" dirty="0" smtClean="0">
                <a:solidFill>
                  <a:schemeClr val="bg1"/>
                </a:solidFill>
                <a:latin typeface="Montserrat ExtraBold" charset="-52"/>
              </a:rPr>
              <a:t>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tserrat ExtraBold" charset="-52"/>
              </a:rPr>
              <a:t>в развитии города Урай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73350" y="5298607"/>
            <a:ext cx="19532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73350" y="6428375"/>
            <a:ext cx="5985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Montserrat Medium" charset="-52"/>
              </a:rPr>
              <a:t>г. Урай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Montserrat Medium" charset="-52"/>
              </a:rPr>
              <a:t>2021  </a:t>
            </a:r>
            <a:endParaRPr lang="ru-RU" sz="1800" dirty="0">
              <a:solidFill>
                <a:schemeClr val="bg1"/>
              </a:solidFill>
              <a:latin typeface="Montserrat Medium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3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970436" y="900311"/>
            <a:ext cx="5976664" cy="1152128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dirty="0" smtClean="0">
                <a:solidFill>
                  <a:srgbClr val="28348B"/>
                </a:solidFill>
                <a:latin typeface="Montserrat ExtraBold" pitchFamily="50" charset="-52"/>
              </a:rPr>
              <a:t>Инициативное </a:t>
            </a:r>
            <a:r>
              <a:rPr lang="ru-RU" sz="2400" dirty="0" err="1" smtClean="0">
                <a:solidFill>
                  <a:srgbClr val="28348B"/>
                </a:solidFill>
                <a:latin typeface="Montserrat ExtraBold" pitchFamily="50" charset="-52"/>
              </a:rPr>
              <a:t>бюджетирование</a:t>
            </a:r>
            <a:endParaRPr lang="ru-RU" sz="2400" dirty="0" smtClean="0">
              <a:solidFill>
                <a:srgbClr val="28348B"/>
              </a:solidFill>
              <a:latin typeface="Montserrat ExtraBold" pitchFamily="50" charset="-52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28348B"/>
                </a:solidFill>
                <a:latin typeface="Montserrat ExtraBold" charset="-52"/>
                <a:cs typeface="Aharoni" pitchFamily="2" charset="-79"/>
              </a:rPr>
              <a:t>ЧТО ЭТО ТАКОЕ?</a:t>
            </a:r>
            <a:endParaRPr lang="ru-RU" sz="2400" b="1" dirty="0">
              <a:solidFill>
                <a:srgbClr val="28348B"/>
              </a:solidFill>
              <a:latin typeface="Montserrat ExtraBold" charset="-52"/>
              <a:cs typeface="Aharoni" pitchFamily="2" charset="-79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42244" y="2340471"/>
            <a:ext cx="4824536" cy="79208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5A932"/>
              </a:buClr>
              <a:buNone/>
            </a:pPr>
            <a:endParaRPr lang="ru-RU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164" y="1980431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latin typeface="Montserrat Medium" charset="-52"/>
            </a:endParaRPr>
          </a:p>
          <a:p>
            <a:pPr algn="just"/>
            <a:r>
              <a:rPr lang="ru-RU" sz="2000" b="1" dirty="0" smtClean="0">
                <a:solidFill>
                  <a:srgbClr val="27348B"/>
                </a:solidFill>
                <a:latin typeface="Montserrat Medium" charset="-52"/>
              </a:rPr>
              <a:t>Инициативное </a:t>
            </a:r>
            <a:r>
              <a:rPr lang="ru-RU" sz="2000" b="1" dirty="0" err="1" smtClean="0">
                <a:solidFill>
                  <a:srgbClr val="27348B"/>
                </a:solidFill>
                <a:latin typeface="Montserrat Medium" charset="-52"/>
              </a:rPr>
              <a:t>бюджетирование</a:t>
            </a:r>
            <a:r>
              <a:rPr lang="ru-RU" sz="2000" b="1" dirty="0" smtClean="0">
                <a:solidFill>
                  <a:srgbClr val="27348B"/>
                </a:solidFill>
                <a:latin typeface="Montserrat Medium" charset="-52"/>
              </a:rPr>
              <a:t> (ИБ) </a:t>
            </a:r>
            <a:r>
              <a:rPr lang="ru-RU" sz="1800" dirty="0" smtClean="0">
                <a:latin typeface="Montserrat Medium" charset="-52"/>
              </a:rPr>
              <a:t>- общее название, используемое для обозначения совокупности практик вовлечения граждан в бюджетный процесс в Российской Федерации, объединенных идеологией гражданского участия, а также сфера государственного и муниципального регулирования участия населения в определении и выборе проектов, финансируемых за счет средств соответствующих бюджетов и последующем контроле за реализацией отобранных проектов со стороны граждан.</a:t>
            </a:r>
          </a:p>
          <a:p>
            <a:endParaRPr lang="ru-RU" sz="2000" dirty="0" smtClean="0">
              <a:latin typeface="Montserrat Medium" charset="-52"/>
            </a:endParaRPr>
          </a:p>
          <a:p>
            <a:r>
              <a:rPr lang="ru-RU" sz="2000" dirty="0" smtClean="0">
                <a:solidFill>
                  <a:srgbClr val="27348B"/>
                </a:solidFill>
                <a:latin typeface="Montserrat ExtraBold" charset="-52"/>
              </a:rPr>
              <a:t>ИБ - МЕХАНИЗМ РАСХОДОВАНИЯ СРЕДСТВ БЮДЖЕТА ПРИ НЕПОСРЕДСТВЕННОМ УЧАСТИИ ГРАЖДАН </a:t>
            </a:r>
          </a:p>
          <a:p>
            <a:endParaRPr lang="ru-RU" sz="2000" dirty="0" smtClean="0">
              <a:latin typeface="Montserrat Medium" charset="-52"/>
            </a:endParaRPr>
          </a:p>
          <a:p>
            <a:endParaRPr lang="ru-RU" sz="2000" b="1" dirty="0" smtClean="0">
              <a:solidFill>
                <a:srgbClr val="FF0000"/>
              </a:solidFill>
              <a:latin typeface="Montserrat Medium" charset="-52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Montserrat Medium" charset="-52"/>
              </a:rPr>
              <a:t>ВНИМАНИЕ!!! </a:t>
            </a:r>
            <a:r>
              <a:rPr lang="ru-RU" sz="2000" b="1" dirty="0" smtClean="0">
                <a:solidFill>
                  <a:srgbClr val="4C9B2D"/>
                </a:solidFill>
                <a:latin typeface="Montserrat Medium" charset="-52"/>
              </a:rPr>
              <a:t>Расходование средств не просто с учетом </a:t>
            </a:r>
          </a:p>
          <a:p>
            <a:r>
              <a:rPr lang="ru-RU" sz="2000" b="1" dirty="0" smtClean="0">
                <a:solidFill>
                  <a:srgbClr val="4C9B2D"/>
                </a:solidFill>
                <a:latin typeface="Montserrat Medium" charset="-52"/>
              </a:rPr>
              <a:t>                            мнения граждан, а именно </a:t>
            </a:r>
            <a:r>
              <a:rPr lang="ru-RU" sz="2000" b="1" u="sng" dirty="0" smtClean="0">
                <a:solidFill>
                  <a:srgbClr val="4C9B2D"/>
                </a:solidFill>
                <a:latin typeface="Montserrat Medium" charset="-52"/>
              </a:rPr>
              <a:t>с УЧАСТИЕМ!!!</a:t>
            </a:r>
            <a:endParaRPr lang="ru-RU" sz="2000" b="1" u="sng" dirty="0">
              <a:solidFill>
                <a:srgbClr val="4C9B2D"/>
              </a:solidFill>
              <a:latin typeface="Montserrat Medium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2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22164" y="2196455"/>
            <a:ext cx="7776864" cy="50405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28348B"/>
              </a:solidFill>
              <a:latin typeface="Montserrat ExtraBold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0196" y="140436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28348B"/>
                </a:solidFill>
                <a:latin typeface="Montserrat ExtraBold" charset="-52"/>
              </a:rPr>
              <a:t>Практика ИБ –</a:t>
            </a:r>
            <a:r>
              <a:rPr lang="ru-RU" sz="2000" b="1" dirty="0" smtClean="0">
                <a:solidFill>
                  <a:srgbClr val="28348B"/>
                </a:solidFill>
                <a:latin typeface="Montserrat SemiBold" charset="-52"/>
              </a:rPr>
              <a:t> реализуемая в рамках одного региона РФ или муниципального образования программа, направленная на вовлечение граждан в бюджетный процесс, их участие в принятии бюджетных решений</a:t>
            </a:r>
            <a:endParaRPr lang="ru-RU" sz="2000" dirty="0" smtClean="0">
              <a:solidFill>
                <a:srgbClr val="28348B"/>
              </a:solidFill>
              <a:latin typeface="Montserrat SemiBold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2204" y="270051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Практики ИБ основаны на единой концепции, разработанной Минфином России, общие принципы которой </a:t>
            </a:r>
            <a:r>
              <a:rPr lang="ru-RU" sz="2000" b="1" u="sng" dirty="0" smtClean="0"/>
              <a:t>с 1 января 2021 года </a:t>
            </a:r>
            <a:r>
              <a:rPr lang="ru-RU" sz="2000" b="1" dirty="0" smtClean="0"/>
              <a:t>определены Федеральным законом «Об общих принципах организации местного самоуправления в Российской Федерации». 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82204" y="4068663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Практические механизмы зависят от конкретных условий территории их реализации, типологии субъектов, реализующих практику, местных традиций и от многих других факторов.</a:t>
            </a:r>
            <a:endParaRPr lang="ru-RU" sz="20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5148783"/>
            <a:ext cx="23042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" y="6372919"/>
            <a:ext cx="2304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428" y="5436815"/>
            <a:ext cx="15121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2444" y="6228903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uray.ru/wp-content/uploads/2017/07/100-predlozheniy-168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0876" y="5220791"/>
            <a:ext cx="1440160" cy="2088232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2604" y="5220791"/>
            <a:ext cx="23042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0596" y="6444927"/>
            <a:ext cx="2232248" cy="92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09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14252" y="1663708"/>
            <a:ext cx="7416824" cy="2188931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28348B"/>
                </a:solidFill>
                <a:latin typeface="Montserrat Medium" charset="-52"/>
              </a:rPr>
              <a:t>Инициативные проекты в г. Урай реализуются в рамках мероприятий  муниципальных программ.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28348B"/>
                </a:solidFill>
                <a:latin typeface="Montserrat Medium" charset="-52"/>
              </a:rPr>
              <a:t>2020 год - </a:t>
            </a:r>
            <a:r>
              <a:rPr lang="ru-RU" sz="2800" b="1" u="sng" dirty="0" smtClean="0">
                <a:solidFill>
                  <a:srgbClr val="28348B"/>
                </a:solidFill>
                <a:latin typeface="Montserrat Medium" charset="-52"/>
              </a:rPr>
              <a:t>3</a:t>
            </a:r>
            <a:r>
              <a:rPr lang="ru-RU" sz="2800" b="1" dirty="0" smtClean="0">
                <a:solidFill>
                  <a:srgbClr val="28348B"/>
                </a:solidFill>
                <a:latin typeface="Montserrat Medium" charset="-52"/>
              </a:rPr>
              <a:t> программы,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28348B"/>
                </a:solidFill>
                <a:latin typeface="Montserrat Medium" charset="-52"/>
              </a:rPr>
              <a:t>2021 год - </a:t>
            </a:r>
            <a:r>
              <a:rPr lang="ru-RU" sz="2800" b="1" u="sng" dirty="0" smtClean="0">
                <a:solidFill>
                  <a:srgbClr val="28348B"/>
                </a:solidFill>
                <a:latin typeface="Montserrat Medium" charset="-52"/>
              </a:rPr>
              <a:t>5</a:t>
            </a:r>
            <a:r>
              <a:rPr lang="ru-RU" sz="2800" b="1" dirty="0" smtClean="0">
                <a:solidFill>
                  <a:srgbClr val="28348B"/>
                </a:solidFill>
                <a:latin typeface="Montserrat Medium" charset="-52"/>
              </a:rPr>
              <a:t> программ.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65845" y="516350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94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3420591"/>
            <a:ext cx="936104" cy="7920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114452" y="756295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28348B"/>
                </a:solidFill>
                <a:latin typeface="Montserrat ExtraBold" pitchFamily="50" charset="-52"/>
              </a:rPr>
              <a:t>Инициативное </a:t>
            </a:r>
            <a:r>
              <a:rPr lang="ru-RU" sz="2400" dirty="0" err="1" smtClean="0">
                <a:solidFill>
                  <a:srgbClr val="28348B"/>
                </a:solidFill>
                <a:latin typeface="Montserrat ExtraBold" pitchFamily="50" charset="-52"/>
              </a:rPr>
              <a:t>бюджетирование</a:t>
            </a:r>
            <a:endParaRPr lang="ru-RU" sz="2400" dirty="0" smtClean="0">
              <a:solidFill>
                <a:srgbClr val="28348B"/>
              </a:solidFill>
              <a:latin typeface="Montserrat ExtraBold" pitchFamily="50" charset="-52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28348B"/>
                </a:solidFill>
                <a:latin typeface="Montserrat ExtraBold" charset="-52"/>
                <a:cs typeface="Aharoni" pitchFamily="2" charset="-79"/>
              </a:rPr>
              <a:t>В ГОРОДЕ УРАЙ</a:t>
            </a:r>
            <a:endParaRPr lang="ru-RU" sz="2400" b="1" dirty="0">
              <a:solidFill>
                <a:srgbClr val="28348B"/>
              </a:solidFill>
              <a:latin typeface="Montserrat ExtraBold" charset="-52"/>
              <a:cs typeface="Aharoni" pitchFamily="2" charset="-79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68" y="4500711"/>
            <a:ext cx="720080" cy="5760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68" y="5796855"/>
            <a:ext cx="792088" cy="57606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178348" y="3780631"/>
            <a:ext cx="67687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28348B"/>
                </a:solidFill>
                <a:latin typeface="Montserrat ExtraBold" charset="-52"/>
              </a:rPr>
              <a:t>НАПРАВЛЕНИЯ ПРОЕКТОВ*:</a:t>
            </a:r>
          </a:p>
          <a:p>
            <a:endParaRPr lang="ru-RU" sz="2400" b="1" dirty="0" smtClean="0">
              <a:solidFill>
                <a:srgbClr val="28348B"/>
              </a:solidFill>
              <a:latin typeface="Montserrat Medium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C9B2D"/>
                </a:solidFill>
                <a:latin typeface="Montserrat Medium" charset="-52"/>
              </a:rPr>
              <a:t> Благоустройство – 10 проектов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C9B2D"/>
                </a:solidFill>
                <a:latin typeface="Montserrat Medium" charset="-52"/>
              </a:rPr>
              <a:t> Культура – 3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C9B2D"/>
                </a:solidFill>
                <a:latin typeface="Montserrat Medium" charset="-52"/>
              </a:rPr>
              <a:t> Спорт - 2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C9B2D"/>
                </a:solidFill>
                <a:latin typeface="Montserrat Medium" charset="-52"/>
              </a:rPr>
              <a:t> Молодежная политика -1 проект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C9B2D"/>
                </a:solidFill>
                <a:latin typeface="Montserrat Medium" charset="-52"/>
              </a:rPr>
              <a:t> Общественная безопасность – 1 проект</a:t>
            </a:r>
          </a:p>
          <a:p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6" y="2412479"/>
            <a:ext cx="890680" cy="96525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50156" y="6804967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28348B"/>
                </a:solidFill>
                <a:latin typeface="Montserrat Medium" charset="-52"/>
              </a:rPr>
              <a:t>*Актуальные данные за 2020-2021 годы</a:t>
            </a:r>
            <a:endParaRPr lang="ru-RU" sz="1600" dirty="0">
              <a:solidFill>
                <a:srgbClr val="28348B"/>
              </a:solidFill>
              <a:latin typeface="Montserrat Medium" charset="-5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0" y="5220791"/>
            <a:ext cx="792088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58268" y="1836415"/>
            <a:ext cx="7416824" cy="2188931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14452" y="612279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28348B"/>
                </a:solidFill>
                <a:latin typeface="Montserrat ExtraBold" pitchFamily="50" charset="-52"/>
              </a:rPr>
              <a:t>Инициативное </a:t>
            </a:r>
            <a:r>
              <a:rPr lang="ru-RU" sz="2400" dirty="0" err="1" smtClean="0">
                <a:solidFill>
                  <a:srgbClr val="28348B"/>
                </a:solidFill>
                <a:latin typeface="Montserrat ExtraBold" pitchFamily="50" charset="-52"/>
              </a:rPr>
              <a:t>бюджетирование</a:t>
            </a:r>
            <a:endParaRPr lang="ru-RU" sz="2400" dirty="0" smtClean="0">
              <a:solidFill>
                <a:srgbClr val="28348B"/>
              </a:solidFill>
              <a:latin typeface="Montserrat ExtraBold" pitchFamily="50" charset="-52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28348B"/>
                </a:solidFill>
                <a:latin typeface="Montserrat ExtraBold" charset="-52"/>
                <a:cs typeface="Aharoni" pitchFamily="2" charset="-79"/>
              </a:rPr>
              <a:t>В ГОРОДЕ УРАЙ - 2020 год</a:t>
            </a:r>
            <a:endParaRPr lang="ru-RU" sz="2400" b="1" dirty="0">
              <a:solidFill>
                <a:srgbClr val="28348B"/>
              </a:solidFill>
              <a:latin typeface="Montserrat ExtraBold" charset="-52"/>
              <a:cs typeface="Aharoni" pitchFamily="2" charset="-79"/>
            </a:endParaRPr>
          </a:p>
        </p:txBody>
      </p:sp>
      <p:pic>
        <p:nvPicPr>
          <p:cNvPr id="13" name="Рисунок 12" descr="C:\Users\GamuzovaOI\AppData\Local\Microsoft\Windows\Temporary Internet Files\Content.Outlook\INX8VJ46\image-12-11-20-23-4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32" y="1620391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34132" y="320456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Художественное оформление общественной территории вдоль улиц </a:t>
            </a:r>
            <a:r>
              <a:rPr lang="ru-RU" sz="1200" b="1" dirty="0" err="1" smtClean="0"/>
              <a:t>Узбекистанская</a:t>
            </a:r>
            <a:r>
              <a:rPr lang="ru-RU" sz="1200" b="1" dirty="0" smtClean="0"/>
              <a:t> и Южная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54412" y="3564607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Умная опора</a:t>
            </a:r>
            <a:endParaRPr lang="ru-RU" sz="1200" dirty="0"/>
          </a:p>
        </p:txBody>
      </p:sp>
      <p:pic>
        <p:nvPicPr>
          <p:cNvPr id="17" name="Рисунок 16" descr="C:\Users\GamuzovaOI\AppData\Local\Microsoft\Windows\Temporary Internet Files\Content.Outlook\INX8VJ46\image-11-11-20-20-5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412" y="1620391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62124" y="6588943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Обустройство тротуара вдоль проезжей части напротив МБОУ Гимназия имени А.И. Яковлева</a:t>
            </a:r>
            <a:endParaRPr lang="ru-RU" sz="1200" dirty="0"/>
          </a:p>
        </p:txBody>
      </p:sp>
      <p:pic>
        <p:nvPicPr>
          <p:cNvPr id="19" name="Рисунок 18" descr="C:\Users\GamuzovaOI\Documents\2020\ИБ\ОТБОР\реализация проектов\тротуар - стало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32" y="3852639"/>
            <a:ext cx="19072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322364" y="6012879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Обустройство детской игровой площадки «</a:t>
            </a:r>
            <a:r>
              <a:rPr lang="ru-RU" sz="1200" b="1" dirty="0" err="1" smtClean="0"/>
              <a:t>Нефтеград</a:t>
            </a:r>
            <a:r>
              <a:rPr lang="ru-RU" sz="1200" b="1" dirty="0" smtClean="0"/>
              <a:t>»</a:t>
            </a:r>
            <a:endParaRPr lang="ru-RU" sz="1200" dirty="0"/>
          </a:p>
        </p:txBody>
      </p:sp>
      <p:pic>
        <p:nvPicPr>
          <p:cNvPr id="23" name="Рисунок 22" descr="В Урае при поддержке ЛУКОЙЛа построили современный спортивный комплекс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22364" y="3924647"/>
            <a:ext cx="2376264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4698628" y="3780631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ЮБИЛЕЙНОЕ  СОЦВЕТИЕ. Цветочное оформление общественных территорий города в летний период </a:t>
            </a:r>
            <a:endParaRPr lang="ru-RU" sz="1200" dirty="0"/>
          </a:p>
        </p:txBody>
      </p:sp>
      <p:pic>
        <p:nvPicPr>
          <p:cNvPr id="31" name="Рисунок 30" descr="C:\Users\GamuzovaOI\Documents\2020\ИБ\ОТБОР\реализация проектов\юбилейное соцветие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8628" y="1620391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770636" y="4945390"/>
            <a:ext cx="2592288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626620" y="5547295"/>
            <a:ext cx="37444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Рисунок 31" descr="wxJcmncPwdk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2644" y="5940871"/>
            <a:ext cx="1560067" cy="140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GamuzovaOI\AppData\Local\Microsoft\Windows\Temporary Internet Files\Content.Outlook\INX8VJ46\image-25-12-20-11-46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0636" y="4356695"/>
            <a:ext cx="3024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6498828" y="6732959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Организация и проведение городского национального праздника Сабантуй-2020</a:t>
            </a:r>
            <a:endParaRPr lang="ru-RU" sz="1200" b="1" dirty="0"/>
          </a:p>
        </p:txBody>
      </p:sp>
      <p:sp>
        <p:nvSpPr>
          <p:cNvPr id="37" name="Прямоугольник 36"/>
          <p:cNvSpPr/>
          <p:nvPr/>
        </p:nvSpPr>
        <p:spPr>
          <a:xfrm rot="10800000" flipV="1">
            <a:off x="6282804" y="5940871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«Это ЭТНО свадьба»</a:t>
            </a:r>
            <a:endParaRPr lang="ru-RU" sz="1200" dirty="0"/>
          </a:p>
        </p:txBody>
      </p:sp>
      <p:pic>
        <p:nvPicPr>
          <p:cNvPr id="38" name="Рисунок 37" descr="C:\Users\GamuzovaOI\AppData\Local\Microsoft\Windows\Temporary Internet Files\Content.Outlook\INX8VJ46\image-25-12-20-15-26.jpe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8988" y="1836415"/>
            <a:ext cx="2592288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7938988" y="4644727"/>
            <a:ext cx="25922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/>
              <a:t>Новогодняя история. </a:t>
            </a:r>
          </a:p>
          <a:p>
            <a:r>
              <a:rPr lang="ru-RU" sz="1200" b="1" dirty="0" smtClean="0"/>
              <a:t>Художественное оформление общественных территорий города на период зимних праздников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01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58268" y="1836415"/>
            <a:ext cx="7416824" cy="2188931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14452" y="252239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28348B"/>
                </a:solidFill>
                <a:latin typeface="Montserrat ExtraBold" pitchFamily="50" charset="-52"/>
              </a:rPr>
              <a:t>Инициативное </a:t>
            </a:r>
            <a:r>
              <a:rPr lang="ru-RU" sz="2400" dirty="0" err="1" smtClean="0">
                <a:solidFill>
                  <a:srgbClr val="28348B"/>
                </a:solidFill>
                <a:latin typeface="Montserrat ExtraBold" pitchFamily="50" charset="-52"/>
              </a:rPr>
              <a:t>бюджетирование</a:t>
            </a:r>
            <a:endParaRPr lang="ru-RU" sz="2400" dirty="0" smtClean="0">
              <a:solidFill>
                <a:srgbClr val="28348B"/>
              </a:solidFill>
              <a:latin typeface="Montserrat ExtraBold" pitchFamily="50" charset="-52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28348B"/>
                </a:solidFill>
                <a:latin typeface="Montserrat ExtraBold" charset="-52"/>
                <a:cs typeface="Aharoni" pitchFamily="2" charset="-79"/>
              </a:rPr>
              <a:t>В ГОРОДЕ УРАЙ - 2021 год</a:t>
            </a:r>
            <a:endParaRPr lang="ru-RU" sz="2400" b="1" dirty="0">
              <a:solidFill>
                <a:srgbClr val="28348B"/>
              </a:solidFill>
              <a:latin typeface="Montserrat ExtraBold" charset="-52"/>
              <a:cs typeface="Aharoni" pitchFamily="2" charset="-79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770636" y="4945390"/>
            <a:ext cx="2592288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626620" y="5547295"/>
            <a:ext cx="37444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78548" y="4428703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4132" y="1260351"/>
            <a:ext cx="102971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u="sng" dirty="0" err="1" smtClean="0">
                <a:solidFill>
                  <a:srgbClr val="4C9B2D"/>
                </a:solidFill>
                <a:latin typeface="Montserrat ExtraBold" charset="-52"/>
              </a:rPr>
              <a:t>Урайские</a:t>
            </a:r>
            <a:r>
              <a:rPr lang="ru-RU" u="sng" dirty="0" smtClean="0">
                <a:solidFill>
                  <a:srgbClr val="4C9B2D"/>
                </a:solidFill>
                <a:latin typeface="Montserrat ExtraBold" charset="-52"/>
              </a:rPr>
              <a:t> проекты - участники регионального конкурса</a:t>
            </a:r>
            <a:endParaRPr lang="ru-RU" u="sng" dirty="0">
              <a:solidFill>
                <a:srgbClr val="4C9B2D"/>
              </a:solidFill>
              <a:latin typeface="Montserrat ExtraBold" charset="-52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34132" y="1764407"/>
          <a:ext cx="8496944" cy="5659104"/>
        </p:xfrm>
        <a:graphic>
          <a:graphicData uri="http://schemas.openxmlformats.org/drawingml/2006/table">
            <a:tbl>
              <a:tblPr/>
              <a:tblGrid>
                <a:gridCol w="271902"/>
                <a:gridCol w="3976570"/>
                <a:gridCol w="1008112"/>
                <a:gridCol w="2088232"/>
                <a:gridCol w="1152128"/>
              </a:tblGrid>
              <a:tr h="722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инициативного проекта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Объем финансирования (руб.)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субсидия АО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доля МО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 учетом инициативных платежей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объем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Развитие и популяризация биатлона и лыжных гонок в городе Урай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1 285 500,00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551 660,00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инициативные платежи – 551 448,00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бюджет – 212,00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1 837 160,00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Обустройство в районе Управления социальной защиты населения места  отдыха с установкой беседки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500 000,00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219 000,00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инициативные платежи – 175000,00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бюджет – 44 000,00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719 000,00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работы в городе Урай городских центров временного содержания бездомных собак и кошек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1 390 500,00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607 503,00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инициативные платежи – 145 000,00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бюджет – 462 503,00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1 998 003,00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Клуб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–компетенций «ТЕРРИТОРИЯ РАВНЫХ»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1 338 000,00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660 000,00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инициативные платежи – 60 000,00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бюджет – 600 000,00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1 998 000,00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Ремонт трибуны городского стадиона  «Нефтяник» на 500 мест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2 190 000,00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950 206,00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инициативные платежи – 110  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бюджет – 840 206,00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8910" algn="l"/>
                          <a:tab pos="606425" algn="ctr"/>
                        </a:tabLst>
                      </a:pPr>
                      <a:endParaRPr lang="ru-RU" sz="1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8910" algn="l"/>
                          <a:tab pos="606425" algn="ctr"/>
                        </a:tabLst>
                      </a:pP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3 140 206,00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«Пусть наш двор станет лучше» Обустройство придомовых территорий в микрорайонах 2 и 2А новыми детскими площадками для игр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1 535 000,00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694 854,00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инициативные платежи – 42 404,00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бюджет – 652 450,00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2 229 854,00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Изготовление и установка на набережной реки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Конда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им. Александра Петрова «Берег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Сури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арт-объекта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символизирующего птицу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Сури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1 200 000,00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551 308,00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инициативные платежи – 34 800,00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бюджет – 551 273,2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1 751 308,00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05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9 439 000,00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4 234 531,00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13 673 531,00</a:t>
                      </a:r>
                      <a:endParaRPr lang="ru-RU" sz="1400" baseline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9" marR="3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58268" y="1836415"/>
            <a:ext cx="7416824" cy="2188931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28348B"/>
              </a:solidFill>
              <a:latin typeface="Montserrat Medium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14452" y="252239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28348B"/>
                </a:solidFill>
                <a:latin typeface="Montserrat ExtraBold" pitchFamily="50" charset="-52"/>
              </a:rPr>
              <a:t>Инициативное </a:t>
            </a:r>
            <a:r>
              <a:rPr lang="ru-RU" sz="2400" dirty="0" err="1" smtClean="0">
                <a:solidFill>
                  <a:srgbClr val="28348B"/>
                </a:solidFill>
                <a:latin typeface="Montserrat ExtraBold" pitchFamily="50" charset="-52"/>
              </a:rPr>
              <a:t>бюджетирование</a:t>
            </a:r>
            <a:endParaRPr lang="ru-RU" sz="2400" dirty="0" smtClean="0">
              <a:solidFill>
                <a:srgbClr val="28348B"/>
              </a:solidFill>
              <a:latin typeface="Montserrat ExtraBold" pitchFamily="50" charset="-52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28348B"/>
                </a:solidFill>
                <a:latin typeface="Montserrat ExtraBold" charset="-52"/>
                <a:cs typeface="Aharoni" pitchFamily="2" charset="-79"/>
              </a:rPr>
              <a:t>В ГОРОДЕ УРАЙ - 2021 год</a:t>
            </a:r>
            <a:endParaRPr lang="ru-RU" sz="2400" b="1" dirty="0">
              <a:solidFill>
                <a:srgbClr val="28348B"/>
              </a:solidFill>
              <a:latin typeface="Montserrat ExtraBold" charset="-52"/>
              <a:cs typeface="Aharoni" pitchFamily="2" charset="-79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770636" y="4945390"/>
            <a:ext cx="2592288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626620" y="5547295"/>
            <a:ext cx="37444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78548" y="4428703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4132" y="1260351"/>
            <a:ext cx="1029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u="sng" dirty="0" smtClean="0">
                <a:solidFill>
                  <a:srgbClr val="4C9B2D"/>
                </a:solidFill>
                <a:latin typeface="Montserrat ExtraBold" charset="-52"/>
              </a:rPr>
              <a:t> </a:t>
            </a:r>
            <a:r>
              <a:rPr lang="ru-RU" sz="2400" u="sng" dirty="0" smtClean="0">
                <a:solidFill>
                  <a:srgbClr val="4C9B2D"/>
                </a:solidFill>
                <a:latin typeface="Montserrat ExtraBold" charset="-52"/>
              </a:rPr>
              <a:t>Муниципальная </a:t>
            </a:r>
            <a:r>
              <a:rPr lang="ru-RU" sz="2400" u="sng" dirty="0" smtClean="0">
                <a:solidFill>
                  <a:srgbClr val="4C9B2D"/>
                </a:solidFill>
                <a:latin typeface="Montserrat ExtraBold" charset="-52"/>
              </a:rPr>
              <a:t>практика* :</a:t>
            </a:r>
            <a:endParaRPr lang="ru-RU" sz="2400" u="sng" dirty="0">
              <a:solidFill>
                <a:srgbClr val="4C9B2D"/>
              </a:solidFill>
              <a:latin typeface="Montserrat ExtraBold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140" y="1764408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8348B"/>
                </a:solidFill>
                <a:latin typeface="Montserrat ExtraBold" charset="-52"/>
              </a:rPr>
              <a:t>Инициативный проект </a:t>
            </a:r>
            <a:r>
              <a:rPr lang="ru-RU" sz="1500" dirty="0" smtClean="0">
                <a:latin typeface="Montserrat Medium" charset="-52"/>
              </a:rPr>
              <a:t>- предложение граждан, имеющее приоритетное значение для жителей, внесённое в установленном порядке в администрацию муниципального образования в целях реализации мероприятий по решению вопросов местного значения или иных вопросов, право решения которых предоставлено органам местного самоуправления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2124" y="7020991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 Medium" charset="-52"/>
              </a:rPr>
              <a:t>* решение Думы города Урай от 24.12.2020 №109 «О регулировании отдельных вопросов в сфере реализации  </a:t>
            </a:r>
          </a:p>
          <a:p>
            <a:pPr algn="just"/>
            <a:r>
              <a:rPr lang="ru-RU" sz="1100" dirty="0" smtClean="0">
                <a:latin typeface="Montserrat Medium" charset="-52"/>
              </a:rPr>
              <a:t>инициативных проектов в городском округе Урай Ханты-Мансийского автономного округа – </a:t>
            </a:r>
            <a:r>
              <a:rPr lang="ru-RU" sz="1100" dirty="0" err="1" smtClean="0">
                <a:latin typeface="Montserrat Medium" charset="-52"/>
              </a:rPr>
              <a:t>Югры</a:t>
            </a:r>
            <a:r>
              <a:rPr lang="ru-RU" sz="1100" dirty="0" smtClean="0">
                <a:latin typeface="Montserrat Medium" charset="-52"/>
              </a:rPr>
              <a:t>» </a:t>
            </a:r>
            <a:endParaRPr lang="ru-RU" sz="1100" dirty="0">
              <a:latin typeface="Montserrat Medium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8228" y="3060551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8348B"/>
                </a:solidFill>
                <a:latin typeface="Montserrat Medium" charset="-52"/>
              </a:rPr>
              <a:t>-</a:t>
            </a:r>
            <a:r>
              <a:rPr lang="ru-RU" sz="1800" b="1" dirty="0" smtClean="0">
                <a:solidFill>
                  <a:srgbClr val="28348B"/>
                </a:solidFill>
                <a:latin typeface="Montserrat Medium" charset="-52"/>
              </a:rPr>
              <a:t> Выдвижение </a:t>
            </a:r>
            <a:r>
              <a:rPr lang="ru-RU" sz="1600" dirty="0" smtClean="0">
                <a:latin typeface="Montserrat Medium" charset="-52"/>
              </a:rPr>
              <a:t>инициативного проекта</a:t>
            </a:r>
          </a:p>
          <a:p>
            <a:r>
              <a:rPr lang="ru-RU" sz="1600" b="1" dirty="0" smtClean="0">
                <a:solidFill>
                  <a:srgbClr val="28348B"/>
                </a:solidFill>
                <a:latin typeface="Montserrat Medium" charset="-52"/>
              </a:rPr>
              <a:t>- </a:t>
            </a:r>
            <a:r>
              <a:rPr lang="ru-RU" sz="1800" b="1" dirty="0" smtClean="0">
                <a:solidFill>
                  <a:srgbClr val="28348B"/>
                </a:solidFill>
                <a:latin typeface="Montserrat Medium" charset="-52"/>
              </a:rPr>
              <a:t>Обсуждение </a:t>
            </a:r>
            <a:r>
              <a:rPr lang="ru-RU" sz="1600" dirty="0" smtClean="0">
                <a:latin typeface="Montserrat Medium" charset="-52"/>
              </a:rPr>
              <a:t>инициативного проекта</a:t>
            </a:r>
          </a:p>
          <a:p>
            <a:r>
              <a:rPr lang="ru-RU" sz="1600" b="1" dirty="0" smtClean="0">
                <a:solidFill>
                  <a:srgbClr val="28348B"/>
                </a:solidFill>
                <a:latin typeface="Montserrat Medium" charset="-52"/>
              </a:rPr>
              <a:t>- </a:t>
            </a:r>
            <a:r>
              <a:rPr lang="ru-RU" sz="1800" b="1" dirty="0" smtClean="0">
                <a:solidFill>
                  <a:srgbClr val="28348B"/>
                </a:solidFill>
                <a:latin typeface="Montserrat Medium" charset="-52"/>
              </a:rPr>
              <a:t>Выбор </a:t>
            </a:r>
            <a:r>
              <a:rPr lang="ru-RU" sz="1600" dirty="0" smtClean="0">
                <a:latin typeface="Montserrat Medium" charset="-52"/>
              </a:rPr>
              <a:t>инициативного проекта (утверждение для реализации)</a:t>
            </a:r>
          </a:p>
          <a:p>
            <a:r>
              <a:rPr lang="ru-RU" sz="1600" b="1" dirty="0" smtClean="0">
                <a:solidFill>
                  <a:srgbClr val="28348B"/>
                </a:solidFill>
                <a:latin typeface="Montserrat Medium" charset="-52"/>
              </a:rPr>
              <a:t>- </a:t>
            </a:r>
            <a:r>
              <a:rPr lang="ru-RU" sz="1800" b="1" dirty="0" smtClean="0">
                <a:solidFill>
                  <a:srgbClr val="28348B"/>
                </a:solidFill>
                <a:latin typeface="Montserrat Medium" charset="-52"/>
              </a:rPr>
              <a:t>Реализация</a:t>
            </a:r>
            <a:r>
              <a:rPr lang="ru-RU" sz="1600" b="1" dirty="0" smtClean="0">
                <a:solidFill>
                  <a:srgbClr val="28348B"/>
                </a:solidFill>
                <a:latin typeface="Montserrat Medium" charset="-52"/>
              </a:rPr>
              <a:t> </a:t>
            </a:r>
            <a:r>
              <a:rPr lang="ru-RU" sz="1600" dirty="0" smtClean="0">
                <a:latin typeface="Montserrat Medium" charset="-52"/>
              </a:rPr>
              <a:t>инициативного проекта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Montserrat Medium" charset="-52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latin typeface="Montserrat Medium" charset="-52"/>
              </a:rPr>
              <a:t>Общественный контроль</a:t>
            </a:r>
            <a:endParaRPr lang="ru-RU" sz="1800" dirty="0">
              <a:solidFill>
                <a:srgbClr val="FF0000"/>
              </a:solidFill>
              <a:latin typeface="Montserrat Medium" charset="-52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0156" y="4431750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8100"/>
                </a:solidFill>
                <a:effectLst/>
                <a:latin typeface="Montserrat Medium" charset="-52"/>
                <a:ea typeface="Calibri" pitchFamily="34" charset="0"/>
                <a:cs typeface="TimesNewRomanPS-BoldMT"/>
              </a:rPr>
              <a:t>Публичный, открытый характер всех мероприятий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212" y="4860751"/>
            <a:ext cx="36967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660" y="4860751"/>
            <a:ext cx="314931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D:\Безымянный.jpg"/>
          <p:cNvPicPr>
            <a:picLocks noChangeAspect="1" noChangeArrowheads="1"/>
          </p:cNvPicPr>
          <p:nvPr/>
        </p:nvPicPr>
        <p:blipFill>
          <a:blip r:embed="rId2" cstate="print"/>
          <a:srcRect l="7082" t="13241" r="25588" b="3808"/>
          <a:stretch>
            <a:fillRect/>
          </a:stretch>
        </p:blipFill>
        <p:spPr bwMode="auto">
          <a:xfrm>
            <a:off x="0" y="-1"/>
            <a:ext cx="10693400" cy="756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194432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9937" name="Picture 1" descr="D:\Безымянный1.jpg"/>
          <p:cNvPicPr>
            <a:picLocks noChangeAspect="1" noChangeArrowheads="1"/>
          </p:cNvPicPr>
          <p:nvPr/>
        </p:nvPicPr>
        <p:blipFill>
          <a:blip r:embed="rId3" cstate="print"/>
          <a:srcRect l="18894" t="62999" r="46062" b="23001"/>
          <a:stretch>
            <a:fillRect/>
          </a:stretch>
        </p:blipFill>
        <p:spPr bwMode="auto">
          <a:xfrm>
            <a:off x="378148" y="1476375"/>
            <a:ext cx="8424936" cy="1872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6500" y="3780631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8348B"/>
                </a:solidFill>
                <a:latin typeface="Montserrat ExtraBold" pitchFamily="50" charset="-52"/>
              </a:rPr>
              <a:t>Спасибо  </a:t>
            </a:r>
            <a:r>
              <a:rPr lang="ru-RU" sz="2800" b="1" dirty="0" smtClean="0">
                <a:solidFill>
                  <a:srgbClr val="28348B"/>
                </a:solidFill>
                <a:latin typeface="Montserrat ExtraBold" pitchFamily="50" charset="-52"/>
              </a:rPr>
              <a:t>за </a:t>
            </a:r>
            <a:r>
              <a:rPr lang="ru-RU" sz="2800" b="1" dirty="0" smtClean="0">
                <a:solidFill>
                  <a:srgbClr val="28348B"/>
                </a:solidFill>
                <a:latin typeface="Montserrat ExtraBold" pitchFamily="50" charset="-52"/>
              </a:rPr>
              <a:t>внимание!</a:t>
            </a:r>
            <a:endParaRPr lang="ru-RU" sz="2800" dirty="0">
              <a:solidFill>
                <a:srgbClr val="28348B"/>
              </a:solidFill>
              <a:latin typeface="Montserrat ExtraBold" pitchFamily="50" charset="-52"/>
            </a:endParaRPr>
          </a:p>
        </p:txBody>
      </p:sp>
      <p:pic>
        <p:nvPicPr>
          <p:cNvPr id="1026" name="Picture 2" descr="\\adms4\home1$\GamuzovaOI\Desktop\беседка.jpg"/>
          <p:cNvPicPr>
            <a:picLocks noChangeAspect="1" noChangeArrowheads="1"/>
          </p:cNvPicPr>
          <p:nvPr/>
        </p:nvPicPr>
        <p:blipFill>
          <a:blip r:embed="rId4" cstate="print">
            <a:lum bright="20000" contrast="7000"/>
          </a:blip>
          <a:srcRect l="41732" r="6146" b="3532"/>
          <a:stretch>
            <a:fillRect/>
          </a:stretch>
        </p:blipFill>
        <p:spPr bwMode="auto">
          <a:xfrm>
            <a:off x="378148" y="2700511"/>
            <a:ext cx="3528392" cy="450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4416</TotalTime>
  <Words>667</Words>
  <Application>Microsoft Office PowerPoint</Application>
  <PresentationFormat>Произвольный</PresentationFormat>
  <Paragraphs>169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Montserrat Medium</vt:lpstr>
      <vt:lpstr>Montserrat ExtraBold</vt:lpstr>
      <vt:lpstr>Aharoni</vt:lpstr>
      <vt:lpstr>Montserrat SemiBold</vt:lpstr>
      <vt:lpstr>Times New Roman</vt:lpstr>
      <vt:lpstr>TimesNewRomanPS-BoldMT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Гамузова</cp:lastModifiedBy>
  <cp:revision>361</cp:revision>
  <cp:lastPrinted>2021-06-04T13:34:40Z</cp:lastPrinted>
  <dcterms:created xsi:type="dcterms:W3CDTF">2020-11-06T07:35:25Z</dcterms:created>
  <dcterms:modified xsi:type="dcterms:W3CDTF">2021-09-08T12:50:10Z</dcterms:modified>
</cp:coreProperties>
</file>