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5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428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17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5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84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4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39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9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5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51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013D-D0BA-4CFF-9D11-1DF875A2F7F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879C-D57A-4129-A270-64F397AE25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89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03023" y="3977797"/>
            <a:ext cx="3367454" cy="48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491403"/>
            <a:ext cx="12192000" cy="6096000"/>
            <a:chOff x="0" y="491403"/>
            <a:chExt cx="12192000" cy="6096000"/>
          </a:xfrm>
        </p:grpSpPr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34214513"/>
                </p:ext>
              </p:extLst>
            </p:nvPr>
          </p:nvGraphicFramePr>
          <p:xfrm>
            <a:off x="0" y="491403"/>
            <a:ext cx="12192000" cy="6096000"/>
          </p:xfrm>
          <a:graphic>
            <a:graphicData uri="http://schemas.openxmlformats.org/presentationml/2006/ole">
              <p:oleObj spid="_x0000_s1041" name="Acrobat Document" r:id="rId3" imgW="53997143" imgH="27003240" progId="AcroExch.Document.DC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6819900" y="4010025"/>
              <a:ext cx="3724275" cy="59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98559" y="3862312"/>
            <a:ext cx="439707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66"/>
                </a:solidFill>
              </a:rPr>
              <a:t>Урай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3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63292" y="262051"/>
            <a:ext cx="5729018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1. </a:t>
            </a:r>
            <a:endParaRPr lang="ru-RU" sz="24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114" y="2763342"/>
            <a:ext cx="535305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Внедрение универсальной личной карты с привязкой к порталу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, расширение возможности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 во взаимодействие с банками, здравоохранением и т.д. (все документы гражданина на одном носителе, в том числе банковские карты), возможность использования универсальной личной карты виртуально (без необходимости иметь ее при себе через выход с мобильных устройств или компьютера в учреждении на портал </a:t>
            </a:r>
            <a:r>
              <a:rPr lang="ru-RU" sz="1200" dirty="0" err="1" smtClean="0"/>
              <a:t>госуслуг</a:t>
            </a:r>
            <a:r>
              <a:rPr lang="ru-RU" sz="1200" dirty="0" smtClean="0"/>
              <a:t>).</a:t>
            </a:r>
          </a:p>
          <a:p>
            <a:pPr lvl="0" algn="just"/>
            <a:r>
              <a:rPr lang="ru-RU" sz="1200" dirty="0" smtClean="0"/>
              <a:t>- Раннее выявление детей, имеющих способности к </a:t>
            </a:r>
            <a:r>
              <a:rPr lang="en-US" sz="1200" dirty="0" smtClean="0"/>
              <a:t>IT</a:t>
            </a:r>
            <a:r>
              <a:rPr lang="ru-RU" sz="1200" dirty="0" smtClean="0"/>
              <a:t>- технологиям и организация их дальнейшего специализированного обучения в школе, колледже, институте и т.д.</a:t>
            </a:r>
          </a:p>
          <a:p>
            <a:pPr lvl="0" algn="just"/>
            <a:r>
              <a:rPr lang="ru-RU" sz="1200" dirty="0" smtClean="0"/>
              <a:t>- Создание условий для развития </a:t>
            </a:r>
            <a:r>
              <a:rPr lang="en-US" sz="1200" dirty="0" smtClean="0"/>
              <a:t>IT</a:t>
            </a:r>
            <a:r>
              <a:rPr lang="ru-RU" sz="1200" dirty="0" smtClean="0"/>
              <a:t>- инфраструктуры (строительство высокоскоростных сетей, закупка оборудования).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Исключение бумажного документооборота во всех предприятиях и учреждениях.</a:t>
            </a:r>
          </a:p>
          <a:p>
            <a:pPr lvl="0" algn="just"/>
            <a:r>
              <a:rPr lang="ru-RU" sz="1200" dirty="0" smtClean="0"/>
              <a:t>- Робототехника как альтернатива человеческого ресурса (такие профессии как вахтер, </a:t>
            </a:r>
            <a:r>
              <a:rPr lang="ru-RU" sz="1200" dirty="0" err="1" smtClean="0"/>
              <a:t>строж</a:t>
            </a:r>
            <a:r>
              <a:rPr lang="ru-RU" sz="1200" dirty="0" smtClean="0"/>
              <a:t> и т.п.).</a:t>
            </a:r>
          </a:p>
          <a:p>
            <a:pPr marL="342900" lvl="0" indent="-342900"/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218538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Цифровая экономика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17721" y="1797199"/>
            <a:ext cx="6159261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pPr algn="just"/>
            <a:r>
              <a:rPr lang="ru-RU" sz="1200" b="1" dirty="0" smtClean="0"/>
              <a:t> 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Повышение качества продуктов питания, запрет на изготовление аналогов, изготовление продуктов питания в строгом соответствии с </a:t>
            </a:r>
            <a:r>
              <a:rPr lang="ru-RU" sz="1200" dirty="0" err="1" smtClean="0"/>
              <a:t>ГОСТом</a:t>
            </a:r>
            <a:r>
              <a:rPr lang="ru-RU" sz="1200" dirty="0" smtClean="0"/>
              <a:t>, изменение/преобразование системы контроля за продажей пищевой продукции.</a:t>
            </a:r>
          </a:p>
          <a:p>
            <a:pPr lvl="0" algn="just"/>
            <a:r>
              <a:rPr lang="ru-RU" sz="1200" dirty="0" smtClean="0"/>
              <a:t>- Внедрение производственной гимнастики на предприятиях, в учреждениях.</a:t>
            </a:r>
          </a:p>
          <a:p>
            <a:pPr lvl="0" algn="just"/>
            <a:r>
              <a:rPr lang="ru-RU" sz="1200" dirty="0" smtClean="0"/>
              <a:t>- Ежегодное обязательное высококачественное углубленное медицинское обследование граждан с применением системы оценки предоставленной услуги.</a:t>
            </a:r>
          </a:p>
          <a:p>
            <a:pPr lvl="0" algn="just"/>
            <a:r>
              <a:rPr lang="ru-RU" sz="1200" dirty="0" smtClean="0"/>
              <a:t>- Организация в школах групп полного дня пребывания с обязательным включением  занятий спортом.</a:t>
            </a:r>
          </a:p>
          <a:p>
            <a:pPr lvl="0" algn="just"/>
            <a:r>
              <a:rPr lang="ru-RU" sz="1200" dirty="0" smtClean="0"/>
              <a:t>- Снижение ипотечной ставки для семей до 2%.</a:t>
            </a:r>
          </a:p>
          <a:p>
            <a:pPr lvl="0" algn="just"/>
            <a:r>
              <a:rPr lang="ru-RU" sz="1200" dirty="0" smtClean="0"/>
              <a:t>- При строительстве многоквартирных домов предусмотреть строительство спортивных залов.</a:t>
            </a:r>
          </a:p>
          <a:p>
            <a:pPr algn="just"/>
            <a:r>
              <a:rPr lang="ru-RU" sz="1200" b="1" dirty="0" smtClean="0"/>
              <a:t> </a:t>
            </a:r>
            <a:endParaRPr lang="ru-RU" sz="1200" dirty="0" smtClean="0"/>
          </a:p>
          <a:p>
            <a:pPr algn="just"/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- Пропаганда на телевидении, в кинотеатрах, сети Интернет, в том числе социальных сетях спортивных программ, интервью со спортсменами.</a:t>
            </a:r>
          </a:p>
          <a:p>
            <a:pPr lvl="0" algn="just"/>
            <a:r>
              <a:rPr lang="ru-RU" sz="1200" dirty="0" smtClean="0"/>
              <a:t>- Организация волонтерского движения по занятию спортом (спортивными мероприятиями) для людей пенсионного возраста.</a:t>
            </a:r>
          </a:p>
          <a:p>
            <a:pPr lvl="0" algn="just"/>
            <a:r>
              <a:rPr lang="ru-RU" sz="1200" dirty="0" smtClean="0"/>
              <a:t>- Оборудование дворов на летний период (спортивные тренажеры, столы и скамейки, шахматные доски), создание разновозрастных спортивных площадок в каждом дворе, парков «Здоровья» в каждом поселении (или Парк Долголетия).</a:t>
            </a:r>
          </a:p>
          <a:p>
            <a:pPr lvl="0" algn="just"/>
            <a:r>
              <a:rPr lang="ru-RU" sz="1200" dirty="0" smtClean="0"/>
              <a:t>- Организация волонтерского движения среди подростков для помощи молодым мамам. </a:t>
            </a:r>
          </a:p>
          <a:p>
            <a:pPr lvl="0" algn="just"/>
            <a:r>
              <a:rPr lang="ru-RU" sz="1200" dirty="0" smtClean="0"/>
              <a:t>- Строительство частных детских садов и центров раннего развития детей (для г.Урай)</a:t>
            </a:r>
          </a:p>
          <a:p>
            <a:pPr lvl="0" algn="just"/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9932" y="1236463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Демография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9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264" y="0"/>
            <a:ext cx="5686425" cy="2227671"/>
            <a:chOff x="5264" y="0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64" y="0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24676" y="9501"/>
            <a:ext cx="5572125" cy="99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2.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Здравоохранение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807" y="1044843"/>
            <a:ext cx="6236418" cy="567847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Предложения, принятые в итоговый протокол:</a:t>
            </a:r>
            <a:endParaRPr lang="ru-RU" sz="1100" dirty="0" smtClean="0"/>
          </a:p>
          <a:p>
            <a:pPr algn="just"/>
            <a:r>
              <a:rPr lang="ru-RU" sz="1100" dirty="0" smtClean="0"/>
              <a:t>1. Создание и введение в действие государственной системы мониторинга основных показателей жизнедеятельности человека с применением </a:t>
            </a:r>
            <a:r>
              <a:rPr lang="ru-RU" sz="1100" dirty="0" err="1" smtClean="0"/>
              <a:t>он-лайн</a:t>
            </a:r>
            <a:r>
              <a:rPr lang="ru-RU" sz="1100" dirty="0" smtClean="0"/>
              <a:t> технологий, основанных на:</a:t>
            </a:r>
          </a:p>
          <a:p>
            <a:pPr algn="just"/>
            <a:r>
              <a:rPr lang="ru-RU" sz="1100" dirty="0" smtClean="0"/>
              <a:t>- внедрении «</a:t>
            </a:r>
            <a:r>
              <a:rPr lang="ru-RU" sz="1100" dirty="0" err="1" smtClean="0"/>
              <a:t>гаджетов</a:t>
            </a:r>
            <a:r>
              <a:rPr lang="ru-RU" sz="1100" dirty="0" smtClean="0"/>
              <a:t> здоровья» (обязательное использование электронных систем исследования (ручной браслет, считывающий информацию показателей человека (пульс, давление и т.д.) и передающий в медицинские центры при критических показателях);</a:t>
            </a:r>
          </a:p>
          <a:p>
            <a:pPr algn="just"/>
            <a:r>
              <a:rPr lang="ru-RU" sz="1100" dirty="0" smtClean="0"/>
              <a:t>- базах данных;</a:t>
            </a:r>
          </a:p>
          <a:p>
            <a:pPr algn="just"/>
            <a:r>
              <a:rPr lang="ru-RU" sz="1100" dirty="0" smtClean="0"/>
              <a:t>- квалифицированной диагностике.</a:t>
            </a:r>
          </a:p>
          <a:p>
            <a:pPr algn="just"/>
            <a:r>
              <a:rPr lang="ru-RU" sz="1100" dirty="0" smtClean="0"/>
              <a:t>2. Внедрение системы эффективных контрактов для медицинских работников всех уровней.</a:t>
            </a:r>
          </a:p>
          <a:p>
            <a:pPr algn="just"/>
            <a:r>
              <a:rPr lang="ru-RU" sz="1100" dirty="0" smtClean="0"/>
              <a:t>3. Увеличение нормативного количества узких специалистов на 1000 чел.</a:t>
            </a:r>
          </a:p>
          <a:p>
            <a:pPr algn="just"/>
            <a:r>
              <a:rPr lang="ru-RU" sz="1100" dirty="0" smtClean="0"/>
              <a:t>4. Организация работы медицинских учреждений  на принципах </a:t>
            </a:r>
            <a:r>
              <a:rPr lang="ru-RU" sz="1100" dirty="0" err="1" smtClean="0"/>
              <a:t>конкурентности</a:t>
            </a:r>
            <a:r>
              <a:rPr lang="ru-RU" sz="1100" dirty="0" smtClean="0"/>
              <a:t> (на базе ДМС), а также предоставление возможности выбора медицинского учреждения на базе ОМС.</a:t>
            </a:r>
          </a:p>
          <a:p>
            <a:pPr algn="just"/>
            <a:r>
              <a:rPr lang="ru-RU" sz="1100" dirty="0" smtClean="0"/>
              <a:t>5. Модернизация национальной системы диспансеризации населения с учетом распространенных заболеваний, создание единой  электронной базы  данных медицинских карт, объединяющих </a:t>
            </a:r>
            <a:r>
              <a:rPr lang="ru-RU" sz="1100" dirty="0" err="1" smtClean="0"/>
              <a:t>профосмотры</a:t>
            </a:r>
            <a:r>
              <a:rPr lang="ru-RU" sz="1100" dirty="0" smtClean="0"/>
              <a:t>, лечебный прием, диспансеризацию. Исключение формализма при </a:t>
            </a:r>
            <a:r>
              <a:rPr lang="ru-RU" sz="1100" dirty="0" err="1" smtClean="0"/>
              <a:t>профосмотрах</a:t>
            </a:r>
            <a:r>
              <a:rPr lang="ru-RU" sz="1100" dirty="0" smtClean="0"/>
              <a:t>. </a:t>
            </a:r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b="1" dirty="0" smtClean="0"/>
              <a:t>Иные предложения:</a:t>
            </a:r>
            <a:endParaRPr lang="ru-RU" sz="1100" dirty="0" smtClean="0"/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dirty="0" smtClean="0"/>
              <a:t>1. Формирование  культуры здорового питания и  вкусовых рецепторов, исключающих излишнее содержание сахара, соли (с младенчества).</a:t>
            </a:r>
          </a:p>
          <a:p>
            <a:pPr algn="just"/>
            <a:r>
              <a:rPr lang="ru-RU" sz="1100" dirty="0" smtClean="0"/>
              <a:t>2. Развитие страховой  медицины с ранжированием по группам риска (курение, прием алкоголя, избыточный вес, не связанный с заболеваниями).</a:t>
            </a:r>
          </a:p>
          <a:p>
            <a:pPr algn="just"/>
            <a:r>
              <a:rPr lang="ru-RU" sz="1100" dirty="0" smtClean="0"/>
              <a:t>3. Формирование престижа медицинских профессий</a:t>
            </a:r>
          </a:p>
          <a:p>
            <a:pPr algn="just"/>
            <a:r>
              <a:rPr lang="ru-RU" sz="1100" dirty="0" smtClean="0"/>
              <a:t>4. Внедрение </a:t>
            </a:r>
            <a:r>
              <a:rPr lang="ru-RU" sz="1100" dirty="0" err="1" smtClean="0"/>
              <a:t>он-лайн</a:t>
            </a:r>
            <a:r>
              <a:rPr lang="ru-RU" sz="1100" dirty="0" smtClean="0"/>
              <a:t> приемных для оказания первичных консультаций.</a:t>
            </a:r>
          </a:p>
          <a:p>
            <a:pPr algn="just"/>
            <a:r>
              <a:rPr lang="ru-RU" sz="1100" dirty="0" smtClean="0"/>
              <a:t>5. Разработка  новых эффективных и современных методов и форм </a:t>
            </a:r>
            <a:r>
              <a:rPr lang="ru-RU" sz="1100" dirty="0" err="1" smtClean="0"/>
              <a:t>санпросветработы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dirty="0" smtClean="0"/>
              <a:t>6. Увеличение количества бюджетных мест в медицинских вузах с целевым распределением  по окончании учебы (не менее 5-ти лет).</a:t>
            </a:r>
          </a:p>
          <a:p>
            <a:pPr algn="just"/>
            <a:r>
              <a:rPr lang="ru-RU" sz="1100" dirty="0" smtClean="0"/>
              <a:t>7. Отбор учащихся, склонных к медицинской деятельности на стадии олимпиад по биологии и химии, привлечение их к летнему трудоустройству, профессиональным навыкам со школьной скамьи.</a:t>
            </a:r>
          </a:p>
          <a:p>
            <a:pPr algn="just"/>
            <a:r>
              <a:rPr lang="ru-RU" sz="1100" dirty="0" smtClean="0"/>
              <a:t>8. Ужесточение контроля за безрецептурной продажей лекарственных препаратов.</a:t>
            </a:r>
          </a:p>
          <a:p>
            <a:r>
              <a:rPr lang="ru-RU" sz="1100" dirty="0" smtClean="0"/>
              <a:t>9. Ужесточение контроля за производством лекарственных препаратов.</a:t>
            </a:r>
          </a:p>
          <a:p>
            <a:pPr algn="just"/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737" y="2557961"/>
            <a:ext cx="5467937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pPr algn="just"/>
            <a:r>
              <a:rPr lang="ru-RU" sz="1200" dirty="0" smtClean="0"/>
              <a:t>1. Создание, развитие национальных брендов продуктов здоровья, увеличение ассортимента производства российских продуктов и товаров, внедрение их в мировые продажи в рамках сетевого маркетинга.</a:t>
            </a:r>
          </a:p>
          <a:p>
            <a:pPr algn="just"/>
            <a:r>
              <a:rPr lang="ru-RU" sz="1200" dirty="0" smtClean="0"/>
              <a:t>2. Объединение производителей однородных товаров и услуг в корпорации и картели, развитие кооперации.</a:t>
            </a:r>
          </a:p>
          <a:p>
            <a:pPr algn="just"/>
            <a:r>
              <a:rPr lang="ru-RU" sz="1200" dirty="0" smtClean="0"/>
              <a:t>3. Развитие  сети современных автомобильных  дорог и </a:t>
            </a:r>
            <a:r>
              <a:rPr lang="ru-RU" sz="1200" dirty="0" err="1" smtClean="0"/>
              <a:t>логистических</a:t>
            </a:r>
            <a:r>
              <a:rPr lang="ru-RU" sz="1200" dirty="0" smtClean="0"/>
              <a:t> центров. В  ХМАО необходимо строительство дороги </a:t>
            </a:r>
            <a:r>
              <a:rPr lang="ru-RU" sz="1200" dirty="0" err="1" smtClean="0"/>
              <a:t>Тюмень-Междуреченский-Урай</a:t>
            </a:r>
            <a:r>
              <a:rPr lang="ru-RU" sz="1200" dirty="0" smtClean="0"/>
              <a:t>- </a:t>
            </a:r>
            <a:r>
              <a:rPr lang="ru-RU" sz="1200" dirty="0" err="1" smtClean="0"/>
              <a:t>Нягань</a:t>
            </a:r>
            <a:r>
              <a:rPr lang="ru-RU" sz="1200" dirty="0" smtClean="0"/>
              <a:t> -</a:t>
            </a:r>
            <a:r>
              <a:rPr lang="ru-RU" sz="1200" dirty="0" err="1" smtClean="0"/>
              <a:t>Приобье</a:t>
            </a:r>
            <a:r>
              <a:rPr lang="ru-RU" sz="1200" dirty="0" smtClean="0"/>
              <a:t>  для разгрузки трассы Тюмень –Уват- </a:t>
            </a:r>
            <a:r>
              <a:rPr lang="ru-RU" sz="1200" dirty="0" err="1" smtClean="0"/>
              <a:t>Салым</a:t>
            </a:r>
            <a:r>
              <a:rPr lang="ru-RU" sz="1200" dirty="0" smtClean="0"/>
              <a:t>. 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pPr algn="just"/>
            <a:r>
              <a:rPr lang="ru-RU" sz="1200" dirty="0" smtClean="0"/>
              <a:t>1. Производство национальных конкурентоспособных товаров народного потребления для экспорта (возрождение сбора дикоросов со школьной скамьи).</a:t>
            </a:r>
          </a:p>
          <a:p>
            <a:pPr algn="just"/>
            <a:r>
              <a:rPr lang="ru-RU" sz="1200" dirty="0" smtClean="0"/>
              <a:t>2. Расширение практики проведения выставок товаров с применением потенциала цифровых технологий.</a:t>
            </a:r>
          </a:p>
          <a:p>
            <a:pPr algn="just"/>
            <a:r>
              <a:rPr lang="ru-RU" sz="1200" dirty="0" smtClean="0"/>
              <a:t>3. Создание системы региональных конкурсов среди производителей товаров и услуг  с последующим продвижением их на общероссийский и мировой уровень.</a:t>
            </a:r>
          </a:p>
          <a:p>
            <a:pPr algn="just"/>
            <a:r>
              <a:rPr lang="ru-RU" sz="1200" dirty="0" smtClean="0"/>
              <a:t>4. Приведение пограничных городов к европейскому уровню чистоты, порядка, ухоженности и комфорта – помнить, что это первый взгляд на лицо страны.</a:t>
            </a:r>
            <a:endParaRPr lang="ru-RU" sz="12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1483" y="2199731"/>
            <a:ext cx="414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Международная кооперация и экспорт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4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88673" y="-76200"/>
            <a:ext cx="5572125" cy="9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3. </a:t>
            </a: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Образование.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9982" y="880325"/>
            <a:ext cx="6627576" cy="59400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Предложения, принятые в итоговый протокол:</a:t>
            </a:r>
            <a:endParaRPr lang="ru-RU" sz="1000" dirty="0" smtClean="0"/>
          </a:p>
          <a:p>
            <a:r>
              <a:rPr lang="ru-RU" sz="1000" b="1" dirty="0" smtClean="0"/>
              <a:t> </a:t>
            </a:r>
            <a:endParaRPr lang="ru-RU" sz="1000" dirty="0" smtClean="0"/>
          </a:p>
          <a:p>
            <a:pPr algn="just"/>
            <a:r>
              <a:rPr lang="ru-RU" sz="1000" dirty="0" smtClean="0"/>
              <a:t>1. Создание академической среды в учебном заведении (лаборатории, система написания исследовательских работ, академические библиотеки).</a:t>
            </a:r>
          </a:p>
          <a:p>
            <a:pPr algn="just"/>
            <a:r>
              <a:rPr lang="ru-RU" sz="1000" dirty="0" smtClean="0"/>
              <a:t>2. Реформирование системы наставничества: освобождение наставника в период наставничества от основной работы, стимулирование оплаты труда.</a:t>
            </a:r>
          </a:p>
          <a:p>
            <a:pPr algn="just"/>
            <a:r>
              <a:rPr lang="ru-RU" sz="1000" dirty="0" smtClean="0"/>
              <a:t>3. Увеличение количества практических часов для студентов, обучающихся в учебных заведениях профессионального образования, в том числе включение в трудовой стаж работы времени нахождения лица на практике.</a:t>
            </a:r>
          </a:p>
          <a:p>
            <a:pPr algn="just"/>
            <a:r>
              <a:rPr lang="ru-RU" sz="1000" dirty="0" smtClean="0"/>
              <a:t>4. Формирование цифровых институтов во взаимосвязи с финансовыми институтами, обеспечивающими инфраструктуру образования.</a:t>
            </a:r>
          </a:p>
          <a:p>
            <a:pPr algn="just"/>
            <a:r>
              <a:rPr lang="ru-RU" sz="1000" dirty="0" smtClean="0"/>
              <a:t>5. Формирование нормативно-правовой базы, обеспечивающих зачет образовательных результатов обучающегося, полученных в неформальном образовании, в том числе в цифровых образовательных средах при текущей и итоговой аттестации.</a:t>
            </a:r>
          </a:p>
          <a:p>
            <a:pPr algn="just"/>
            <a:r>
              <a:rPr lang="ru-RU" sz="1000" dirty="0" smtClean="0"/>
              <a:t>6. Рассмотрение возможности стимулирования инновационной деятельности и лучших практик в организациях дополнительного образования.</a:t>
            </a:r>
          </a:p>
          <a:p>
            <a:pPr algn="just"/>
            <a:r>
              <a:rPr lang="ru-RU" sz="1000" dirty="0" smtClean="0"/>
              <a:t>7. Введение разных форм оценки. Должны быть разработаны новые методы оценки образовательных результатов, в том числе </a:t>
            </a:r>
            <a:r>
              <a:rPr lang="ru-RU" sz="1000" dirty="0" err="1" smtClean="0"/>
              <a:t>метапредметных</a:t>
            </a:r>
            <a:r>
              <a:rPr lang="ru-RU" sz="1000" dirty="0" smtClean="0"/>
              <a:t>. Необходимо отслеживать прогресс достижений учащихся относительно внутренней шкалы его личного индивидуального роста над самим собой.</a:t>
            </a:r>
          </a:p>
          <a:p>
            <a:pPr algn="just"/>
            <a:r>
              <a:rPr lang="ru-RU" sz="1000" dirty="0" smtClean="0"/>
              <a:t>8. Введение индивидуальных учебных планов. Индивидуализация образования должна проявляться в создании условий для самореализации каждого ученика и развитии форм профориентации. </a:t>
            </a:r>
          </a:p>
          <a:p>
            <a:pPr algn="just"/>
            <a:r>
              <a:rPr lang="ru-RU" sz="1000" dirty="0" smtClean="0"/>
              <a:t>9. Создание непрерывной системы заказа «Предприятие = учебное заведение» с анализом потребности в специалистах.</a:t>
            </a:r>
          </a:p>
          <a:p>
            <a:pPr algn="just"/>
            <a:r>
              <a:rPr lang="ru-RU" sz="1000" b="1" dirty="0" smtClean="0"/>
              <a:t>Иные предложения: </a:t>
            </a:r>
            <a:endParaRPr lang="ru-RU" sz="1000" dirty="0" smtClean="0"/>
          </a:p>
          <a:p>
            <a:pPr algn="just"/>
            <a:r>
              <a:rPr lang="ru-RU" sz="1000" b="1" dirty="0" smtClean="0"/>
              <a:t> </a:t>
            </a:r>
            <a:endParaRPr lang="ru-RU" sz="1000" dirty="0" smtClean="0"/>
          </a:p>
          <a:p>
            <a:pPr algn="just"/>
            <a:r>
              <a:rPr lang="ru-RU" sz="1000" dirty="0" smtClean="0"/>
              <a:t>1. Создание образовательной среды изучения иностранного языка на стадии дошкольного возраста – Развитие разговорной речи.</a:t>
            </a:r>
          </a:p>
          <a:p>
            <a:pPr algn="just"/>
            <a:r>
              <a:rPr lang="ru-RU" sz="1000" dirty="0" smtClean="0"/>
              <a:t>2. Возвращение устного экзамена и т.п. – переход от системы тестирования при проверке знаний учащихся к системе устного изложения ответа (70 / 30%).</a:t>
            </a:r>
          </a:p>
          <a:p>
            <a:pPr algn="just"/>
            <a:r>
              <a:rPr lang="ru-RU" sz="1000" dirty="0" smtClean="0"/>
              <a:t>3. Создание в учебных заведениях национальных месячников, фестивалей.</a:t>
            </a:r>
          </a:p>
          <a:p>
            <a:pPr algn="just"/>
            <a:r>
              <a:rPr lang="ru-RU" sz="1000" dirty="0" smtClean="0"/>
              <a:t>4. Разработать и реализовать проекты по отработке новых эффективных управленческих моделей и организационно-финансовых механизмов управления деятельностью образовательных организаций на уровне субъектов РФ (региональное учредительство).</a:t>
            </a:r>
          </a:p>
          <a:p>
            <a:pPr algn="just"/>
            <a:r>
              <a:rPr lang="ru-RU" sz="1000" dirty="0" smtClean="0"/>
              <a:t>5. Разработка нормативно-правовой базы, регламентирующей активное вовлечение школ в развитие локальных территорий через совместное создание социальных проектов, актуальных для местных сообществ (сетевое взаимодействие не только межу ОО, но и между образовательными организациями и предприятиями, "</a:t>
            </a:r>
            <a:r>
              <a:rPr lang="ru-RU" sz="1000" dirty="0" err="1" smtClean="0"/>
              <a:t>расшколивание</a:t>
            </a:r>
            <a:r>
              <a:rPr lang="ru-RU" sz="1000" dirty="0" smtClean="0"/>
              <a:t>" образования).</a:t>
            </a:r>
          </a:p>
          <a:p>
            <a:r>
              <a:rPr lang="ru-RU" sz="1000" dirty="0" smtClean="0"/>
              <a:t>6. Развитие современной цифровой инфраструктуры, позволяющей педагогам осваивать педагогические технологии и техники.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" y="2730758"/>
            <a:ext cx="5343525" cy="381642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Предложения, принятые в итоговый протокол:</a:t>
            </a:r>
            <a:endParaRPr lang="ru-RU" sz="1100" dirty="0" smtClean="0"/>
          </a:p>
          <a:p>
            <a:r>
              <a:rPr lang="ru-RU" sz="1100" dirty="0" smtClean="0"/>
              <a:t> </a:t>
            </a:r>
          </a:p>
          <a:p>
            <a:pPr algn="just"/>
            <a:r>
              <a:rPr lang="ru-RU" sz="1100" dirty="0" smtClean="0"/>
              <a:t>1. Развитие и внедрение контрактов жизненного цикла.</a:t>
            </a:r>
          </a:p>
          <a:p>
            <a:pPr algn="just"/>
            <a:r>
              <a:rPr lang="ru-RU" sz="1100" dirty="0" smtClean="0"/>
              <a:t>2. Развитие МУП, ГУП по дорогам с передачей объектов, в том числе строительство дорог.</a:t>
            </a:r>
          </a:p>
          <a:p>
            <a:pPr algn="just"/>
            <a:r>
              <a:rPr lang="ru-RU" sz="1100" dirty="0" smtClean="0"/>
              <a:t>3. Разделение потоков движения на дорогах (автомагистраль, велосипед, пешеход), исключая их пересечение.</a:t>
            </a:r>
          </a:p>
          <a:p>
            <a:pPr algn="just"/>
            <a:r>
              <a:rPr lang="ru-RU" sz="1100" dirty="0" smtClean="0"/>
              <a:t>4. Увеличение гарантийного срока эксплуатации дорог до 10 лет.</a:t>
            </a:r>
          </a:p>
          <a:p>
            <a:pPr algn="just"/>
            <a:r>
              <a:rPr lang="ru-RU" sz="1100" dirty="0" smtClean="0"/>
              <a:t>5. Установление единых требований и подходов между всеми городами в ПДД, единый подход к скоростному режиму, знакам, что приведет к эффективному расходованию средств бюджета.</a:t>
            </a:r>
          </a:p>
          <a:p>
            <a:pPr algn="just"/>
            <a:r>
              <a:rPr lang="ru-RU" sz="1100" dirty="0" smtClean="0"/>
              <a:t>6. Установление ограничения для внесения изменений и поправок в законодательство в отношении эксплуатации дорог, ПДД – не менее 10 лет.</a:t>
            </a:r>
          </a:p>
          <a:p>
            <a:pPr algn="just"/>
            <a:r>
              <a:rPr lang="ru-RU" sz="1100" b="1" dirty="0" smtClean="0"/>
              <a:t> </a:t>
            </a:r>
            <a:endParaRPr lang="ru-RU" sz="1100" dirty="0" smtClean="0"/>
          </a:p>
          <a:p>
            <a:pPr algn="just"/>
            <a:r>
              <a:rPr lang="ru-RU" sz="1100" b="1" dirty="0" smtClean="0"/>
              <a:t>Иные предложения: </a:t>
            </a:r>
            <a:endParaRPr lang="ru-RU" sz="1100" dirty="0" smtClean="0"/>
          </a:p>
          <a:p>
            <a:pPr algn="just"/>
            <a:r>
              <a:rPr lang="ru-RU" sz="1100" dirty="0" smtClean="0"/>
              <a:t> </a:t>
            </a:r>
          </a:p>
          <a:p>
            <a:pPr algn="just"/>
            <a:r>
              <a:rPr lang="ru-RU" sz="1100" dirty="0" smtClean="0"/>
              <a:t>1. Передача дорог по территориальным уровням власти в единый дорожный фонд.</a:t>
            </a:r>
          </a:p>
          <a:p>
            <a:pPr algn="just"/>
            <a:r>
              <a:rPr lang="ru-RU" sz="1100" dirty="0" smtClean="0"/>
              <a:t>2. Разработка единого </a:t>
            </a:r>
            <a:r>
              <a:rPr lang="ru-RU" sz="1100" dirty="0" err="1" smtClean="0"/>
              <a:t>ГОСТа</a:t>
            </a:r>
            <a:r>
              <a:rPr lang="ru-RU" sz="1100" dirty="0" smtClean="0"/>
              <a:t> для дорог, внедрение инновационных технологий при строительстве и реконструкции дорог (использование вторичного сырья).</a:t>
            </a:r>
          </a:p>
          <a:p>
            <a:pPr algn="just"/>
            <a:r>
              <a:rPr lang="ru-RU" sz="1100" dirty="0" smtClean="0"/>
              <a:t>3. Увеличение штрафов за нарушение ПДД пешеходами.</a:t>
            </a:r>
          </a:p>
          <a:p>
            <a:pPr algn="just"/>
            <a:r>
              <a:rPr lang="ru-RU" sz="1100" dirty="0" smtClean="0"/>
              <a:t>4. Повышение качества придорожного сервиса.</a:t>
            </a:r>
          </a:p>
          <a:p>
            <a:pPr algn="just"/>
            <a:r>
              <a:rPr lang="ru-RU" sz="1100" dirty="0" smtClean="0"/>
              <a:t>5. Ограничение остановок на трассах. </a:t>
            </a:r>
            <a:endParaRPr lang="ru-RU" sz="1100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72668" y="2352675"/>
            <a:ext cx="4878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Безопасные и качественные автомобильные дороги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15050" y="83483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</a:t>
            </a:r>
            <a:r>
              <a:rPr lang="ru-RU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8825" y="1242625"/>
            <a:ext cx="6210300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Предложения, принятые в итоговый протокол: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pPr lvl="0" algn="just"/>
            <a:r>
              <a:rPr lang="ru-RU" sz="1400" dirty="0" smtClean="0"/>
              <a:t>- Сотрудничество с кредитными агентствами (расширить возможности привлечения иных кредитных организаций);</a:t>
            </a:r>
          </a:p>
          <a:p>
            <a:pPr lvl="0" algn="just"/>
            <a:r>
              <a:rPr lang="ru-RU" sz="1400" dirty="0" smtClean="0"/>
              <a:t>- На федеральном уровне установление снижения процентной ставки по ипотечным кредитам до 2-3%;</a:t>
            </a:r>
          </a:p>
          <a:p>
            <a:pPr lvl="0" algn="just"/>
            <a:r>
              <a:rPr lang="ru-RU" sz="1400" dirty="0" smtClean="0"/>
              <a:t>- Снижение процентной ставки по кредиту для застройщика/компенсация процентов по завершению строительства/поэтапное снижение процентной ставки по кредиту для застройщика при успешной и благонадежной деятельности;</a:t>
            </a:r>
          </a:p>
          <a:p>
            <a:pPr lvl="0" algn="just"/>
            <a:r>
              <a:rPr lang="ru-RU" sz="1400" dirty="0" smtClean="0"/>
              <a:t>- </a:t>
            </a:r>
            <a:r>
              <a:rPr lang="ru-RU" sz="1400" dirty="0" err="1" smtClean="0"/>
              <a:t>Пилотный</a:t>
            </a:r>
            <a:r>
              <a:rPr lang="ru-RU" sz="1400" dirty="0" smtClean="0"/>
              <a:t> проект в городе Урай – «Местный сбор на благоустройство» (1% ФОТ на предприятиях города, за исключением малого бизнеса):</a:t>
            </a:r>
          </a:p>
          <a:p>
            <a:pPr algn="just"/>
            <a:r>
              <a:rPr lang="ru-RU" sz="1400" dirty="0" smtClean="0"/>
              <a:t>а) информирование, агитация, реклама;</a:t>
            </a:r>
          </a:p>
          <a:p>
            <a:pPr algn="just"/>
            <a:r>
              <a:rPr lang="ru-RU" sz="1400" dirty="0" smtClean="0"/>
              <a:t>б) реализация </a:t>
            </a:r>
            <a:r>
              <a:rPr lang="ru-RU" sz="1400" dirty="0" err="1" smtClean="0"/>
              <a:t>демо-проекта</a:t>
            </a:r>
            <a:r>
              <a:rPr lang="ru-RU" sz="1400" dirty="0" smtClean="0"/>
              <a:t> (благоустройство какой-либо территории общего пользования с масштабной PR-кампанией);</a:t>
            </a:r>
          </a:p>
          <a:p>
            <a:pPr algn="just"/>
            <a:r>
              <a:rPr lang="ru-RU" sz="1400" dirty="0" smtClean="0"/>
              <a:t>в) прозрачность использования и контроль со стороны населения за расходованием полученных средств, </a:t>
            </a:r>
            <a:r>
              <a:rPr lang="ru-RU" sz="1400" dirty="0" err="1" smtClean="0"/>
              <a:t>он-лайн</a:t>
            </a:r>
            <a:r>
              <a:rPr lang="ru-RU" sz="1400" dirty="0" smtClean="0"/>
              <a:t> информирование о расходах;</a:t>
            </a:r>
          </a:p>
          <a:p>
            <a:pPr algn="just"/>
            <a:r>
              <a:rPr lang="ru-RU" sz="1400" dirty="0" smtClean="0"/>
              <a:t>г) награждение почетным знаком «Я помог городу!»;</a:t>
            </a:r>
          </a:p>
          <a:p>
            <a:pPr algn="just"/>
            <a:r>
              <a:rPr lang="ru-RU" sz="1400" dirty="0" err="1" smtClean="0"/>
              <a:t>д</a:t>
            </a:r>
            <a:r>
              <a:rPr lang="ru-RU" sz="1400" dirty="0" smtClean="0"/>
              <a:t>) Внедрение административного ресурса в отношениях муниципалитет – сетевой магазин.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Иные предложения: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algn="just"/>
            <a:r>
              <a:rPr lang="ru-RU" sz="1400" dirty="0" smtClean="0"/>
              <a:t>Градация (первый, последний этаж ниже по стоимости) </a:t>
            </a:r>
            <a:r>
              <a:rPr lang="ru-RU" sz="1400" dirty="0" err="1" smtClean="0"/>
              <a:t>стоимости</a:t>
            </a:r>
            <a:r>
              <a:rPr lang="ru-RU" sz="1400" dirty="0" smtClean="0"/>
              <a:t> жилья в пределах одного объекта (выбор для разных категорий граждан).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200774" y="64136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Жилье. Городская среда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2897654"/>
            <a:ext cx="5591175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Предложения, принятые в итоговый протокол:</a:t>
            </a:r>
            <a:endParaRPr lang="ru-RU" sz="1600" dirty="0" smtClean="0"/>
          </a:p>
          <a:p>
            <a:pPr lvl="0" algn="just"/>
            <a:r>
              <a:rPr lang="ru-RU" sz="1600" dirty="0" smtClean="0"/>
              <a:t>- Возрождение системы послевузовского распределения;</a:t>
            </a:r>
          </a:p>
          <a:p>
            <a:pPr lvl="0" algn="just"/>
            <a:r>
              <a:rPr lang="ru-RU" sz="1600" dirty="0" smtClean="0"/>
              <a:t>- Расширение льгот и преференций производителям отечественного высокотехнологичного оборудования;</a:t>
            </a:r>
          </a:p>
          <a:p>
            <a:pPr lvl="0" algn="just"/>
            <a:r>
              <a:rPr lang="ru-RU" sz="1600" dirty="0" smtClean="0"/>
              <a:t>- Налоговые льготы промышленным предприятиям при внедрении рациональных предложений и новых технологий.</a:t>
            </a:r>
          </a:p>
          <a:p>
            <a:pPr algn="just"/>
            <a:r>
              <a:rPr lang="ru-RU" sz="1600" dirty="0" smtClean="0"/>
              <a:t>- Создание фонда поддержки научных разработок по принципу «одного окна» для дальнейшего внедрения их в производство на первоначальном этапе на государственном уровне.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2338312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Наука</a:t>
            </a:r>
            <a:endParaRPr lang="ru-RU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8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95900" y="8067"/>
            <a:ext cx="65436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5. </a:t>
            </a: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Экология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2757882"/>
            <a:ext cx="5305425" cy="36139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dirty="0" smtClean="0"/>
              <a:t>1. Расширить сеть </a:t>
            </a:r>
            <a:r>
              <a:rPr lang="ru-RU" sz="1200" dirty="0" err="1" smtClean="0"/>
              <a:t>мусоперерабатывающих</a:t>
            </a:r>
            <a:r>
              <a:rPr lang="ru-RU" sz="1200" dirty="0" smtClean="0"/>
              <a:t> заводов: при каждом объекте накопления отходов  - мусороперерабатывающий завод (большой или маленький). Для создания такой системы:</a:t>
            </a:r>
          </a:p>
          <a:p>
            <a:r>
              <a:rPr lang="ru-RU" sz="1200" dirty="0" smtClean="0"/>
              <a:t>- внедрение  тщательной сортировки  от всех  производителей отходов;</a:t>
            </a:r>
          </a:p>
          <a:p>
            <a:r>
              <a:rPr lang="ru-RU" sz="1200" dirty="0" smtClean="0"/>
              <a:t>- разработка  выгодных  технологий переработки, оправдывающих себя на  небольших  объектах  размещения отходов</a:t>
            </a:r>
          </a:p>
          <a:p>
            <a:r>
              <a:rPr lang="ru-RU" sz="1200" dirty="0" smtClean="0"/>
              <a:t>Предлагаем многофункциональные сортировочные комплексы внедрять возле каждого    объекта накопления. </a:t>
            </a:r>
          </a:p>
          <a:p>
            <a:r>
              <a:rPr lang="ru-RU" sz="1200" dirty="0" smtClean="0"/>
              <a:t>2. Возвратить экологические платежи для предприятий из бюджета (предусмотреть механизм возврата как поощрение за работу без нарушений).</a:t>
            </a:r>
          </a:p>
          <a:p>
            <a:r>
              <a:rPr lang="ru-RU" sz="1200" dirty="0" smtClean="0"/>
              <a:t>3. Снизить  утилизационный сбор для производителей, которые используют вторсырье.</a:t>
            </a:r>
          </a:p>
          <a:p>
            <a:r>
              <a:rPr lang="ru-RU" sz="1200" dirty="0" smtClean="0"/>
              <a:t>4. Предоставить возможность строительства очистных сооружений предприятиям с последующим возмещением из бюджета на принципах ГЧП, МЧП.</a:t>
            </a:r>
          </a:p>
          <a:p>
            <a:r>
              <a:rPr lang="ru-RU" sz="1200" dirty="0" smtClean="0"/>
              <a:t>5. Воспитание культуры подрастающего поколения и прежде выработку привычки уже на данном этапе следовать изложенным здесь пунктам.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8326" y="1008835"/>
            <a:ext cx="6191250" cy="58169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1. Повсеместные пункты приема  (стекла, пластика, макулатуры, ЖБИ, резины и т.д.) в идеале – сразу на «мини-завод», где сразу производится переработка их до сырья/продуктов.</a:t>
            </a:r>
          </a:p>
          <a:p>
            <a:r>
              <a:rPr lang="ru-RU" sz="1200" dirty="0" smtClean="0"/>
              <a:t>2. Жесткий контроль за соблюдением условий перевозки ТКО лицензируемым транспортом.</a:t>
            </a:r>
          </a:p>
          <a:p>
            <a:r>
              <a:rPr lang="ru-RU" sz="1200" dirty="0" smtClean="0"/>
              <a:t>3. Оказывать государственную поддержку создания российского </a:t>
            </a:r>
            <a:r>
              <a:rPr lang="ru-RU" sz="1200" dirty="0" err="1" smtClean="0"/>
              <a:t>автопрома</a:t>
            </a:r>
            <a:r>
              <a:rPr lang="ru-RU" sz="1200" dirty="0" smtClean="0"/>
              <a:t> на альтернативных источниках, в том числе электрических. Создать рынок сбыта по примеру  создания рынка сбыта традиционных российских автомобилей -  бюджетные  организации всех уровней  должны перейти на альтернативный автотранспорт. </a:t>
            </a:r>
          </a:p>
          <a:p>
            <a:r>
              <a:rPr lang="ru-RU" sz="1200" dirty="0" smtClean="0"/>
              <a:t>4. Одновременно с развитием  автомобильного транспорта  на электрических источниках  ввести  в нормативные документы требования к созданию парковочных мест с возможностью подключения их для подзарядки (в зоне парковок возле офисов, в зоне парковок возле домов и т.д.). Предложение: сделать «розетку» для подзарядки не стационарной, а пустить поверху трос по типу фуникулера, от которого вниз висят провода с «розеткой» на конце. На земле повторяя форму верхнего «фуникулера» расположена парковка для электромобилей.</a:t>
            </a:r>
          </a:p>
          <a:p>
            <a:r>
              <a:rPr lang="ru-RU" sz="1200" dirty="0" smtClean="0"/>
              <a:t>5. Усилить пропаганду передвижения на велосипедах, самокатах, роликах, скейтбордах и т.п., (! Таким образом это будет служить достижения еще одной цели национального проекта «Демография» – увеличение продолжительности жизни до 78 лет). </a:t>
            </a:r>
          </a:p>
          <a:p>
            <a:r>
              <a:rPr lang="ru-RU" sz="1200" dirty="0" smtClean="0"/>
              <a:t>6. Одновременно,   законодательно,   (а не в качестве  рекомендаций или расчетов)  создать    обязательные   для   всех  (для городских, частных, государственных  дорог)  условия для возможности передвижения данного транспорта: парковки, места передвижения – выделенная дорожка, полоса на проезжей части.  Предусмотреть в правилах внутреннего  распорядка учреждений помещения для возможности переодеться в офисную одежду. Выработать систему мер поощрений (в том числе материальных) за  систематическое использование  альтернативного транспорта.   </a:t>
            </a:r>
          </a:p>
          <a:p>
            <a:r>
              <a:rPr lang="ru-RU" sz="1200" dirty="0" smtClean="0"/>
              <a:t>7. Экологические паспорта водных транспортных средств (создать возможность для их законного но не осложненного получения).</a:t>
            </a:r>
          </a:p>
          <a:p>
            <a:r>
              <a:rPr lang="ru-RU" sz="1200" dirty="0" smtClean="0"/>
              <a:t>8. Озеленение точечное и масштабное после  пожаров и т.п.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630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104775"/>
            <a:ext cx="5686425" cy="2227671"/>
            <a:chOff x="0" y="104775"/>
            <a:chExt cx="5686425" cy="222767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4775"/>
              <a:ext cx="5686425" cy="222767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Урай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67450" y="823076"/>
            <a:ext cx="6543675" cy="135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Группа 5. </a:t>
            </a: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Малое и среднее предпринимательство и поддержка индивидуальной предпринимательской инициативы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815" y="2383833"/>
            <a:ext cx="11748976" cy="43396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Предложения, принятые в итоговый протокол:</a:t>
            </a:r>
            <a:endParaRPr lang="ru-RU" sz="1200" dirty="0" smtClean="0"/>
          </a:p>
          <a:p>
            <a:r>
              <a:rPr lang="ru-RU" sz="1200" dirty="0" smtClean="0"/>
              <a:t>1. Понижение налоговой ставки для субъектов малого и среднего предпринимательства.</a:t>
            </a:r>
          </a:p>
          <a:p>
            <a:r>
              <a:rPr lang="ru-RU" sz="1200" dirty="0" smtClean="0"/>
              <a:t>2. Повышение конкурентоспособности товара на рынке (не высокая цена, хорошее качество) в целях развития «здоровой» конкуренции между субъектами малого и среднего предпринимательства.</a:t>
            </a:r>
          </a:p>
          <a:p>
            <a:r>
              <a:rPr lang="ru-RU" sz="1200" dirty="0" smtClean="0"/>
              <a:t>3. Рассмотреть возможность выдачи кредитов без %  на первоначальном этапе и с возможностью его возврата через некоторый промежуток времени (когда бизнес уже начнет приносить прибыль).</a:t>
            </a:r>
          </a:p>
          <a:p>
            <a:r>
              <a:rPr lang="ru-RU" sz="1200" dirty="0" smtClean="0"/>
              <a:t>4. Создание единой системы прайс-листа – открытость данных по товарам. </a:t>
            </a:r>
            <a:r>
              <a:rPr lang="ru-RU" sz="1200" i="1" dirty="0" smtClean="0"/>
              <a:t>Повсеместно внедренная цифровая платформа, куда вносят всю информацию, как производители так и потребители (юр.лица). Таким образом, налаживается прямая связь: производитель-потребитель. Производитель, публикует что у него есть, сколько, по какой цене и т.п., потребитель (предприятие, завод, и т.п.) при закупе сырья/товара для своего производства видит по средством платформы: что, у кого, за сколько он может взять.  И наоборот.</a:t>
            </a:r>
            <a:endParaRPr lang="ru-RU" sz="1200" dirty="0" smtClean="0"/>
          </a:p>
          <a:p>
            <a:r>
              <a:rPr lang="ru-RU" sz="1200" dirty="0" smtClean="0"/>
              <a:t>5. Для крупных предприятий ввести в обязательном порядке условие: часть сырья/продукта закупать у субъектов малого и среднего предпринимательства. Таким образом обеспечив стабильный закуп субъектам, а так же </a:t>
            </a:r>
            <a:r>
              <a:rPr lang="ru-RU" sz="1200" dirty="0" err="1" smtClean="0"/>
              <a:t>простимулирует</a:t>
            </a:r>
            <a:r>
              <a:rPr lang="ru-RU" sz="1200" dirty="0" smtClean="0"/>
              <a:t> последних не снижать уровень качества производимого сырья/товара, чтобы не потерять крупного потребителя.</a:t>
            </a:r>
          </a:p>
          <a:p>
            <a:r>
              <a:rPr lang="ru-RU" sz="1200" dirty="0" smtClean="0"/>
              <a:t>6. Создание «колхозов» - ключевой целью которых является кооперация.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r>
              <a:rPr lang="ru-RU" sz="1200" b="1" dirty="0" smtClean="0"/>
              <a:t>Иные предложения: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1. Создание единого центра планирования и прогнозирования производства и потребления (чтобы не было на рынке дефицита и </a:t>
            </a:r>
            <a:r>
              <a:rPr lang="ru-RU" sz="1200" dirty="0" err="1" smtClean="0"/>
              <a:t>профицита</a:t>
            </a:r>
            <a:r>
              <a:rPr lang="ru-RU" sz="1200" dirty="0" smtClean="0"/>
              <a:t>). И производителям заранее давать план: что необходимо и в каких количествах (система заказа).</a:t>
            </a:r>
          </a:p>
          <a:p>
            <a:r>
              <a:rPr lang="ru-RU" sz="1200" dirty="0" smtClean="0"/>
              <a:t>2. Смягчить критерии отбора субъектов малого и среднего предпринимательства на получение кредитов в банках.</a:t>
            </a:r>
          </a:p>
          <a:p>
            <a:r>
              <a:rPr lang="ru-RU" sz="1200" dirty="0" smtClean="0"/>
              <a:t>3. Оптимизировать затраты на транспортировку продукции/сырья до потребителя (т.е. на экспорт). Один из способов компенсации (снижения затрат на доставку) – это  централизация доставки. Чтобы с мелких городов свозилась продукция/сырье в более крупные города, а оттуда уже вывозилось дальше.</a:t>
            </a:r>
          </a:p>
          <a:p>
            <a:r>
              <a:rPr lang="ru-RU" sz="1200" dirty="0" smtClean="0"/>
              <a:t>4. Установить порог (20 млн.р.)– ниже которого, монополистам участие в торгах – запретить!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5686425" cy="2034067"/>
            <a:chOff x="0" y="298379"/>
            <a:chExt cx="5686425" cy="2034067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691"/>
            <a:stretch/>
          </p:blipFill>
          <p:spPr>
            <a:xfrm>
              <a:off x="0" y="298379"/>
              <a:ext cx="5686425" cy="203406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469459" y="1595362"/>
              <a:ext cx="26740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66"/>
                  </a:solidFill>
                </a:rPr>
                <a:t>Урай</a:t>
              </a:r>
              <a:endParaRPr lang="ru-RU" sz="2400" dirty="0">
                <a:solidFill>
                  <a:srgbClr val="FF0066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14043" y="244546"/>
            <a:ext cx="557212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Группа 6.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932" y="2240230"/>
            <a:ext cx="5491324" cy="45858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Предложения, принятые в протокол:</a:t>
            </a:r>
            <a:endParaRPr lang="ru-RU" sz="1300" dirty="0" smtClean="0"/>
          </a:p>
          <a:p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Модернизация инфраструктуры учреждений и организаций культуры путем создания культурных кластеров (многофункциональные культурные центры + комфортная городская среда/ общественные пространства). - - Оказание </a:t>
            </a:r>
            <a:r>
              <a:rPr lang="ru-RU" sz="1300" dirty="0" err="1" smtClean="0"/>
              <a:t>разнопрофильных</a:t>
            </a:r>
            <a:r>
              <a:rPr lang="ru-RU" sz="1300" dirty="0" smtClean="0"/>
              <a:t> услуг (досуг, информация, просвещение и т.д.).</a:t>
            </a:r>
          </a:p>
          <a:p>
            <a:pPr lvl="0" algn="just"/>
            <a:r>
              <a:rPr lang="ru-RU" sz="1300" dirty="0" smtClean="0"/>
              <a:t>- Развитие и пополнение кадрового потенциала отрасли (повышение престижа профессии, возможность обучения в процессе деятельности).</a:t>
            </a:r>
          </a:p>
          <a:p>
            <a:pPr lvl="0" algn="just"/>
            <a:r>
              <a:rPr lang="ru-RU" sz="1300" dirty="0" smtClean="0"/>
              <a:t>- Создание условий для расширения спектра услуг (в т.ч. платных) </a:t>
            </a:r>
            <a:r>
              <a:rPr lang="ru-RU" sz="1300" dirty="0" err="1" smtClean="0"/>
              <a:t>досуговых</a:t>
            </a:r>
            <a:r>
              <a:rPr lang="ru-RU" sz="1300" dirty="0" smtClean="0"/>
              <a:t> учреждений. Включение в реестр поставщиков услуг по организации досуга (творческие клубы, студии, кружки и т.п.) негосударственного сектора (предприниматели, НКО); отражение информации по пользователям услуг в федеральной статистической отчетности.</a:t>
            </a:r>
          </a:p>
          <a:p>
            <a:pPr lvl="0" algn="just"/>
            <a:r>
              <a:rPr lang="ru-RU" sz="1300" dirty="0" smtClean="0"/>
              <a:t>- Обязательное посещение школьниками филармонических концертов.</a:t>
            </a:r>
          </a:p>
          <a:p>
            <a:pPr lvl="0" algn="just"/>
            <a:r>
              <a:rPr lang="ru-RU" sz="1300" dirty="0" smtClean="0"/>
              <a:t>- Обеспечение 100% информатизации библиотек и музеев. </a:t>
            </a:r>
          </a:p>
          <a:p>
            <a:pPr lvl="0" algn="just"/>
            <a:r>
              <a:rPr lang="ru-RU" sz="1300" dirty="0" smtClean="0"/>
              <a:t>- Внедрение технологий RFID в библиотеках (система самообслуживания в библиотеке: получение и сдача книги без участия библиотекаря). RFID является способом автоматической бесконтактной идентификации объектов, которая обеспечивается с помощью радиочастотного канала связи.</a:t>
            </a:r>
            <a:endParaRPr lang="ru-RU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5741577" y="1329079"/>
            <a:ext cx="6354725" cy="549381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Предложения, принятые в протокол:</a:t>
            </a:r>
            <a:endParaRPr lang="ru-RU" sz="1300" dirty="0" smtClean="0"/>
          </a:p>
          <a:p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Внедрение бережливого производства во все сферы деятельности (отдельные элементы и навыки внедрять в образовательный процесс с 1 класса школ).</a:t>
            </a:r>
          </a:p>
          <a:p>
            <a:pPr lvl="0" algn="just"/>
            <a:r>
              <a:rPr lang="ru-RU" sz="1300" dirty="0" smtClean="0"/>
              <a:t>- Возмещение расходов (частичная компенсация или льготное налогообложение – «имущественный вычет») предприятиям (индивидуальным предпринимателям) за приобретение (модернизацию) и внедрение современного высокотехнологичного оборудования.</a:t>
            </a:r>
          </a:p>
          <a:p>
            <a:pPr lvl="0" algn="just"/>
            <a:r>
              <a:rPr lang="ru-RU" sz="1300" dirty="0" smtClean="0"/>
              <a:t>- Установление временного ограничения для внесения изменений и поправок в законодательство – не менее 5 лет.</a:t>
            </a:r>
          </a:p>
          <a:p>
            <a:pPr lvl="0" algn="just"/>
            <a:r>
              <a:rPr lang="ru-RU" sz="1300" dirty="0" smtClean="0"/>
              <a:t>- Отмена отчетности для индивидуальных предпринимателей, не имеющих работников, а так же переход федеральной налоговой службы на «</a:t>
            </a:r>
            <a:r>
              <a:rPr lang="ru-RU" sz="1300" dirty="0" err="1" smtClean="0"/>
              <a:t>Проактивные</a:t>
            </a:r>
            <a:r>
              <a:rPr lang="ru-RU" sz="1300" dirty="0" smtClean="0"/>
              <a:t> услуги» с использование портала </a:t>
            </a:r>
            <a:r>
              <a:rPr lang="ru-RU" sz="1300" dirty="0" err="1" smtClean="0"/>
              <a:t>Гослуслуги</a:t>
            </a:r>
            <a:r>
              <a:rPr lang="ru-RU" sz="1300" dirty="0" smtClean="0"/>
              <a:t>.</a:t>
            </a:r>
            <a:r>
              <a:rPr lang="en-US" sz="1300" dirty="0" err="1" smtClean="0"/>
              <a:t>ru</a:t>
            </a:r>
            <a:r>
              <a:rPr lang="ru-RU" sz="1300" dirty="0" smtClean="0"/>
              <a:t> (уведомления о начислении налогов, с учетом установленных сроков, поступают в личный кабинет индивидуального предпринимателя).</a:t>
            </a:r>
          </a:p>
          <a:p>
            <a:pPr lvl="0" algn="just"/>
            <a:r>
              <a:rPr lang="ru-RU" sz="1300" dirty="0" smtClean="0"/>
              <a:t>- Отмена 44-ФЗ;</a:t>
            </a:r>
          </a:p>
          <a:p>
            <a:pPr lvl="0" algn="just"/>
            <a:r>
              <a:rPr lang="ru-RU" sz="1300" dirty="0" smtClean="0"/>
              <a:t>- Упрощение схемы отчетности до возможности заполнять отчетность самостоятельно.</a:t>
            </a:r>
          </a:p>
          <a:p>
            <a:pPr algn="just"/>
            <a:r>
              <a:rPr lang="ru-RU" sz="1300" dirty="0" smtClean="0"/>
              <a:t> </a:t>
            </a:r>
          </a:p>
          <a:p>
            <a:pPr algn="just"/>
            <a:r>
              <a:rPr lang="ru-RU" sz="1300" b="1" dirty="0" smtClean="0"/>
              <a:t>Иные предложения:</a:t>
            </a:r>
            <a:endParaRPr lang="ru-RU" sz="1300" dirty="0" smtClean="0"/>
          </a:p>
          <a:p>
            <a:pPr algn="just"/>
            <a:r>
              <a:rPr lang="ru-RU" sz="1300" dirty="0" smtClean="0"/>
              <a:t> </a:t>
            </a:r>
          </a:p>
          <a:p>
            <a:pPr lvl="0" algn="just"/>
            <a:r>
              <a:rPr lang="ru-RU" sz="1300" dirty="0" smtClean="0"/>
              <a:t>- Внедрение системы поощрений работников на предприятиях по системе Стахановского движения (преимущественное обслуживание оздоровительными путевками, путевки для детей в детские оздоровительные лагеря, билеты на культурные мероприятия, ремонт квартир, ведомственное жилье специалистам, гранты за достижение высоких показателей).</a:t>
            </a:r>
          </a:p>
          <a:p>
            <a:pPr lvl="0" algn="just"/>
            <a:r>
              <a:rPr lang="ru-RU" sz="1300" dirty="0" smtClean="0"/>
              <a:t>- Создание информационной общедоступной бесплатной базы знаний для повышения квалификации по максимально возможным направления и профессиям. </a:t>
            </a: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6372" y="1872735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Культура</a:t>
            </a:r>
            <a:endParaRPr lang="ru-RU" sz="2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823122" y="956927"/>
            <a:ext cx="61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роизводительность труда и поддержка занятости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2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767</Words>
  <Application>Microsoft Office PowerPoint</Application>
  <PresentationFormat>Произвольный</PresentationFormat>
  <Paragraphs>192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Acrobat 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Букреева Марина Юрьевна</dc:creator>
  <cp:lastModifiedBy>Минибаева</cp:lastModifiedBy>
  <cp:revision>23</cp:revision>
  <dcterms:created xsi:type="dcterms:W3CDTF">2018-08-20T09:01:08Z</dcterms:created>
  <dcterms:modified xsi:type="dcterms:W3CDTF">2018-09-04T06:25:48Z</dcterms:modified>
</cp:coreProperties>
</file>