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78" r:id="rId3"/>
    <p:sldId id="284" r:id="rId4"/>
    <p:sldId id="285" r:id="rId5"/>
    <p:sldId id="286" r:id="rId6"/>
    <p:sldId id="273" r:id="rId7"/>
    <p:sldId id="274" r:id="rId8"/>
    <p:sldId id="28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2" autoAdjust="0"/>
    <p:restoredTop sz="94660" autoAdjust="0"/>
  </p:normalViewPr>
  <p:slideViewPr>
    <p:cSldViewPr>
      <p:cViewPr>
        <p:scale>
          <a:sx n="100" d="100"/>
          <a:sy n="100" d="100"/>
        </p:scale>
        <p:origin x="-44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4EE7E-0202-47F0-A4AE-80E3F1A7222E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19381-B239-461B-9D90-A03EF24C52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6DF8CCDADD70FF717795DB5CEBC8943FF2CD370036E2DEF3B7EBFAFAA036556638F07343DAEm3n8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332656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Практическая конференция по обсуждению результатов анализа осуществления муниципального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земельного контроля  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3" name="Picture 1" descr="C:\конкурс\конкурс 2016\фото для конкурса\522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132856"/>
            <a:ext cx="5928320" cy="4271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1297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Исследование результатов проверок 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58417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             С целью анализа  результатов проверок мною  было изучены отчеты отдела муниципального контроля, за период 2015, 2016,2017 г.г.</a:t>
            </a:r>
          </a:p>
          <a:p>
            <a:pPr algn="just">
              <a:lnSpc>
                <a:spcPct val="160000"/>
              </a:lnSpc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             Так за период с 01.01.2015 по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31.10.2017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проведено всего 24 проверки из запланированных 26 ч то составляет 92,31% в 5 случаях выявлены нарушения земельного законодательства, что составляет 20,83 % от общего числа проверок.  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2" name="Диаграмма 3"/>
          <p:cNvGraphicFramePr>
            <a:graphicFrameLocks/>
          </p:cNvGraphicFramePr>
          <p:nvPr/>
        </p:nvGraphicFramePr>
        <p:xfrm>
          <a:off x="468313" y="2852738"/>
          <a:ext cx="5661025" cy="3776662"/>
        </p:xfrm>
        <a:graphic>
          <a:graphicData uri="http://schemas.openxmlformats.org/presentationml/2006/ole">
            <p:oleObj spid="_x0000_s22541" name="Worksheet" r:id="rId3" imgW="5667375" imgH="401002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Исследование результатов проверок 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914" name="Object 2"/>
          <p:cNvGraphicFramePr>
            <a:graphicFrameLocks/>
          </p:cNvGraphicFramePr>
          <p:nvPr/>
        </p:nvGraphicFramePr>
        <p:xfrm>
          <a:off x="900113" y="1484313"/>
          <a:ext cx="7762875" cy="4830762"/>
        </p:xfrm>
        <a:graphic>
          <a:graphicData uri="http://schemas.openxmlformats.org/presentationml/2006/ole">
            <p:oleObj spid="_x0000_s38914" name="Worksheet" r:id="rId3" imgW="5695950" imgH="340995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07288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Исследование результатов проверок </a:t>
            </a:r>
            <a:endParaRPr lang="ru-RU" dirty="0"/>
          </a:p>
        </p:txBody>
      </p:sp>
      <p:graphicFrame>
        <p:nvGraphicFramePr>
          <p:cNvPr id="41988" name="Object 4"/>
          <p:cNvGraphicFramePr>
            <a:graphicFrameLocks/>
          </p:cNvGraphicFramePr>
          <p:nvPr/>
        </p:nvGraphicFramePr>
        <p:xfrm>
          <a:off x="539750" y="1268413"/>
          <a:ext cx="7862888" cy="5207000"/>
        </p:xfrm>
        <a:graphic>
          <a:graphicData uri="http://schemas.openxmlformats.org/presentationml/2006/ole">
            <p:oleObj spid="_x0000_s41988" name="Worksheet" r:id="rId3" imgW="5210175" imgH="321945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Исследование результатов проверок </a:t>
            </a:r>
            <a:endParaRPr lang="ru-RU" dirty="0"/>
          </a:p>
        </p:txBody>
      </p:sp>
      <p:graphicFrame>
        <p:nvGraphicFramePr>
          <p:cNvPr id="43010" name="Object 2"/>
          <p:cNvGraphicFramePr>
            <a:graphicFrameLocks/>
          </p:cNvGraphicFramePr>
          <p:nvPr>
            <p:ph idx="1"/>
          </p:nvPr>
        </p:nvGraphicFramePr>
        <p:xfrm>
          <a:off x="658813" y="1628775"/>
          <a:ext cx="7824787" cy="4824413"/>
        </p:xfrm>
        <a:graphic>
          <a:graphicData uri="http://schemas.openxmlformats.org/presentationml/2006/ole">
            <p:oleObj spid="_x0000_s43010" name="Worksheet" r:id="rId3" imgW="5191125" imgH="32004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-1201289"/>
            <a:ext cx="8712968" cy="750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сновные нарушения земельного законодательства РФ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indent="-514350" algn="just" eaLnBrk="0" fontAlgn="base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3000" dirty="0" smtClean="0"/>
              <a:t>Самовольное занятие земельного участка или части земельного участка, в том числе использование земельного участка лицом, не имеющим предусмотренных законодательством РФ прав на земельный участок ст. 7.1 </a:t>
            </a:r>
            <a:r>
              <a:rPr lang="ru-RU" sz="3000" dirty="0" err="1" smtClean="0"/>
              <a:t>КоАП</a:t>
            </a:r>
            <a:r>
              <a:rPr lang="ru-RU" sz="3000" dirty="0" smtClean="0"/>
              <a:t> РФ</a:t>
            </a:r>
          </a:p>
          <a:p>
            <a:pPr marL="514350" indent="-514350" algn="just" eaLnBrk="0" fontAlgn="base" hangingPunct="0">
              <a:spcBef>
                <a:spcPct val="0"/>
              </a:spcBef>
            </a:pPr>
            <a:endParaRPr lang="ru-RU" sz="3000" dirty="0" smtClean="0"/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000" dirty="0" smtClean="0"/>
              <a:t>Использование земельного участка не по целевому назначению в соответствии с его принадлежностью к той или иной категории земель и (или) разрешенным использованием часть 1 статьи 8.8 </a:t>
            </a:r>
            <a:r>
              <a:rPr lang="ru-RU" sz="3000" dirty="0" err="1" smtClean="0"/>
              <a:t>КоАП</a:t>
            </a:r>
            <a:r>
              <a:rPr lang="ru-RU" sz="3000" dirty="0" smtClean="0"/>
              <a:t> РФ </a:t>
            </a:r>
            <a:endParaRPr lang="ru-RU" sz="3000" dirty="0" smtClean="0">
              <a:hlinkClick r:id="rId2"/>
            </a:endParaRPr>
          </a:p>
          <a:p>
            <a:pPr marL="342900" lvl="0" indent="-3429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/>
            </a:r>
            <a:br>
              <a:rPr lang="ru-RU" sz="3600" b="1" dirty="0" smtClean="0">
                <a:solidFill>
                  <a:srgbClr val="0000FF"/>
                </a:solidFill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/>
            </a:r>
            <a:br>
              <a:rPr lang="ru-RU" sz="3600" b="1" dirty="0" smtClean="0">
                <a:solidFill>
                  <a:srgbClr val="0000FF"/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/>
            </a:r>
            <a:br>
              <a:rPr lang="ru-RU" sz="3600" b="1" dirty="0" smtClean="0">
                <a:solidFill>
                  <a:srgbClr val="0000FF"/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При реализации вышеуказанных полномочий в период с 01.01.2015 по 31.10.2017 проверено 1,58% от общего земельного фонда г.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Урай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 результате проведенных проверок оформлено в собственность  пользование земельных участков общей площадью 3415 м2, освобождено земельных участков общей площадью 5046 м2. (40,36%). В указанный период из выданных 8 предписаний об устранении нарушений земельного законодательства РФ 7 предписаний исполнено (87,5 %)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endParaRPr lang="ru-RU" sz="48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2084</TotalTime>
  <Words>218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Worksheet</vt:lpstr>
      <vt:lpstr>Слайд 1</vt:lpstr>
      <vt:lpstr>Исследование результатов проверок </vt:lpstr>
      <vt:lpstr>Исследование результатов проверок </vt:lpstr>
      <vt:lpstr>Исследование результатов проверок </vt:lpstr>
      <vt:lpstr>Исследование результатов проверок </vt:lpstr>
      <vt:lpstr>Слайд 6</vt:lpstr>
      <vt:lpstr>  Выводы  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Кузьменко Владислав Сергеевич</dc:creator>
  <cp:lastModifiedBy>Иванов</cp:lastModifiedBy>
  <cp:revision>205</cp:revision>
  <dcterms:created xsi:type="dcterms:W3CDTF">2013-05-31T03:58:02Z</dcterms:created>
  <dcterms:modified xsi:type="dcterms:W3CDTF">2017-12-28T05:32:26Z</dcterms:modified>
</cp:coreProperties>
</file>