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5" r:id="rId1"/>
  </p:sldMasterIdLst>
  <p:notesMasterIdLst>
    <p:notesMasterId r:id="rId19"/>
  </p:notesMasterIdLst>
  <p:sldIdLst>
    <p:sldId id="362" r:id="rId2"/>
    <p:sldId id="363" r:id="rId3"/>
    <p:sldId id="397" r:id="rId4"/>
    <p:sldId id="399" r:id="rId5"/>
    <p:sldId id="378" r:id="rId6"/>
    <p:sldId id="387" r:id="rId7"/>
    <p:sldId id="365" r:id="rId8"/>
    <p:sldId id="395" r:id="rId9"/>
    <p:sldId id="396" r:id="rId10"/>
    <p:sldId id="382" r:id="rId11"/>
    <p:sldId id="383" r:id="rId12"/>
    <p:sldId id="389" r:id="rId13"/>
    <p:sldId id="380" r:id="rId14"/>
    <p:sldId id="373" r:id="rId15"/>
    <p:sldId id="375" r:id="rId16"/>
    <p:sldId id="371" r:id="rId17"/>
    <p:sldId id="29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33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61968" autoAdjust="0"/>
  </p:normalViewPr>
  <p:slideViewPr>
    <p:cSldViewPr>
      <p:cViewPr>
        <p:scale>
          <a:sx n="60" d="100"/>
          <a:sy n="60" d="100"/>
        </p:scale>
        <p:origin x="-162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86544956194198E-2"/>
          <c:y val="0.12747889123430731"/>
          <c:w val="0.52447542949439574"/>
          <c:h val="0.763131553758985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1"/>
            </a:solidFill>
          </c:spPr>
          <c:explosion val="12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explosion val="4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1">
                  <c:v>Палаточный этнолагерь"Юрсил"</c:v>
                </c:pt>
                <c:pt idx="2">
                  <c:v>Лагерь труда и отдыха "Пчелка"</c:v>
                </c:pt>
                <c:pt idx="3">
                  <c:v>Лагеря с дневным пребыванием детей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150</c:v>
                </c:pt>
                <c:pt idx="2">
                  <c:v>250</c:v>
                </c:pt>
                <c:pt idx="3">
                  <c:v>2635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785672760497885"/>
          <c:y val="0"/>
          <c:w val="0.30113847503534097"/>
          <c:h val="1"/>
        </c:manualLayout>
      </c:layout>
      <c:overlay val="0"/>
      <c:txPr>
        <a:bodyPr/>
        <a:lstStyle/>
        <a:p>
          <a:pPr>
            <a:defRPr b="1" kern="900" spc="-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5FADA04-987C-45FB-873F-C433D578003A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55C554-1187-4737-AEDA-1333E19A6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58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2813">
              <a:spcBef>
                <a:spcPct val="0"/>
              </a:spcBef>
            </a:pPr>
            <a:r>
              <a:rPr lang="ru-RU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Югра по большинству показателей входит в группу лидеров. </a:t>
            </a:r>
          </a:p>
          <a:p>
            <a:pPr indent="176213" defTabSz="912813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DBD4BECB-5591-49DE-8C25-175C5017D7A3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391FC-3A63-4989-AAE1-4861EE686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35DE-03FC-4B77-8AF9-8FAF9F394D09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F2BD-7E47-4464-A0AE-046DD2701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09FC-3FA7-465D-BF82-64699156F96D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E774-04C3-4D17-8219-1062AE548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3610-B381-4C37-9AFD-1CD643575872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951A-553D-4C30-BC3B-3923AE1A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32ECA-4E0D-4034-909C-4151E2E553B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C590-C7C4-4E3A-81C6-6B8B115ED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819E-82D6-4769-BF4E-3D6C0B7A5FFA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D180-DF33-4C1E-A4BE-CF94C0E7D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6356-0BF9-4BFE-983A-458DE859718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B89F-49FC-4106-AC1B-B675F441B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97B9-2188-4425-8BFE-C88E5B365277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3A0F-4124-422E-B810-37E10A407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254E-B92A-45B3-BEAE-E67E31ED3992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E04B-FC30-4DF0-A518-490ADB758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217C-3BEC-4EE5-9DE2-9D7FE0675173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2FF8-D965-44D2-87F7-1C89A0B67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30F0-37BF-4F72-99EC-3E9C18108BFC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4383-DDEA-4E9D-A815-6A8D1B7F8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F8B200-4FC1-448F-B9D2-A7FCF64B951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E937EC-B298-4BF1-8D15-25D713F1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26" r:id="rId2"/>
    <p:sldLayoutId id="2147484331" r:id="rId3"/>
    <p:sldLayoutId id="2147484327" r:id="rId4"/>
    <p:sldLayoutId id="2147484328" r:id="rId5"/>
    <p:sldLayoutId id="2147484332" r:id="rId6"/>
    <p:sldLayoutId id="2147484333" r:id="rId7"/>
    <p:sldLayoutId id="2147484334" r:id="rId8"/>
    <p:sldLayoutId id="2147484335" r:id="rId9"/>
    <p:sldLayoutId id="2147484329" r:id="rId10"/>
    <p:sldLayoutId id="2147484336" r:id="rId11"/>
    <p:sldLayoutId id="214748433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70;&#1088;&#1089;&#1080;&#1083;%20-%20&#1089;&#1077;&#1084;&#1080;&#1085;&#1072;&#1088;\&#1087;&#1088;&#1077;&#1079;&#1077;&#1085;&#1090;&#1072;&#1094;&#1080;&#1103;%20&#1070;&#1088;&#1089;&#1080;&#1083;%20&#1059;&#1088;&#1072;&#1081;\&#1087;&#1077;&#1076;&#1072;&#1075;&#1086;&#1075;&#1080;%20&#1102;&#1088;&#1089;&#1080;&#1083;.wm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299911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в каникулярное время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9350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0" y="63817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9" descr="E:\LOG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260350"/>
            <a:ext cx="10795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6551613" y="5331807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Круглова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692275" y="1052513"/>
            <a:ext cx="72009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/>
          </a:p>
        </p:txBody>
      </p:sp>
      <p:pic>
        <p:nvPicPr>
          <p:cNvPr id="13320" name="Picture 9" descr="E:\LOG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1475656" y="1340768"/>
            <a:ext cx="7489255" cy="5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80728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Лагеря  с дневным пребыванием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692275" y="1052513"/>
            <a:ext cx="72009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/>
          </a:p>
        </p:txBody>
      </p:sp>
      <p:pic>
        <p:nvPicPr>
          <p:cNvPr id="13320" name="Picture 9" descr="E:\LOG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1475656" y="1340768"/>
            <a:ext cx="7489255" cy="5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08720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Лагеря  с дневным пребыванием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692275" y="1052513"/>
            <a:ext cx="72009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/>
          </a:p>
        </p:txBody>
      </p:sp>
      <p:pic>
        <p:nvPicPr>
          <p:cNvPr id="13320" name="Picture 9" descr="E:\LOG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1475656" y="1340768"/>
            <a:ext cx="7489255" cy="5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педагоги юрсил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55576" y="1023723"/>
            <a:ext cx="7128792" cy="5347063"/>
          </a:xfrm>
          <a:prstGeom prst="rect">
            <a:avLst/>
          </a:prstGeom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Палаточный лагерь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Юрсил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214438" y="1600200"/>
            <a:ext cx="7750175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endParaRPr lang="ru-RU" altLang="ru-RU" sz="2000"/>
          </a:p>
        </p:txBody>
      </p:sp>
      <p:pic>
        <p:nvPicPr>
          <p:cNvPr id="49159" name="Picture 7" descr="http://kmns.ucoz.ru/_ph/8/292272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1357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3" name="Picture 11" descr="http://kmns.ucoz.ru/_ph/8/309786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36904" cy="532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276" y="1052737"/>
            <a:ext cx="822318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262903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3" descr="http://kmns.ucoz.ru/_ph/8/9828622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832993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E:\LOG3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Палаточный лагерь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Юрсил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214438" y="1600200"/>
            <a:ext cx="7750175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endParaRPr lang="ru-RU" altLang="ru-RU" sz="2000"/>
          </a:p>
        </p:txBody>
      </p:sp>
      <p:pic>
        <p:nvPicPr>
          <p:cNvPr id="49159" name="Picture 7" descr="http://kmns.ucoz.ru/_ph/8/292272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1357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262903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Палаточный лагерь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Юрсил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E:\LOG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1\Рабочий стол\Новая папка\SAM_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1142"/>
            <a:ext cx="7488832" cy="591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214438" y="1258888"/>
            <a:ext cx="77501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endParaRPr lang="ru-RU" altLang="ru-RU" sz="20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2988" y="620713"/>
            <a:ext cx="7899400" cy="57753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" name="Picture 2" descr="C:\Documents and Settings\1\Рабочий стол\фото июнь\Акция нет наркотикам июнь\SAM_0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19"/>
            <a:ext cx="7488832" cy="590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262903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</a:rPr>
              <a:t>Трудоустройство детей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3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55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1\Рабочий стол\Новая папка\SAM_0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836712"/>
            <a:ext cx="756006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1\Рабочий стол\Новая папка\SAM_0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836711"/>
            <a:ext cx="7632848" cy="602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 descr="E:\LOG3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SC08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4073" t="13745" r="21353" b="6110"/>
          <a:stretch>
            <a:fillRect/>
          </a:stretch>
        </p:blipFill>
        <p:spPr>
          <a:xfrm>
            <a:off x="683568" y="765175"/>
            <a:ext cx="7632700" cy="6092825"/>
          </a:xfrm>
          <a:effectLst>
            <a:softEdge rad="112500"/>
          </a:effectLst>
        </p:spPr>
      </p:pic>
      <p:pic>
        <p:nvPicPr>
          <p:cNvPr id="11" name="Picture 6" descr="IMG_068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764704"/>
            <a:ext cx="7632848" cy="6165304"/>
          </a:xfrm>
          <a:effectLst>
            <a:softEdge rad="112500"/>
          </a:effec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66872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318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9857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тпп,цветы.1.JPG"/>
          <p:cNvPicPr/>
          <p:nvPr/>
        </p:nvPicPr>
        <p:blipFill>
          <a:blip r:embed="rId5" cstate="print"/>
          <a:srcRect l="15000" b="5000"/>
          <a:stretch>
            <a:fillRect/>
          </a:stretch>
        </p:blipFill>
        <p:spPr>
          <a:xfrm>
            <a:off x="647056" y="720080"/>
            <a:ext cx="7669360" cy="613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0947.JPG"/>
          <p:cNvPicPr/>
          <p:nvPr/>
        </p:nvPicPr>
        <p:blipFill>
          <a:blip r:embed="rId6" cstate="print"/>
          <a:srcRect l="6667" t="4444" r="13333" b="14592"/>
          <a:stretch>
            <a:fillRect/>
          </a:stretch>
        </p:blipFill>
        <p:spPr>
          <a:xfrm>
            <a:off x="683568" y="692696"/>
            <a:ext cx="7632848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DSC00494"/>
          <p:cNvPicPr>
            <a:picLocks noChangeAspect="1" noChangeArrowheads="1"/>
          </p:cNvPicPr>
          <p:nvPr/>
        </p:nvPicPr>
        <p:blipFill>
          <a:blip r:embed="rId7" cstate="print"/>
          <a:srcRect l="13451" t="5469" r="3645" b="5469"/>
          <a:stretch>
            <a:fillRect/>
          </a:stretch>
        </p:blipFill>
        <p:spPr bwMode="auto">
          <a:xfrm>
            <a:off x="683567" y="692696"/>
            <a:ext cx="7632849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9" descr="E:\LOG3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3969"/>
            <a:ext cx="1143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-468560" y="4762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              Благодарю за внимание!</a:t>
            </a:r>
          </a:p>
        </p:txBody>
      </p:sp>
      <p:pic>
        <p:nvPicPr>
          <p:cNvPr id="23555" name="Picture 9" descr="E:\LOG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3881366" cy="380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547665" y="0"/>
            <a:ext cx="6408712" cy="1556792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цель  оздоровительной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кампании 2017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0"/>
            <a:ext cx="147565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1691680" y="2276872"/>
            <a:ext cx="7200900" cy="398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качества предоставляемых услуг в сфере отдыха и оздоровления детей.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9" descr="E:\LOG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547665" y="0"/>
            <a:ext cx="6408712" cy="1556792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направления: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0"/>
            <a:ext cx="147565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1648858" y="1563430"/>
            <a:ext cx="7200900" cy="52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оздоровительные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с дневным пребыванием детей (полного, неполного дня);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оздоровительные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 базе  учреждений здравоохранения;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временное трудоустройство подростков в возрасте от 14 до 18 лет;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малозатратных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отдыха (досуговые площадки);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отдых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оздоровление детей за пределами города.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9" descr="E:\LOG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6756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         Финансирование оздоровительной кампании</a:t>
            </a:r>
          </a:p>
        </p:txBody>
      </p:sp>
      <p:pic>
        <p:nvPicPr>
          <p:cNvPr id="15365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-612775" y="0"/>
            <a:ext cx="163988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E:\LOG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185934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денежных средств, направленных на реализацию мероприятий по организации отдыха и оздоровления детей в городе, составит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27 737,3 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руб., в том числе: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бюджет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16 059,7  тыс. рублей;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бюджет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 -  8 086,0 тыс. рублей;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– 3 591,6 тыс. рублей.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167316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214438" y="1196975"/>
            <a:ext cx="77501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endParaRPr lang="ru-RU" altLang="ru-RU" sz="200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8108823"/>
              </p:ext>
            </p:extLst>
          </p:nvPr>
        </p:nvGraphicFramePr>
        <p:xfrm>
          <a:off x="539552" y="908720"/>
          <a:ext cx="83529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266872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857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E:\LOG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969"/>
            <a:ext cx="1143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Охват детей организованным </a:t>
            </a:r>
            <a:r>
              <a:rPr lang="ru-RU" sz="2400" b="1" dirty="0" smtClean="0">
                <a:latin typeface="Times New Roman" pitchFamily="18" charset="0"/>
              </a:rPr>
              <a:t>отдыхом 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</a:rPr>
              <a:t>каникулярный </a:t>
            </a:r>
            <a:r>
              <a:rPr lang="ru-RU" sz="2400" b="1" dirty="0" smtClean="0">
                <a:latin typeface="Times New Roman" pitchFamily="18" charset="0"/>
              </a:rPr>
              <a:t>период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xpert4\Рабочий стол\2015\Отчеты лагерей\Планета детства для СМИ\карнавал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812360" cy="585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E:\LOG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899592" y="908720"/>
            <a:ext cx="7489255" cy="5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Лагеря  с дневным пребыванием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xpert4\Рабочий стол\2015\Отчеты лагерей\ФОТО Звезды Югры\17062015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54714"/>
            <a:ext cx="7776864" cy="583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692275" y="1052513"/>
            <a:ext cx="72009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/>
          </a:p>
        </p:txBody>
      </p:sp>
      <p:pic>
        <p:nvPicPr>
          <p:cNvPr id="13320" name="Picture 9" descr="E:\LOG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1475656" y="1340768"/>
            <a:ext cx="7489255" cy="5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Лагеря  с дневным пребыванием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692275" y="1052513"/>
            <a:ext cx="72009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/>
          </a:p>
        </p:txBody>
      </p:sp>
      <p:pic>
        <p:nvPicPr>
          <p:cNvPr id="13320" name="Picture 9" descr="E:\LOG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1475656" y="1340768"/>
            <a:ext cx="7489255" cy="5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Лагеря  с дневным пребыванием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expert4\Рабочий стол\2015\Отчеты лагерей\ФОТО Звезды Югры\DSCN3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962701"/>
            <a:ext cx="7140699" cy="535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0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692275" y="1052513"/>
            <a:ext cx="72009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000"/>
          </a:p>
        </p:txBody>
      </p:sp>
      <p:pic>
        <p:nvPicPr>
          <p:cNvPr id="13320" name="Picture 9" descr="E:\LOG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0"/>
            <a:ext cx="11160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1475656" y="1340768"/>
            <a:ext cx="7489255" cy="53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683568" y="18864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Лагеря  с дневным пребыванием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expert4\Рабочий стол\2015\Отчеты лагерей\ФОТО Звезды Югры\DSC_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96752"/>
            <a:ext cx="8036150" cy="532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2868</TotalTime>
  <Words>550</Words>
  <Application>Microsoft Office PowerPoint</Application>
  <PresentationFormat>Экран (4:3)</PresentationFormat>
  <Paragraphs>41</Paragraphs>
  <Slides>17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Ирина Юринова</cp:lastModifiedBy>
  <cp:revision>282</cp:revision>
  <dcterms:created xsi:type="dcterms:W3CDTF">2013-04-23T09:53:12Z</dcterms:created>
  <dcterms:modified xsi:type="dcterms:W3CDTF">2017-02-28T05:10:16Z</dcterms:modified>
</cp:coreProperties>
</file>