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66" r:id="rId2"/>
    <p:sldId id="359" r:id="rId3"/>
    <p:sldId id="396" r:id="rId4"/>
    <p:sldId id="390" r:id="rId5"/>
    <p:sldId id="392" r:id="rId6"/>
    <p:sldId id="394" r:id="rId7"/>
    <p:sldId id="395" r:id="rId8"/>
    <p:sldId id="384" r:id="rId9"/>
    <p:sldId id="389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31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582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342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6326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8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481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6718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7079980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uray.ru/document/84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 err="1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2014 год и плановый период 2015 и 2016 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220486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2017 год и на плановый период 2018 и 2019 годов </a:t>
            </a:r>
            <a:endParaRPr lang="ru-RU" sz="36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980728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6" name="Прямоугольник 845"/>
          <p:cNvSpPr/>
          <p:nvPr/>
        </p:nvSpPr>
        <p:spPr>
          <a:xfrm>
            <a:off x="68356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бюджет городского округа город Урай на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вносятся следующие изменения:</a:t>
            </a:r>
            <a:endParaRPr lang="ru-RU" sz="2000" i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47" name="Прямоугольник 846"/>
          <p:cNvSpPr/>
          <p:nvPr/>
        </p:nvSpPr>
        <p:spPr>
          <a:xfrm>
            <a:off x="1835696" y="836712"/>
            <a:ext cx="55446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200" b="1" i="1" dirty="0" smtClean="0">
                <a:solidFill>
                  <a:srgbClr val="0000FF"/>
                </a:solidFill>
                <a:latin typeface="Times New Roman"/>
              </a:rPr>
              <a:t>корректировка </a:t>
            </a:r>
            <a:r>
              <a:rPr lang="ru-RU" sz="2200" b="1" i="1" dirty="0">
                <a:solidFill>
                  <a:srgbClr val="0000FF"/>
                </a:solidFill>
                <a:latin typeface="Times New Roman"/>
              </a:rPr>
              <a:t>по доходам</a:t>
            </a:r>
            <a:r>
              <a:rPr lang="en-US" sz="2200" b="1" i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ru-RU" sz="2200" b="1" i="1" dirty="0">
                <a:solidFill>
                  <a:srgbClr val="0000FF"/>
                </a:solidFill>
                <a:latin typeface="Times New Roman"/>
              </a:rPr>
              <a:t>на </a:t>
            </a:r>
            <a:r>
              <a:rPr lang="ru-RU" sz="2200" b="1" i="1" dirty="0" smtClean="0">
                <a:solidFill>
                  <a:srgbClr val="0000FF"/>
                </a:solidFill>
                <a:latin typeface="Times New Roman"/>
              </a:rPr>
              <a:t>2017 </a:t>
            </a:r>
            <a:r>
              <a:rPr lang="ru-RU" sz="2200" b="1" i="1" dirty="0">
                <a:solidFill>
                  <a:srgbClr val="0000FF"/>
                </a:solidFill>
                <a:latin typeface="Times New Roman"/>
              </a:rPr>
              <a:t>год</a:t>
            </a:r>
          </a:p>
        </p:txBody>
      </p:sp>
      <p:sp>
        <p:nvSpPr>
          <p:cNvPr id="848" name="Прямоугольник 847"/>
          <p:cNvSpPr/>
          <p:nvPr/>
        </p:nvSpPr>
        <p:spPr>
          <a:xfrm>
            <a:off x="6876256" y="1052736"/>
            <a:ext cx="17281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>
                <a:solidFill>
                  <a:srgbClr val="0000FF"/>
                </a:solidFill>
                <a:latin typeface="Times New Roman"/>
              </a:rPr>
              <a:t>таблица № 1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4070353"/>
              </p:ext>
            </p:extLst>
          </p:nvPr>
        </p:nvGraphicFramePr>
        <p:xfrm>
          <a:off x="395536" y="1484783"/>
          <a:ext cx="7606115" cy="2924608"/>
        </p:xfrm>
        <a:graphic>
          <a:graphicData uri="http://schemas.openxmlformats.org/drawingml/2006/table">
            <a:tbl>
              <a:tblPr/>
              <a:tblGrid>
                <a:gridCol w="59973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8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4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Сумма корректировки,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7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ИТОГО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 </a:t>
                      </a:r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124 091,2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3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+550,0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1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Безвозмездные</a:t>
                      </a:r>
                      <a:r>
                        <a:rPr lang="ru-RU" sz="1600" b="0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поступления от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ПАО </a:t>
                      </a:r>
                      <a:r>
                        <a:rPr lang="ru-RU" sz="1600" b="0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«НК ЛУКОЙЛ»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 </a:t>
                      </a:r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135 000,0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3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Налоговые и  неналоговые доходы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-11 458,8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68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384" name="Таблица 38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4653860"/>
              </p:ext>
            </p:extLst>
          </p:nvPr>
        </p:nvGraphicFramePr>
        <p:xfrm>
          <a:off x="323528" y="908721"/>
          <a:ext cx="8496944" cy="5585840"/>
        </p:xfrm>
        <a:graphic>
          <a:graphicData uri="http://schemas.openxmlformats.org/drawingml/2006/table">
            <a:tbl>
              <a:tblPr/>
              <a:tblGrid>
                <a:gridCol w="67687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7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Сумма корректировки, тыс.рублей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024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ИТОГО РАСХОДОВ, в том числе</a:t>
                      </a:r>
                      <a:r>
                        <a:rPr lang="en-US" sz="1800" b="1" i="1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+ </a:t>
                      </a:r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326 974,0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1230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800" b="0" i="0" u="none" strike="noStrike" baseline="0" dirty="0">
                          <a:solidFill>
                            <a:srgbClr val="0000FF"/>
                          </a:solidFill>
                          <a:latin typeface="Times New Roman"/>
                        </a:rPr>
                        <a:t>- за счет безвозмездных поступлений</a:t>
                      </a:r>
                      <a:r>
                        <a:rPr lang="en-US" sz="1800" b="0" i="0" u="none" strike="noStrike" baseline="0" dirty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baseline="0" dirty="0">
                          <a:solidFill>
                            <a:srgbClr val="0000FF"/>
                          </a:solidFill>
                          <a:latin typeface="Times New Roman"/>
                        </a:rPr>
                        <a:t>из бюджета автономного округа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+ </a:t>
                      </a: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550,0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23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за счет б</a:t>
                      </a: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езвозмездных поступлений в рамках соглашения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между Правительством ХМАО-Югры и ПАО «Нефтяная компания «ЛУКОЙЛ»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+ </a:t>
                      </a: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135 000,0 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36312656"/>
                  </a:ext>
                </a:extLst>
              </a:tr>
              <a:tr h="8712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за счет остатка средств на счете местного бюджета по  состоянию на 01.01.2017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+202 156,2 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712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 за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счет средств местного бюджета</a:t>
                      </a:r>
                      <a:endParaRPr lang="ru-RU" sz="18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-10 732,2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5" name="Прямоугольник 384"/>
          <p:cNvSpPr/>
          <p:nvPr/>
        </p:nvSpPr>
        <p:spPr>
          <a:xfrm>
            <a:off x="7620000" y="950503"/>
            <a:ext cx="137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>
                <a:solidFill>
                  <a:srgbClr val="0000FF"/>
                </a:solidFill>
                <a:latin typeface="Times New Roman"/>
              </a:rPr>
              <a:t>таблица № 2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755576" y="287650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i="1" dirty="0">
                <a:solidFill>
                  <a:srgbClr val="0000FF"/>
                </a:solidFill>
                <a:latin typeface="Times New Roman"/>
              </a:rPr>
              <a:t>Корректировка по расходам на 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/>
              </a:rPr>
              <a:t>2017 </a:t>
            </a:r>
            <a:r>
              <a:rPr lang="ru-RU" sz="2400" b="1" i="1" dirty="0">
                <a:solidFill>
                  <a:srgbClr val="0000FF"/>
                </a:solidFill>
                <a:latin typeface="Times New Roman"/>
              </a:rPr>
              <a:t>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9255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4974140"/>
              </p:ext>
            </p:extLst>
          </p:nvPr>
        </p:nvGraphicFramePr>
        <p:xfrm>
          <a:off x="107504" y="764705"/>
          <a:ext cx="8928992" cy="5961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62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81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446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3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300" b="0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860"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ВСЕГО, в том числе</a:t>
                      </a:r>
                      <a:r>
                        <a:rPr lang="en-US" sz="13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300" b="1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+326 974,0</a:t>
                      </a:r>
                      <a:endParaRPr lang="ru-RU" sz="1300" b="1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26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образования города Урай» на 2014-2018 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+160 916,9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капитальный ремонт МБОУ СОШ №5 </a:t>
                      </a:r>
                      <a:r>
                        <a:rPr lang="ru-RU" sz="1200" b="1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«+»148 858,0 тыс.руб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1200" b="0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том числе 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(ЛУКОЙЛ 2017 год)»+»30 000,0 тыс.руб., М.Б. «+» 118 858,0 тыс.руб.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b="0" i="0" u="none" strike="noStrike" kern="1200" baseline="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капитальный ремонт 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/сад №12 </a:t>
                      </a:r>
                      <a:r>
                        <a:rPr lang="ru-RU" sz="1200" b="1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«+» 11 592,9 тыс.руб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.(ЛУКОЙЛ  2016 год),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ПСД объект «Капитальный ремонт здания МБОУ "Гимназия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200" b="1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«+» 466,0 тыс.руб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.(М.Б.)</a:t>
                      </a:r>
                      <a:endParaRPr lang="ru-RU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«Культура города Урай» на 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2017-2021 </a:t>
                      </a:r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+13 797,4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рамках наказов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избирателей депутатам Думы ХМАО-Югры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«+»550,0 тыс.руб.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, в том числе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издание книги "Возрожденная память", приобретение и доставка мебели, цифрового фотоаппарата для централизованной библиотечной системы «+»150,0 тыс.руб., приобретение звукового и выставочного оборудования, оргтехники, гладильной доски  для Музея истории г.Урай «+»400,0 тыс.руб.,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выполнение работ по реконструкции нежилого здания по адресу: мкр.2, дом 39/1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13 219,3 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.(М.Б.),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ремонт приемника ливневой канализации в МБОУ ДО "ДШИ №1"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«+»28,1 тыс.руб.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(М.Б.)</a:t>
                      </a:r>
                      <a:endParaRPr lang="ru-RU" sz="1200" b="0" i="0" u="none" strike="noStrike" dirty="0" smtClean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kern="120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0120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физической культуры, спорта и туризма в городе Урай» на 2016-2018 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20 043,9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крытого катка в городе Урай</a:t>
                      </a:r>
                      <a:r>
                        <a:rPr lang="ru-RU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5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20 000,0 тыс.руб</a:t>
                      </a:r>
                      <a:r>
                        <a:rPr lang="ru-RU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.(ЛУКОЙЛ 2017 год), </a:t>
                      </a:r>
                      <a:r>
                        <a:rPr lang="ru-RU" sz="125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43,9 тыс.руб</a:t>
                      </a:r>
                      <a:r>
                        <a:rPr lang="ru-RU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тех.присоединение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ЛУКОЙЛ  2016 год)</a:t>
                      </a: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2425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«Улучшение жилищных условий граждан, проживающих на территории муниципального образования город Урай» на 2016-2018 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+95 506,1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реконструкция нежилого здания детской поликлиники под жилой дом со встроенными помещениями 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«+»60 000,0 тыс.руб.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(ЛУКОЙЛ 2017 год),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15 983,4 тыс.руб.</a:t>
                      </a:r>
                      <a:r>
                        <a:rPr lang="ru-RU" sz="1200" b="1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ЛУКОЙЛ  2016 год),</a:t>
                      </a:r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выкупной стоимости за изымаемые жилые помещения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«+»19 522,7 тыс.руб.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(М.Б.)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1166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24328" y="404664"/>
            <a:ext cx="1475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dirty="0" smtClean="0">
                <a:solidFill>
                  <a:srgbClr val="0000FF"/>
                </a:solidFill>
                <a:latin typeface="Times New Roman"/>
              </a:rPr>
              <a:t>таблица № 3 </a:t>
            </a:r>
            <a:endParaRPr lang="ru-RU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06433875"/>
              </p:ext>
            </p:extLst>
          </p:nvPr>
        </p:nvGraphicFramePr>
        <p:xfrm>
          <a:off x="107504" y="116632"/>
          <a:ext cx="8784975" cy="6681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2565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3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2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"Капитальный ремонт и реконструкция систем коммунальной инфраструктуры города Урай на 2014-2020 годы"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-10 407,3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бюджетных ассигнований в связи с продажей имущественного комплекса объекта энергоснабжения</a:t>
                      </a:r>
                      <a:r>
                        <a:rPr lang="ru-RU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5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«-» 10 732,3  тыс.руб. </a:t>
                      </a:r>
                      <a:r>
                        <a:rPr lang="ru-RU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технико-экономического обоснования, корректировка ПСД и проведение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гос.экспертизы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КОС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«+»325,0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(М.Б)</a:t>
                      </a:r>
                      <a:endParaRPr lang="ru-RU" sz="125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79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«Охрана окружающей среды в границах города Урай» на </a:t>
                      </a:r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2017-2020 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+1 747,1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ликвидации несанкционированной свалки СНТ «Заречное»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«+»1 573,1 тыс.руб.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, ликвидация несанкционированных свалок   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«+» 174,0 тыс.руб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 (М.Б.)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84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«Развитие малого и среднего предпринимательства, потребительского рынка и сельскохозяйственных товаропроизводителей города Урай» на 2016-2020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5 239,0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субсидии на возмещение части затрат на приобретение, доставку и монтаж оборудования по переработке и реализации сельхозпродукции </a:t>
                      </a:r>
                      <a:endParaRPr lang="ru-RU" sz="125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4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транспортной системы города </a:t>
                      </a:r>
                      <a:r>
                        <a:rPr lang="ru-RU" sz="13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Урай</a:t>
                      </a:r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" на 2016-2020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+11 182,0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автомобильной дороги по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ул.Узбекистанская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(ПИР)                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«+»10 000,0 тыс.руб. 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(ЛУКОЙЛ 2017 год),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вертикальной планировке индивидуальной жилой застройки   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100,0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пассажирские перевозки, переправа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352,6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объездной автомобильной дороги 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г.Урай</a:t>
                      </a:r>
                      <a:r>
                        <a:rPr lang="ru-RU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(декабрь 2016г.-январь 2017 г.) «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+» 164,6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разработка: программы комплексного развития транспортной инфраструктуры муниципального образования город Урай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446,8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(М.Б.), плана обеспечения транспортной безопасности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69,0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.(М.Б.); проведение оценки уязвимости объектов транспортной инфраструктуры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«+»49,0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.(М.Б.)</a:t>
                      </a:r>
                      <a:endParaRPr lang="ru-RU" sz="125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3854270"/>
              </p:ext>
            </p:extLst>
          </p:nvPr>
        </p:nvGraphicFramePr>
        <p:xfrm>
          <a:off x="107504" y="54924"/>
          <a:ext cx="8928992" cy="6552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2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26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32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5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13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«Совершенствование и развитие муниципального управления в городе Урай» на 2015-2017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3 920,8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изготовление технических планов, постановка на кадастровый учет, получение кадастровых паспортов объектов муниципальной собственности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«+»436,9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.(М.Б.), приобретение автомобилей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«+»3 398,4 тыс.руб. 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(М.Б.)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оказание услуг по оценке объектов (выкуп жилья)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«+» 85,5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 (М.Б.)</a:t>
                      </a:r>
                      <a:endParaRPr lang="ru-RU" sz="125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50161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«Обеспечение градостроительной деятельности на территории города Урай» на  2015-2017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+33 969,8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строительство внутриквартальных проездов и площадок в микрорайонах города </a:t>
                      </a: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 15 000,0 тыс.руб. 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(ЛУКОЙЛ 2017 год),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доля софинансирования местного бюджета на выполнение работ по благоустройству территории в рамках реализации проекта "Марафон благоустройства</a:t>
                      </a: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«+» 10 000,0 тыс.руб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(М.Б.),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выполнение работ по благоустройству и вводу объекта "Укрепление обочины и устройство дорожки для обслуживания Проезда 1 на участке от моста через реку Колосья до улицы Пионеров« </a:t>
                      </a: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 2 977,7 тыс.руб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.(М.Б.),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снятие с кадастрового учета объектов недвижимости, подлежащих сносу МБДОУ "Детский сад №9 "Солнышко", МБДОУ "Детский сад №10 "Снежинка» </a:t>
                      </a: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«+»21,3 тыс.руб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.(М.Б.),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устройство оголовков и восстановление проезда на объекте «Водопонижение микрорайона Юго-Восточный в г. Урай» </a:t>
                      </a: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«+»304,4 тыс.руб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.(М.Б.),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поставка мониторов для МКУ "Управление градостроительства, землепользования и природопользования города Урай» </a:t>
                      </a: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«+»42,7 тыс.руб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.(М.Б.),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выполнение кадастровых работ (объекты ИЖС, кладбище, полигон утилизации, комплексное освоение территории </a:t>
                      </a:r>
                      <a:r>
                        <a:rPr lang="ru-RU" sz="1250" b="0" i="0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м-н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1А,1Д, 1Г, средняя школа  </a:t>
                      </a:r>
                      <a:r>
                        <a:rPr lang="ru-RU" sz="1250" b="0" i="0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м-н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1А 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«+»306,0 тыс.руб.(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М.Б.),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благоустройство территории в районе жилых домов №91, 91а в микрорайоне 1Б, проезды по ул. Островского, Маяковского в г. Урай </a:t>
                      </a: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«+»269,4 тыс.руб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.(М.Б.),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разработка ПСД объект «Кладбище 2 А» </a:t>
                      </a: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«+»769,7 тыс.руб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(М.Б.),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изготовление информационных стендов (МКУ «</a:t>
                      </a:r>
                      <a:r>
                        <a:rPr lang="ru-RU" sz="1250" b="0" i="0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УГЗиП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») «+»18,9 тыс.руб.(М.Б.),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демонтаж новогодней иллюминации </a:t>
                      </a: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 99,9 тыс.руб. 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(М.Б.),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выполнение работ по сносу зданий МБДОУ "Детский сад №9 "Солнышко", МБДОУ "Детский сад №10 "Снежинка" освобождение территории для строительства школы на 528 мест в микрорайоне 1А </a:t>
                      </a:r>
                      <a:r>
                        <a:rPr lang="ru-RU" sz="125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 4178,7 тыс.руб.(</a:t>
                      </a:r>
                      <a:r>
                        <a:rPr lang="ru-RU" sz="125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М.Б.)</a:t>
                      </a:r>
                      <a:endParaRPr lang="ru-RU" sz="125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67005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0000285"/>
              </p:ext>
            </p:extLst>
          </p:nvPr>
        </p:nvGraphicFramePr>
        <p:xfrm>
          <a:off x="0" y="116632"/>
          <a:ext cx="9036497" cy="6212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80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88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811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32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«Развитие жилищно-коммунального комплекса и повышение энергетической эффективности в городе </a:t>
                      </a:r>
                      <a:r>
                        <a:rPr lang="ru-RU" sz="1300" b="0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Урай</a:t>
                      </a:r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» на 2016-2018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-26 565,9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перераспределение средств высвободившихся по результатам проведения конкурсных торгов по содержанию автомобильных дорог, содержанию объектов внешнего благоустройства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«-» 31 841,1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ограждений в районе пешеходных переходов, расположенных на участках дорог и улиц, проходящих вдоль детских учреждений</a:t>
                      </a:r>
                      <a:r>
                        <a:rPr lang="en-US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5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 тыс.руб.(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М.Б.),  содержание детских городков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1358,3 тыс.руб.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сносу ветхого жилья 1А-64, 1Г-дом 1</a:t>
                      </a:r>
                      <a:r>
                        <a:rPr lang="ru-RU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5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416,9 тыс.руб.(</a:t>
                      </a:r>
                      <a:r>
                        <a:rPr lang="ru-RU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М.Б.)</a:t>
                      </a:r>
                      <a:endParaRPr lang="ru-RU" sz="125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32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"Проектирование и строительство инженерных сетей коммунальной инфраструктуры в городе </a:t>
                      </a:r>
                      <a:r>
                        <a:rPr lang="ru-RU" sz="12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" на 2014-2020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+16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978,0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проектно-изыскательских работ на объекте "Инженерные сети микрорайона 1"А" в г.Урай" Наружные сети канализации. (ПИР)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1326,0 тыс.руб.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тех.плана для ввода 1 этапа объект "Инженерные сети микрорайон 1А»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«+»30,0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 работ по газификации и тех.присоединению кадастровых работ ж/дома, расположенного по адресу Ул.Сибирская, дом 7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«+»79,3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проездов по ул.Спокойная, Южная в городе Урай»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14 892,0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.(М.Б.), установка дополнительных опор уличного освещения на объекте "Наружные сети освещения по ул.Южная в городе Урай", кадастровые работы, изготовление тех.паспорта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261,2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кадастровые работы объект «Инженерные сети микрорайона 1 А»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«+»165,0 тыс.руб. 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(М.Б.),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СМР объект «Наружные сети освещения по улице Южная в городе Урай»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224,4 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(М.Б.)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endParaRPr lang="ru-RU" sz="125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1232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«Модернизация здравоохранения муниципального образования городской округ город Урай» на 2013-2017 годы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+ 646,2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ПСД, выполнение СМР по модернизации котельной на объекте "Больница восстановительного лечения в г.Урай. II очередь. Первый пусковой комплекс»</a:t>
                      </a:r>
                      <a:endParaRPr lang="ru-RU" sz="12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907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4209947"/>
              </p:ext>
            </p:extLst>
          </p:nvPr>
        </p:nvGraphicFramePr>
        <p:xfrm>
          <a:off x="611560" y="1844824"/>
          <a:ext cx="7819232" cy="2592288"/>
        </p:xfrm>
        <a:graphic>
          <a:graphicData uri="http://schemas.openxmlformats.org/drawingml/2006/table">
            <a:tbl>
              <a:tblPr/>
              <a:tblGrid>
                <a:gridCol w="53631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56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142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Сумма, </a:t>
                      </a:r>
                    </a:p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36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2 666 756,7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2 931 360,4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Дефицит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-264 603,7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4" name="Прямоугольник 383"/>
          <p:cNvSpPr/>
          <p:nvPr/>
        </p:nvSpPr>
        <p:spPr>
          <a:xfrm>
            <a:off x="6804248" y="1412776"/>
            <a:ext cx="1475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dirty="0" smtClean="0">
                <a:solidFill>
                  <a:srgbClr val="0000FF"/>
                </a:solidFill>
                <a:latin typeface="Times New Roman"/>
              </a:rPr>
              <a:t>таблица № 4 </a:t>
            </a:r>
            <a:endParaRPr lang="ru-RU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85" name="Rectangle 1"/>
          <p:cNvSpPr>
            <a:spLocks noChangeArrowheads="1"/>
          </p:cNvSpPr>
          <p:nvPr/>
        </p:nvSpPr>
        <p:spPr bwMode="auto">
          <a:xfrm>
            <a:off x="1259632" y="553616"/>
            <a:ext cx="71287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учётом внесённых изменений уточненные показатели бюджета на 2017 год составят:</a:t>
            </a:r>
            <a:endParaRPr lang="ru-RU" sz="10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7392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835696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680" y="980728"/>
            <a:ext cx="7452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Подготовлено Комитетом по финансам администрации города Урай</a:t>
            </a:r>
            <a:endParaRPr lang="ru-RU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0486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Адрес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микрорайон 2, дом 60, город Урай, Тюменская область, Ханты-Мансийский автономный округ – </a:t>
            </a:r>
            <a:r>
              <a:rPr lang="ru-RU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Югра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628285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79715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Председатель комитета – Хусаинова Ирина Валериевна, тел.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(34676) 2-33-56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E-mail: comfin@uray.ru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7512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12395</TotalTime>
  <Words>1584</Words>
  <Application>Microsoft Office PowerPoint</Application>
  <PresentationFormat>Экран (4:3)</PresentationFormat>
  <Paragraphs>158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1336</cp:revision>
  <dcterms:created xsi:type="dcterms:W3CDTF">2011-03-01T09:21:01Z</dcterms:created>
  <dcterms:modified xsi:type="dcterms:W3CDTF">2017-03-01T03:53:20Z</dcterms:modified>
</cp:coreProperties>
</file>