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</p:sldMasterIdLst>
  <p:notesMasterIdLst>
    <p:notesMasterId r:id="rId23"/>
  </p:notesMasterIdLst>
  <p:handoutMasterIdLst>
    <p:handoutMasterId r:id="rId24"/>
  </p:handoutMasterIdLst>
  <p:sldIdLst>
    <p:sldId id="291" r:id="rId2"/>
    <p:sldId id="368" r:id="rId3"/>
    <p:sldId id="369" r:id="rId4"/>
    <p:sldId id="359" r:id="rId5"/>
    <p:sldId id="378" r:id="rId6"/>
    <p:sldId id="379" r:id="rId7"/>
    <p:sldId id="377" r:id="rId8"/>
    <p:sldId id="352" r:id="rId9"/>
    <p:sldId id="339" r:id="rId10"/>
    <p:sldId id="357" r:id="rId11"/>
    <p:sldId id="350" r:id="rId12"/>
    <p:sldId id="330" r:id="rId13"/>
    <p:sldId id="355" r:id="rId14"/>
    <p:sldId id="353" r:id="rId15"/>
    <p:sldId id="335" r:id="rId16"/>
    <p:sldId id="329" r:id="rId17"/>
    <p:sldId id="380" r:id="rId18"/>
    <p:sldId id="336" r:id="rId19"/>
    <p:sldId id="354" r:id="rId20"/>
    <p:sldId id="365" r:id="rId21"/>
    <p:sldId id="362" r:id="rId2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3373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56;&#1072;&#1073;&#1086;&#1095;&#1072;&#1103;%202017%20&#1075;&#1086;&#1076;\&#1075;&#1086;&#1076;&#1086;&#1074;&#1086;&#1081;%20&#1086;&#1090;&#1095;&#1077;&#1090;%20&#1079;&#1072;%202016%20&#1075;&#1086;&#1076;%20&#1085;&#1072;%20&#1044;&#1091;&#1084;&#1091;\&#1074;&#1089;&#1087;&#1086;&#1084;&#1086;&#1075;&#1072;&#1090;&#1077;&#1083;&#1100;&#1085;&#1099;&#1077;%20&#1090;&#1072;&#1073;&#1083;&#1080;&#1094;&#1099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56;&#1072;&#1073;&#1086;&#1095;&#1072;&#1103;%202017%20&#1075;&#1086;&#1076;\&#1075;&#1086;&#1076;&#1086;&#1074;&#1086;&#1081;%20&#1086;&#1090;&#1095;&#1077;&#1090;%20&#1079;&#1072;%202016%20&#1075;&#1086;&#1076;%20&#1085;&#1072;%20&#1044;&#1091;&#1084;&#1091;\&#1074;&#1089;&#1087;&#1086;&#1084;&#1086;&#1075;&#1072;&#1090;&#1077;&#1083;&#1100;&#1085;&#1099;&#1077;%20&#1090;&#1072;&#1073;&#1083;&#1080;&#1094;&#1099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56;&#1072;&#1073;&#1086;&#1095;&#1072;&#1103;%202017%20&#1075;&#1086;&#1076;\&#1075;&#1086;&#1076;&#1086;&#1074;&#1086;&#1081;%20&#1086;&#1090;&#1095;&#1077;&#1090;%20&#1079;&#1072;%202016%20&#1075;&#1086;&#1076;%20&#1085;&#1072;%20&#1044;&#1091;&#1084;&#1091;\&#1074;&#1089;&#1087;&#1086;&#1084;&#1086;&#1075;&#1072;&#1090;&#1077;&#1083;&#1100;&#1085;&#1099;&#1077;%20&#1090;&#1072;&#1073;&#1083;&#1080;&#1094;&#109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56;&#1072;&#1073;&#1086;&#1095;&#1072;&#1103;%202017%20&#1075;&#1086;&#1076;\&#1075;&#1086;&#1076;&#1086;&#1074;&#1086;&#1081;%20&#1086;&#1090;&#1095;&#1077;&#1090;%20&#1079;&#1072;%202016%20&#1075;&#1086;&#1076;%20&#1085;&#1072;%20&#1044;&#1091;&#1084;&#1091;\&#1074;&#1089;&#1087;&#1086;&#1084;&#1086;&#1075;&#1072;&#1090;&#1077;&#1083;&#1100;&#1085;&#1099;&#1077;%20&#1090;&#1072;&#1073;&#1083;&#1080;&#109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56;&#1072;&#1073;&#1086;&#1095;&#1072;&#1103;%202017%20&#1075;&#1086;&#1076;\&#1075;&#1086;&#1076;&#1086;&#1074;&#1086;&#1081;%20&#1086;&#1090;&#1095;&#1077;&#1090;%20&#1079;&#1072;%202016%20&#1075;&#1086;&#1076;%20&#1085;&#1072;%20&#1044;&#1091;&#1084;&#1091;\&#1074;&#1089;&#1087;&#1086;&#1084;&#1086;&#1075;&#1072;&#1090;&#1077;&#1083;&#1100;&#1085;&#1099;&#1077;%20&#1090;&#1072;&#1073;&#1083;&#1080;&#109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56;&#1072;&#1073;&#1086;&#1095;&#1072;&#1103;%202017%20&#1075;&#1086;&#1076;\&#1075;&#1086;&#1076;&#1086;&#1074;&#1086;&#1081;%20&#1086;&#1090;&#1095;&#1077;&#1090;%20&#1079;&#1072;%202016%20&#1075;&#1086;&#1076;%20&#1085;&#1072;%20&#1044;&#1091;&#1084;&#1091;\&#1074;&#1089;&#1087;&#1086;&#1084;&#1086;&#1075;&#1072;&#1090;&#1077;&#1083;&#1100;&#1085;&#1099;&#1077;%20&#1090;&#1072;&#1073;&#1083;&#1080;&#1094;&#1099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ZorinaLV\Desktop\&#1056;&#1072;&#1073;&#1086;&#1095;&#1072;&#1103;%202017%20&#1075;&#1086;&#1076;\&#1075;&#1086;&#1076;&#1086;&#1074;&#1086;&#1081;%20&#1086;&#1090;&#1095;&#1077;&#1090;%20&#1079;&#1072;%202016%20&#1075;&#1086;&#1076;%20&#1085;&#1072;%20&#1044;&#1091;&#1084;&#1091;\&#1074;&#1089;&#1087;&#1086;&#1084;&#1086;&#1075;&#1072;&#1090;&#1077;&#1083;&#1100;&#1085;&#1099;&#1077;%20&#1090;&#1072;&#1073;&#1083;&#1080;&#1094;&#109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56;&#1072;&#1073;&#1086;&#1095;&#1072;&#1103;%202017%20&#1075;&#1086;&#1076;\&#1075;&#1086;&#1076;&#1086;&#1074;&#1086;&#1081;%20&#1086;&#1090;&#1095;&#1077;&#1090;%20&#1079;&#1072;%202016%20&#1075;&#1086;&#1076;%20&#1085;&#1072;%20&#1044;&#1091;&#1084;&#1091;\&#1074;&#1089;&#1087;&#1086;&#1084;&#1086;&#1075;&#1072;&#1090;&#1077;&#1083;&#1100;&#1085;&#1099;&#1077;%20&#1090;&#1072;&#1073;&#1083;&#1080;&#1094;&#1099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ZorinaLV\Desktop\&#1056;&#1072;&#1073;&#1086;&#1095;&#1072;&#1103;%202017%20&#1075;&#1086;&#1076;\&#1075;&#1086;&#1076;&#1086;&#1074;&#1086;&#1081;%20&#1086;&#1090;&#1095;&#1077;&#1090;%20&#1079;&#1072;%202016%20&#1075;&#1086;&#1076;%20&#1085;&#1072;%20&#1044;&#1091;&#1084;&#1091;\&#1074;&#1089;&#1087;&#1086;&#1084;&#1086;&#1075;&#1072;&#1090;&#1077;&#1083;&#1100;&#1085;&#1099;&#1077;%20&#1090;&#1072;&#1073;&#1083;&#1080;&#1094;&#109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56;&#1072;&#1073;&#1086;&#1095;&#1072;&#1103;%202017%20&#1075;&#1086;&#1076;\&#1075;&#1086;&#1076;&#1086;&#1074;&#1086;&#1081;%20&#1086;&#1090;&#1095;&#1077;&#1090;%20&#1079;&#1072;%202016%20&#1075;&#1086;&#1076;%20&#1085;&#1072;%20&#1044;&#1091;&#1084;&#1091;\&#1074;&#1089;&#1087;&#1086;&#1084;&#1086;&#1075;&#1072;&#1090;&#1077;&#1083;&#1100;&#1085;&#1099;&#1077;%20&#1090;&#1072;&#1073;&#1083;&#1080;&#1094;&#1099;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ZorinaLV\Desktop\&#1056;&#1072;&#1073;&#1086;&#1095;&#1072;&#1103;%202017%20&#1075;&#1086;&#1076;\&#1075;&#1086;&#1076;&#1086;&#1074;&#1086;&#1081;%20&#1086;&#1090;&#1095;&#1077;&#1090;%20&#1079;&#1072;%202016%20&#1075;&#1086;&#1076;%20&#1085;&#1072;%20&#1044;&#1091;&#1084;&#1091;\&#1074;&#1089;&#1087;&#1086;&#1084;&#1086;&#1075;&#1072;&#1090;&#1077;&#1083;&#1100;&#1085;&#1099;&#1077;%20&#1090;&#1072;&#1073;&#1083;&#1080;&#1094;&#109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88;&#1072;&#1073;&#1086;&#1095;&#1072;&#1103;%202016%20&#1075;&#1086;&#1076;\&#1088;&#1077;&#1096;&#1077;&#1085;&#1080;&#1103;%20&#1044;&#1091;&#1084;&#1099;\&#1075;&#1086;&#1076;&#1086;&#1074;&#1086;&#1081;%20&#1086;&#1090;&#1095;&#1077;&#1090;%20&#1079;&#1072;%202015%20&#1075;&#1086;&#1076;\&#1087;&#1088;&#1080;&#1083;&#1086;&#1078;&#1077;&#1085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2014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г.</a:t>
            </a:r>
            <a:endParaRPr lang="en-US" i="1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38693044619422623"/>
          <c:y val="0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Лист4!$B$85</c:f>
              <c:strCache>
                <c:ptCount val="1"/>
                <c:pt idx="0">
                  <c:v>2 014</c:v>
                </c:pt>
              </c:strCache>
            </c:strRef>
          </c:tx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6666666666666701E-2"/>
                  <c:y val="-5.5555555555555546E-2"/>
                </c:manualLayout>
              </c:layout>
              <c:showVal val="1"/>
            </c:dLbl>
            <c:dLbl>
              <c:idx val="1"/>
              <c:layout>
                <c:manualLayout>
                  <c:x val="1.6666666666666701E-2"/>
                  <c:y val="-7.8703703703703873E-2"/>
                </c:manualLayout>
              </c:layout>
              <c:showVal val="1"/>
            </c:dLbl>
            <c:dLbl>
              <c:idx val="2"/>
              <c:layout>
                <c:manualLayout>
                  <c:x val="3.0555555555555603E-2"/>
                  <c:y val="-1.388888888888893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Лист4!$A$86:$A$88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Лист4!$B$86:$B$88</c:f>
              <c:numCache>
                <c:formatCode>#,##0.0</c:formatCode>
                <c:ptCount val="3"/>
                <c:pt idx="0" formatCode="General">
                  <c:v>700.5</c:v>
                </c:pt>
                <c:pt idx="1">
                  <c:v>223.2</c:v>
                </c:pt>
                <c:pt idx="2">
                  <c:v>2307.5</c:v>
                </c:pt>
              </c:numCache>
            </c:numRef>
          </c:val>
        </c:ser>
        <c:shape val="cylinder"/>
        <c:axId val="80113024"/>
        <c:axId val="78955648"/>
        <c:axId val="0"/>
      </c:bar3DChart>
      <c:catAx>
        <c:axId val="80113024"/>
        <c:scaling>
          <c:orientation val="minMax"/>
        </c:scaling>
        <c:axPos val="b"/>
        <c:tickLblPos val="nextTo"/>
        <c:txPr>
          <a:bodyPr/>
          <a:lstStyle/>
          <a:p>
            <a:pPr>
              <a:defRPr b="1" i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8955648"/>
        <c:crosses val="autoZero"/>
        <c:auto val="1"/>
        <c:lblAlgn val="ctr"/>
        <c:lblOffset val="100"/>
      </c:catAx>
      <c:valAx>
        <c:axId val="78955648"/>
        <c:scaling>
          <c:orientation val="minMax"/>
        </c:scaling>
        <c:delete val="1"/>
        <c:axPos val="l"/>
        <c:numFmt formatCode="General" sourceLinked="1"/>
        <c:tickLblPos val="none"/>
        <c:crossAx val="80113024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2.5195613185836494E-2"/>
          <c:y val="7.407407407407407E-2"/>
          <c:w val="0.88259427757326681"/>
          <c:h val="0.80532443861184111"/>
        </c:manualLayout>
      </c:layout>
      <c:bar3DChart>
        <c:barDir val="col"/>
        <c:grouping val="clustered"/>
        <c:ser>
          <c:idx val="0"/>
          <c:order val="0"/>
          <c:tx>
            <c:strRef>
              <c:f>Лист4!$B$111</c:f>
              <c:strCache>
                <c:ptCount val="1"/>
                <c:pt idx="0">
                  <c:v>2014</c:v>
                </c:pt>
              </c:strCache>
            </c:strRef>
          </c:tx>
          <c:dLbls>
            <c:dLbl>
              <c:idx val="0"/>
              <c:layout>
                <c:manualLayout>
                  <c:x val="8.8925693597070379E-3"/>
                  <c:y val="0.30092592592592676"/>
                </c:manualLayout>
              </c:layout>
              <c:showVal val="1"/>
            </c:dLbl>
            <c:dLbl>
              <c:idx val="1"/>
              <c:layout>
                <c:manualLayout>
                  <c:x val="7.4104744664224981E-3"/>
                  <c:y val="0.32870370370370416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600" b="1" i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Лист4!$A$112:$A$113</c:f>
              <c:strCache>
                <c:ptCount val="2"/>
                <c:pt idx="0">
                  <c:v>социальная сфера</c:v>
                </c:pt>
                <c:pt idx="1">
                  <c:v>остальные расходы</c:v>
                </c:pt>
              </c:strCache>
            </c:strRef>
          </c:cat>
          <c:val>
            <c:numRef>
              <c:f>Лист4!$B$112:$B$113</c:f>
              <c:numCache>
                <c:formatCode>#,##0.0</c:formatCode>
                <c:ptCount val="2"/>
                <c:pt idx="0">
                  <c:v>1927.6</c:v>
                </c:pt>
                <c:pt idx="1">
                  <c:v>1516.1</c:v>
                </c:pt>
              </c:numCache>
            </c:numRef>
          </c:val>
        </c:ser>
        <c:ser>
          <c:idx val="1"/>
          <c:order val="1"/>
          <c:tx>
            <c:strRef>
              <c:f>Лист4!$C$111</c:f>
              <c:strCache>
                <c:ptCount val="1"/>
                <c:pt idx="0">
                  <c:v>2015</c:v>
                </c:pt>
              </c:strCache>
            </c:strRef>
          </c:tx>
          <c:dLbls>
            <c:dLbl>
              <c:idx val="0"/>
              <c:layout>
                <c:manualLayout>
                  <c:x val="1.6303043826129498E-2"/>
                  <c:y val="0.3148148148148161"/>
                </c:manualLayout>
              </c:layout>
              <c:showVal val="1"/>
            </c:dLbl>
            <c:dLbl>
              <c:idx val="1"/>
              <c:layout>
                <c:manualLayout>
                  <c:x val="1.4820948932844975E-2"/>
                  <c:y val="0.2592592592592593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600" b="1" i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Лист4!$A$112:$A$113</c:f>
              <c:strCache>
                <c:ptCount val="2"/>
                <c:pt idx="0">
                  <c:v>социальная сфера</c:v>
                </c:pt>
                <c:pt idx="1">
                  <c:v>остальные расходы</c:v>
                </c:pt>
              </c:strCache>
            </c:strRef>
          </c:cat>
          <c:val>
            <c:numRef>
              <c:f>Лист4!$C$112:$C$113</c:f>
              <c:numCache>
                <c:formatCode>#,##0.0</c:formatCode>
                <c:ptCount val="2"/>
                <c:pt idx="0">
                  <c:v>1877</c:v>
                </c:pt>
                <c:pt idx="1">
                  <c:v>1336.7</c:v>
                </c:pt>
              </c:numCache>
            </c:numRef>
          </c:val>
        </c:ser>
        <c:ser>
          <c:idx val="2"/>
          <c:order val="2"/>
          <c:tx>
            <c:strRef>
              <c:f>Лист4!$D$111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1.4820948932844975E-2"/>
                  <c:y val="0.27777777777777835"/>
                </c:manualLayout>
              </c:layout>
              <c:showVal val="1"/>
            </c:dLbl>
            <c:dLbl>
              <c:idx val="1"/>
              <c:layout>
                <c:manualLayout>
                  <c:x val="1.4820948932844975E-2"/>
                  <c:y val="0.2592592592592593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600" b="1" i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Лист4!$A$112:$A$113</c:f>
              <c:strCache>
                <c:ptCount val="2"/>
                <c:pt idx="0">
                  <c:v>социальная сфера</c:v>
                </c:pt>
                <c:pt idx="1">
                  <c:v>остальные расходы</c:v>
                </c:pt>
              </c:strCache>
            </c:strRef>
          </c:cat>
          <c:val>
            <c:numRef>
              <c:f>Лист4!$D$112:$D$113</c:f>
              <c:numCache>
                <c:formatCode>#,##0.0</c:formatCode>
                <c:ptCount val="2"/>
                <c:pt idx="0">
                  <c:v>2487.5</c:v>
                </c:pt>
                <c:pt idx="1">
                  <c:v>1347.2</c:v>
                </c:pt>
              </c:numCache>
            </c:numRef>
          </c:val>
        </c:ser>
        <c:shape val="cylinder"/>
        <c:axId val="82932096"/>
        <c:axId val="82933632"/>
        <c:axId val="0"/>
      </c:bar3DChart>
      <c:catAx>
        <c:axId val="829320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 i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2933632"/>
        <c:crosses val="autoZero"/>
        <c:auto val="1"/>
        <c:lblAlgn val="ctr"/>
        <c:lblOffset val="100"/>
      </c:catAx>
      <c:valAx>
        <c:axId val="82933632"/>
        <c:scaling>
          <c:orientation val="minMax"/>
        </c:scaling>
        <c:delete val="1"/>
        <c:axPos val="l"/>
        <c:numFmt formatCode="#,##0.0" sourceLinked="1"/>
        <c:tickLblPos val="none"/>
        <c:crossAx val="829320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 i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hape val="cylinder"/>
        <c:axId val="89081344"/>
        <c:axId val="89082880"/>
        <c:axId val="0"/>
      </c:bar3DChart>
      <c:catAx>
        <c:axId val="890813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9082880"/>
        <c:crosses val="autoZero"/>
        <c:auto val="1"/>
        <c:lblAlgn val="ctr"/>
        <c:lblOffset val="100"/>
      </c:catAx>
      <c:valAx>
        <c:axId val="89082880"/>
        <c:scaling>
          <c:orientation val="minMax"/>
        </c:scaling>
        <c:delete val="1"/>
        <c:axPos val="l"/>
        <c:numFmt formatCode="General" sourceLinked="1"/>
        <c:tickLblPos val="none"/>
        <c:crossAx val="89081344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"/>
          <c:y val="7.407407407407407E-2"/>
          <c:w val="0.80013133461361463"/>
          <c:h val="0.82153543307086663"/>
        </c:manualLayout>
      </c:layout>
      <c:bar3DChart>
        <c:barDir val="col"/>
        <c:grouping val="clustered"/>
        <c:ser>
          <c:idx val="0"/>
          <c:order val="0"/>
          <c:tx>
            <c:strRef>
              <c:f>Лист4!$A$126</c:f>
              <c:strCache>
                <c:ptCount val="1"/>
                <c:pt idx="0">
                  <c:v>средняя оценка по городским округам ХМАО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Лист4!$B$125:$D$125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Лист4!$B$126:$D$126</c:f>
              <c:numCache>
                <c:formatCode>General</c:formatCode>
                <c:ptCount val="3"/>
                <c:pt idx="0">
                  <c:v>83.08</c:v>
                </c:pt>
                <c:pt idx="1">
                  <c:v>87.31</c:v>
                </c:pt>
                <c:pt idx="2">
                  <c:v>86.14</c:v>
                </c:pt>
              </c:numCache>
            </c:numRef>
          </c:val>
        </c:ser>
        <c:ser>
          <c:idx val="1"/>
          <c:order val="1"/>
          <c:tx>
            <c:strRef>
              <c:f>Лист4!$A$127</c:f>
              <c:strCache>
                <c:ptCount val="1"/>
                <c:pt idx="0">
                  <c:v>средняя оценка муниципального образования г.Урай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Лист4!$B$125:$D$125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Лист4!$B$127:$D$127</c:f>
              <c:numCache>
                <c:formatCode>General</c:formatCode>
                <c:ptCount val="3"/>
                <c:pt idx="0">
                  <c:v>80.23</c:v>
                </c:pt>
                <c:pt idx="1">
                  <c:v>83.25</c:v>
                </c:pt>
                <c:pt idx="2">
                  <c:v>88.86999999999999</c:v>
                </c:pt>
              </c:numCache>
            </c:numRef>
          </c:val>
        </c:ser>
        <c:shape val="cylinder"/>
        <c:axId val="89125248"/>
        <c:axId val="89126784"/>
        <c:axId val="0"/>
      </c:bar3DChart>
      <c:catAx>
        <c:axId val="891252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9126784"/>
        <c:crosses val="autoZero"/>
        <c:auto val="1"/>
        <c:lblAlgn val="ctr"/>
        <c:lblOffset val="100"/>
      </c:catAx>
      <c:valAx>
        <c:axId val="89126784"/>
        <c:scaling>
          <c:orientation val="minMax"/>
        </c:scaling>
        <c:delete val="1"/>
        <c:axPos val="l"/>
        <c:numFmt formatCode="General" sourceLinked="1"/>
        <c:tickLblPos val="none"/>
        <c:crossAx val="891252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460464710270359"/>
          <c:y val="0"/>
          <c:w val="0.22994528385734958"/>
          <c:h val="0.93173289387598912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i="1">
                <a:latin typeface="Arial" pitchFamily="34" charset="0"/>
                <a:cs typeface="Arial" pitchFamily="34" charset="0"/>
              </a:defRPr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2016 г.</a:t>
            </a:r>
            <a:endParaRPr lang="ru-RU" i="1" dirty="0">
              <a:latin typeface="Arial" pitchFamily="34" charset="0"/>
              <a:cs typeface="Arial" pitchFamily="34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Лист4!$B$99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400" b="1" i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Лист4!$A$100:$A$102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Лист4!$B$100:$B$102</c:f>
              <c:numCache>
                <c:formatCode>#,##0.0</c:formatCode>
                <c:ptCount val="3"/>
                <c:pt idx="0">
                  <c:v>603.1</c:v>
                </c:pt>
                <c:pt idx="1">
                  <c:v>441.1</c:v>
                </c:pt>
                <c:pt idx="2">
                  <c:v>2748.3</c:v>
                </c:pt>
              </c:numCache>
            </c:numRef>
          </c:val>
        </c:ser>
        <c:shape val="cylinder"/>
        <c:axId val="81078528"/>
        <c:axId val="81092608"/>
        <c:axId val="0"/>
      </c:bar3DChart>
      <c:catAx>
        <c:axId val="81078528"/>
        <c:scaling>
          <c:orientation val="minMax"/>
        </c:scaling>
        <c:axPos val="b"/>
        <c:tickLblPos val="nextTo"/>
        <c:txPr>
          <a:bodyPr/>
          <a:lstStyle/>
          <a:p>
            <a:pPr>
              <a:defRPr b="1" i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1092608"/>
        <c:crosses val="autoZero"/>
        <c:auto val="1"/>
        <c:lblAlgn val="ctr"/>
        <c:lblOffset val="100"/>
      </c:catAx>
      <c:valAx>
        <c:axId val="81092608"/>
        <c:scaling>
          <c:orientation val="minMax"/>
        </c:scaling>
        <c:delete val="1"/>
        <c:axPos val="l"/>
        <c:numFmt formatCode="#,##0.0" sourceLinked="1"/>
        <c:tickLblPos val="none"/>
        <c:crossAx val="8107852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Лист4!$B$92</c:f>
              <c:strCache>
                <c:ptCount val="1"/>
                <c:pt idx="0">
                  <c:v>2 015</c:v>
                </c:pt>
              </c:strCache>
            </c:strRef>
          </c:tx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"/>
                  <c:y val="-3.011183039282898E-2"/>
                </c:manualLayout>
              </c:layout>
              <c:showVal val="1"/>
            </c:dLbl>
            <c:dLbl>
              <c:idx val="1"/>
              <c:layout>
                <c:manualLayout>
                  <c:x val="3.3333114610673752E-2"/>
                  <c:y val="-6.022366078565794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Лист4!$A$93:$A$95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Лист4!$B$93:$B$95</c:f>
              <c:numCache>
                <c:formatCode>#,##0.0</c:formatCode>
                <c:ptCount val="3"/>
                <c:pt idx="0" formatCode="General">
                  <c:v>631.1</c:v>
                </c:pt>
                <c:pt idx="1">
                  <c:v>264.89999999999969</c:v>
                </c:pt>
                <c:pt idx="2">
                  <c:v>2422.5</c:v>
                </c:pt>
              </c:numCache>
            </c:numRef>
          </c:val>
        </c:ser>
        <c:shape val="cylinder"/>
        <c:axId val="81126528"/>
        <c:axId val="81128064"/>
        <c:axId val="0"/>
      </c:bar3DChart>
      <c:catAx>
        <c:axId val="81126528"/>
        <c:scaling>
          <c:orientation val="minMax"/>
        </c:scaling>
        <c:axPos val="b"/>
        <c:tickLblPos val="nextTo"/>
        <c:txPr>
          <a:bodyPr/>
          <a:lstStyle/>
          <a:p>
            <a:pPr>
              <a:defRPr b="1" i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1128064"/>
        <c:crosses val="autoZero"/>
        <c:auto val="1"/>
        <c:lblAlgn val="ctr"/>
        <c:lblOffset val="100"/>
      </c:catAx>
      <c:valAx>
        <c:axId val="81128064"/>
        <c:scaling>
          <c:orientation val="minMax"/>
        </c:scaling>
        <c:delete val="1"/>
        <c:axPos val="l"/>
        <c:numFmt formatCode="General" sourceLinked="1"/>
        <c:tickLblPos val="none"/>
        <c:crossAx val="81126528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"/>
          <c:y val="2.6447463297857052E-3"/>
          <c:w val="0.82134968291689514"/>
          <c:h val="0.63676940382452374"/>
        </c:manualLayout>
      </c:layout>
      <c:bar3DChart>
        <c:barDir val="col"/>
        <c:grouping val="clustered"/>
        <c:ser>
          <c:idx val="0"/>
          <c:order val="0"/>
          <c:tx>
            <c:strRef>
              <c:f>Лист4!$A$2</c:f>
              <c:strCache>
                <c:ptCount val="1"/>
                <c:pt idx="0">
                  <c:v>Налог на доходы физических лиц  </c:v>
                </c:pt>
              </c:strCache>
            </c:strRef>
          </c:tx>
          <c:dLbls>
            <c:dLbl>
              <c:idx val="0"/>
              <c:layout>
                <c:manualLayout>
                  <c:x val="4.3016900561184323E-3"/>
                  <c:y val="0.17582417582417584"/>
                </c:manualLayout>
              </c:layout>
              <c:showVal val="1"/>
            </c:dLbl>
            <c:dLbl>
              <c:idx val="1"/>
              <c:layout>
                <c:manualLayout>
                  <c:x val="5.7355867414912434E-3"/>
                  <c:y val="0.14945054945054947"/>
                </c:manualLayout>
              </c:layout>
              <c:showVal val="1"/>
            </c:dLbl>
            <c:dLbl>
              <c:idx val="2"/>
              <c:layout>
                <c:manualLayout>
                  <c:x val="7.1694834268640432E-3"/>
                  <c:y val="0.16703296703296724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400" b="1" i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Лист4!$B$1:$D$1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Лист4!$B$2:$D$2</c:f>
              <c:numCache>
                <c:formatCode>#,##0.0</c:formatCode>
                <c:ptCount val="3"/>
                <c:pt idx="0">
                  <c:v>529.5</c:v>
                </c:pt>
                <c:pt idx="1">
                  <c:v>463.4</c:v>
                </c:pt>
                <c:pt idx="2">
                  <c:v>431.5</c:v>
                </c:pt>
              </c:numCache>
            </c:numRef>
          </c:val>
        </c:ser>
        <c:ser>
          <c:idx val="1"/>
          <c:order val="1"/>
          <c:tx>
            <c:strRef>
              <c:f>Лист4!$A$3</c:f>
              <c:strCache>
                <c:ptCount val="1"/>
                <c:pt idx="0">
                  <c:v>Акцизы на нефтепродукты 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sz="1400" b="1" i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Лист4!$B$1:$D$1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Лист4!$B$3:$D$3</c:f>
              <c:numCache>
                <c:formatCode>#,##0.0</c:formatCode>
                <c:ptCount val="3"/>
                <c:pt idx="0">
                  <c:v>9.1</c:v>
                </c:pt>
                <c:pt idx="1">
                  <c:v>9.9</c:v>
                </c:pt>
                <c:pt idx="2">
                  <c:v>14.6</c:v>
                </c:pt>
              </c:numCache>
            </c:numRef>
          </c:val>
        </c:ser>
        <c:ser>
          <c:idx val="2"/>
          <c:order val="2"/>
          <c:tx>
            <c:strRef>
              <c:f>Лист4!$A$4</c:f>
              <c:strCache>
                <c:ptCount val="1"/>
                <c:pt idx="0">
                  <c:v>Налоги на совокупный доход 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sz="1400" b="1" i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Лист4!$B$1:$D$1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Лист4!$B$4:$D$4</c:f>
              <c:numCache>
                <c:formatCode>#,##0.0</c:formatCode>
                <c:ptCount val="3"/>
                <c:pt idx="0">
                  <c:v>128.5</c:v>
                </c:pt>
                <c:pt idx="1">
                  <c:v>124.6</c:v>
                </c:pt>
                <c:pt idx="2">
                  <c:v>124.1</c:v>
                </c:pt>
              </c:numCache>
            </c:numRef>
          </c:val>
        </c:ser>
        <c:ser>
          <c:idx val="3"/>
          <c:order val="3"/>
          <c:tx>
            <c:strRef>
              <c:f>Лист4!$A$5</c:f>
              <c:strCache>
                <c:ptCount val="1"/>
                <c:pt idx="0">
                  <c:v>Налог на имущество физических лиц 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sz="1400" b="1" i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Лист4!$B$1:$D$1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Лист4!$B$5:$D$5</c:f>
              <c:numCache>
                <c:formatCode>#,##0.0</c:formatCode>
                <c:ptCount val="3"/>
                <c:pt idx="0">
                  <c:v>9.2000000000000011</c:v>
                </c:pt>
                <c:pt idx="1">
                  <c:v>9</c:v>
                </c:pt>
                <c:pt idx="2">
                  <c:v>5.8</c:v>
                </c:pt>
              </c:numCache>
            </c:numRef>
          </c:val>
        </c:ser>
        <c:ser>
          <c:idx val="4"/>
          <c:order val="4"/>
          <c:tx>
            <c:strRef>
              <c:f>Лист4!$A$6</c:f>
              <c:strCache>
                <c:ptCount val="1"/>
                <c:pt idx="0">
                  <c:v>Земельный налог  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sz="1400" b="1" i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Лист4!$B$1:$D$1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Лист4!$B$6:$D$6</c:f>
              <c:numCache>
                <c:formatCode>#,##0.0</c:formatCode>
                <c:ptCount val="3"/>
                <c:pt idx="0">
                  <c:v>18.399999999999999</c:v>
                </c:pt>
                <c:pt idx="1">
                  <c:v>18.2</c:v>
                </c:pt>
                <c:pt idx="2">
                  <c:v>21.1</c:v>
                </c:pt>
              </c:numCache>
            </c:numRef>
          </c:val>
        </c:ser>
        <c:ser>
          <c:idx val="5"/>
          <c:order val="5"/>
          <c:tx>
            <c:strRef>
              <c:f>Лист4!$A$7</c:f>
              <c:strCache>
                <c:ptCount val="1"/>
                <c:pt idx="0">
                  <c:v>Государственная пошлина      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sz="1400" b="1" i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Лист4!$B$1:$D$1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Лист4!$B$7:$D$7</c:f>
              <c:numCache>
                <c:formatCode>#,##0.0</c:formatCode>
                <c:ptCount val="3"/>
                <c:pt idx="0">
                  <c:v>5.8</c:v>
                </c:pt>
                <c:pt idx="1">
                  <c:v>5.9</c:v>
                </c:pt>
                <c:pt idx="2">
                  <c:v>5.8</c:v>
                </c:pt>
              </c:numCache>
            </c:numRef>
          </c:val>
        </c:ser>
        <c:ser>
          <c:idx val="6"/>
          <c:order val="6"/>
          <c:tx>
            <c:strRef>
              <c:f>Лист4!$A$8</c:f>
              <c:strCache>
                <c:ptCount val="1"/>
                <c:pt idx="0">
                  <c:v>Прочие налоговые доходы      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Лист4!$B$1:$D$1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Лист4!$B$8:$D$8</c:f>
              <c:numCache>
                <c:formatCode>#,##0.0</c:formatCode>
                <c:ptCount val="3"/>
                <c:pt idx="1">
                  <c:v>0.1</c:v>
                </c:pt>
                <c:pt idx="2">
                  <c:v>0.2</c:v>
                </c:pt>
              </c:numCache>
            </c:numRef>
          </c:val>
        </c:ser>
        <c:shape val="cylinder"/>
        <c:axId val="81365632"/>
        <c:axId val="81269120"/>
        <c:axId val="0"/>
      </c:bar3DChart>
      <c:catAx>
        <c:axId val="813656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i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1269120"/>
        <c:crosses val="autoZero"/>
        <c:auto val="1"/>
        <c:lblAlgn val="ctr"/>
        <c:lblOffset val="100"/>
      </c:catAx>
      <c:valAx>
        <c:axId val="81269120"/>
        <c:scaling>
          <c:orientation val="minMax"/>
        </c:scaling>
        <c:delete val="1"/>
        <c:axPos val="l"/>
        <c:numFmt formatCode="#,##0.0" sourceLinked="1"/>
        <c:tickLblPos val="none"/>
        <c:crossAx val="81365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677517764512285"/>
          <c:y val="1.2384376646322468E-3"/>
          <c:w val="0.19605533892801433"/>
          <c:h val="0.84668524126791833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"/>
          <c:y val="4.2087643525793784E-2"/>
          <c:w val="0.75171491785465561"/>
          <c:h val="0.8391107185207326"/>
        </c:manualLayout>
      </c:layout>
      <c:bar3DChart>
        <c:barDir val="col"/>
        <c:grouping val="clustered"/>
        <c:ser>
          <c:idx val="0"/>
          <c:order val="0"/>
          <c:tx>
            <c:strRef>
              <c:f>Лист4!$A$33</c:f>
              <c:strCache>
                <c:ptCount val="1"/>
                <c:pt idx="0">
                  <c:v>Доходы от использования муниципального имущества                 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flat"/>
          </c:spPr>
          <c:dLbls>
            <c:dLbl>
              <c:idx val="0"/>
              <c:layout>
                <c:manualLayout>
                  <c:x val="4.3016900561184323E-3"/>
                  <c:y val="0.22191666586327571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21809051645183994"/>
                </c:manualLayout>
              </c:layout>
              <c:showVal val="1"/>
            </c:dLbl>
            <c:dLbl>
              <c:idx val="2"/>
              <c:layout>
                <c:manualLayout>
                  <c:x val="1.4338966853728054E-3"/>
                  <c:y val="0.1760028729260462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400" b="1" i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Лист4!$B$32:$D$32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Лист4!$B$33:$D$33</c:f>
              <c:numCache>
                <c:formatCode>#,##0.0</c:formatCode>
                <c:ptCount val="3"/>
                <c:pt idx="0">
                  <c:v>169.5</c:v>
                </c:pt>
                <c:pt idx="1">
                  <c:v>176.6</c:v>
                </c:pt>
                <c:pt idx="2">
                  <c:v>160.1</c:v>
                </c:pt>
              </c:numCache>
            </c:numRef>
          </c:val>
        </c:ser>
        <c:ser>
          <c:idx val="1"/>
          <c:order val="1"/>
          <c:tx>
            <c:strRef>
              <c:f>Лист4!$A$34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sz="1400" b="1" i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Лист4!$B$32:$D$32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Лист4!$B$34:$D$34</c:f>
              <c:numCache>
                <c:formatCode>#,##0.0</c:formatCode>
                <c:ptCount val="3"/>
                <c:pt idx="0" formatCode="General">
                  <c:v>2.1</c:v>
                </c:pt>
                <c:pt idx="1">
                  <c:v>1.9000000000000001</c:v>
                </c:pt>
                <c:pt idx="2">
                  <c:v>2.2000000000000002</c:v>
                </c:pt>
              </c:numCache>
            </c:numRef>
          </c:val>
        </c:ser>
        <c:ser>
          <c:idx val="2"/>
          <c:order val="2"/>
          <c:tx>
            <c:strRef>
              <c:f>Лист4!$A$35</c:f>
              <c:strCache>
                <c:ptCount val="1"/>
                <c:pt idx="0">
                  <c:v>Доходы от оказания платных услуг и компенсации затрат                   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sz="1400" b="1" i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Лист4!$B$32:$D$32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Лист4!$B$35:$D$35</c:f>
              <c:numCache>
                <c:formatCode>#,##0.0</c:formatCode>
                <c:ptCount val="3"/>
                <c:pt idx="0" formatCode="General">
                  <c:v>2.5</c:v>
                </c:pt>
                <c:pt idx="1">
                  <c:v>3.1</c:v>
                </c:pt>
                <c:pt idx="2">
                  <c:v>2.1</c:v>
                </c:pt>
              </c:numCache>
            </c:numRef>
          </c:val>
        </c:ser>
        <c:ser>
          <c:idx val="3"/>
          <c:order val="3"/>
          <c:tx>
            <c:strRef>
              <c:f>Лист4!$A$36</c:f>
              <c:strCache>
                <c:ptCount val="1"/>
                <c:pt idx="0">
                  <c:v>Доходы от продажи имущества </c:v>
                </c:pt>
              </c:strCache>
            </c:strRef>
          </c:tx>
          <c:dLbls>
            <c:dLbl>
              <c:idx val="2"/>
              <c:layout>
                <c:manualLayout>
                  <c:x val="5.7355867414912434E-3"/>
                  <c:y val="0.16452442469173889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400" b="1" i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Лист4!$B$32:$D$32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Лист4!$B$36:$D$36</c:f>
              <c:numCache>
                <c:formatCode>#,##0.0</c:formatCode>
                <c:ptCount val="3"/>
                <c:pt idx="0">
                  <c:v>33.1</c:v>
                </c:pt>
                <c:pt idx="1">
                  <c:v>59.3</c:v>
                </c:pt>
                <c:pt idx="2">
                  <c:v>255.6</c:v>
                </c:pt>
              </c:numCache>
            </c:numRef>
          </c:val>
        </c:ser>
        <c:ser>
          <c:idx val="4"/>
          <c:order val="4"/>
          <c:tx>
            <c:strRef>
              <c:f>Лист4!$A$37</c:f>
              <c:strCache>
                <c:ptCount val="1"/>
                <c:pt idx="0">
                  <c:v>Штрафные санкции, возмещения ущерба 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sz="1400" b="1" i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Лист4!$B$32:$D$32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Лист4!$B$37:$D$37</c:f>
              <c:numCache>
                <c:formatCode>#,##0.0</c:formatCode>
                <c:ptCount val="3"/>
                <c:pt idx="0">
                  <c:v>16</c:v>
                </c:pt>
                <c:pt idx="1">
                  <c:v>23.5</c:v>
                </c:pt>
                <c:pt idx="2">
                  <c:v>20.9</c:v>
                </c:pt>
              </c:numCache>
            </c:numRef>
          </c:val>
        </c:ser>
        <c:ser>
          <c:idx val="5"/>
          <c:order val="5"/>
          <c:tx>
            <c:strRef>
              <c:f>Лист4!$A$38</c:f>
              <c:strCache>
                <c:ptCount val="1"/>
                <c:pt idx="0">
                  <c:v>Прочие неналоговые доходы 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sz="1400" b="1" i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Лист4!$B$32:$D$32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Лист4!$B$38:$D$38</c:f>
              <c:numCache>
                <c:formatCode>#,##0.0</c:formatCode>
                <c:ptCount val="3"/>
                <c:pt idx="1">
                  <c:v>0.5</c:v>
                </c:pt>
                <c:pt idx="2">
                  <c:v>0.2</c:v>
                </c:pt>
              </c:numCache>
            </c:numRef>
          </c:val>
        </c:ser>
        <c:shape val="box"/>
        <c:axId val="81554816"/>
        <c:axId val="81589376"/>
        <c:axId val="0"/>
      </c:bar3DChart>
      <c:catAx>
        <c:axId val="8155481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i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1589376"/>
        <c:crosses val="autoZero"/>
        <c:auto val="1"/>
        <c:lblAlgn val="ctr"/>
        <c:lblOffset val="100"/>
      </c:catAx>
      <c:valAx>
        <c:axId val="81589376"/>
        <c:scaling>
          <c:orientation val="minMax"/>
        </c:scaling>
        <c:delete val="1"/>
        <c:axPos val="l"/>
        <c:numFmt formatCode="#,##0.0" sourceLinked="1"/>
        <c:tickLblPos val="none"/>
        <c:crossAx val="81554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024374437167362"/>
          <c:y val="0"/>
          <c:w val="0.25115287551608989"/>
          <c:h val="1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Лист4!$A$76</c:f>
              <c:strCache>
                <c:ptCount val="1"/>
                <c:pt idx="0">
                  <c:v>Дотации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 i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Лист4!$B$75:$D$75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Лист4!$B$76:$D$76</c:f>
              <c:numCache>
                <c:formatCode>#,##0.0</c:formatCode>
                <c:ptCount val="3"/>
                <c:pt idx="0">
                  <c:v>414.4</c:v>
                </c:pt>
                <c:pt idx="1">
                  <c:v>625</c:v>
                </c:pt>
                <c:pt idx="2">
                  <c:v>507.2</c:v>
                </c:pt>
              </c:numCache>
            </c:numRef>
          </c:val>
        </c:ser>
        <c:ser>
          <c:idx val="1"/>
          <c:order val="1"/>
          <c:tx>
            <c:strRef>
              <c:f>Лист4!$A$77</c:f>
              <c:strCache>
                <c:ptCount val="1"/>
                <c:pt idx="0">
                  <c:v>Субсидии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Лист4!$B$75:$D$75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Лист4!$B$77:$D$77</c:f>
              <c:numCache>
                <c:formatCode>#,##0.0</c:formatCode>
                <c:ptCount val="3"/>
                <c:pt idx="0">
                  <c:v>681.6</c:v>
                </c:pt>
                <c:pt idx="1">
                  <c:v>556</c:v>
                </c:pt>
                <c:pt idx="2">
                  <c:v>931.6</c:v>
                </c:pt>
              </c:numCache>
            </c:numRef>
          </c:val>
        </c:ser>
        <c:ser>
          <c:idx val="2"/>
          <c:order val="2"/>
          <c:tx>
            <c:strRef>
              <c:f>Лист4!$A$78</c:f>
              <c:strCache>
                <c:ptCount val="1"/>
                <c:pt idx="0">
                  <c:v>Субвенции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Лист4!$B$75:$D$75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Лист4!$B$78:$D$78</c:f>
              <c:numCache>
                <c:formatCode>#,##0.0</c:formatCode>
                <c:ptCount val="3"/>
                <c:pt idx="0">
                  <c:v>1067.8</c:v>
                </c:pt>
                <c:pt idx="1">
                  <c:v>1180.5999999999999</c:v>
                </c:pt>
                <c:pt idx="2">
                  <c:v>1160.3</c:v>
                </c:pt>
              </c:numCache>
            </c:numRef>
          </c:val>
        </c:ser>
        <c:ser>
          <c:idx val="3"/>
          <c:order val="3"/>
          <c:tx>
            <c:strRef>
              <c:f>Лист4!$A$79</c:f>
              <c:strCache>
                <c:ptCount val="1"/>
                <c:pt idx="0">
                  <c:v>Иные МБТ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Лист4!$B$75:$D$75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Лист4!$B$79:$D$79</c:f>
              <c:numCache>
                <c:formatCode>#,##0.0</c:formatCode>
                <c:ptCount val="3"/>
                <c:pt idx="0">
                  <c:v>19.8</c:v>
                </c:pt>
                <c:pt idx="1">
                  <c:v>11.4</c:v>
                </c:pt>
                <c:pt idx="2">
                  <c:v>11.2</c:v>
                </c:pt>
              </c:numCache>
            </c:numRef>
          </c:val>
        </c:ser>
        <c:ser>
          <c:idx val="4"/>
          <c:order val="4"/>
          <c:tx>
            <c:strRef>
              <c:f>Лист4!$A$80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dLbls>
            <c:dLbl>
              <c:idx val="0"/>
              <c:layout>
                <c:manualLayout>
                  <c:x val="9.9972111267048105E-3"/>
                  <c:y val="-9.5412895834889225E-2"/>
                </c:manualLayout>
              </c:layout>
              <c:showVal val="1"/>
            </c:dLbl>
            <c:dLbl>
              <c:idx val="1"/>
              <c:layout>
                <c:manualLayout>
                  <c:x val="1.713807621720826E-2"/>
                  <c:y val="-8.9630296087320066E-2"/>
                </c:manualLayout>
              </c:layout>
              <c:showVal val="1"/>
            </c:dLbl>
            <c:dLbl>
              <c:idx val="2"/>
              <c:layout>
                <c:manualLayout>
                  <c:x val="2.8563460362013748E-2"/>
                  <c:y val="-0.10119549558245806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Лист4!$B$75:$D$75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Лист4!$B$80:$D$80</c:f>
              <c:numCache>
                <c:formatCode>#,##0.0</c:formatCode>
                <c:ptCount val="3"/>
                <c:pt idx="0">
                  <c:v>137</c:v>
                </c:pt>
                <c:pt idx="1">
                  <c:v>59.5</c:v>
                </c:pt>
                <c:pt idx="2">
                  <c:v>152</c:v>
                </c:pt>
              </c:numCache>
            </c:numRef>
          </c:val>
        </c:ser>
        <c:shape val="cylinder"/>
        <c:axId val="81988608"/>
        <c:axId val="82014976"/>
        <c:axId val="0"/>
      </c:bar3DChart>
      <c:catAx>
        <c:axId val="8198860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i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2014976"/>
        <c:crosses val="autoZero"/>
        <c:auto val="1"/>
        <c:lblAlgn val="ctr"/>
        <c:lblOffset val="100"/>
      </c:catAx>
      <c:valAx>
        <c:axId val="82014976"/>
        <c:scaling>
          <c:orientation val="minMax"/>
        </c:scaling>
        <c:delete val="1"/>
        <c:axPos val="l"/>
        <c:numFmt formatCode="#,##0.0" sourceLinked="1"/>
        <c:tickLblPos val="none"/>
        <c:crossAx val="819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398887599409863"/>
          <c:y val="0"/>
          <c:w val="0.18744208589729858"/>
          <c:h val="0.96469584187615565"/>
        </c:manualLayout>
      </c:layout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Лист4!$B$106</c:f>
              <c:strCache>
                <c:ptCount val="1"/>
                <c:pt idx="0">
                  <c:v>2014</c:v>
                </c:pt>
              </c:strCache>
            </c:strRef>
          </c:tx>
          <c:dLbls>
            <c:dLbl>
              <c:idx val="0"/>
              <c:layout>
                <c:manualLayout>
                  <c:x val="-7.5857760129400117E-3"/>
                  <c:y val="0.30555555555555558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Лист4!$A$107:$A$108</c:f>
              <c:strCache>
                <c:ptCount val="2"/>
                <c:pt idx="0">
                  <c:v>Расходы на реализацию муниципальных программ</c:v>
                </c:pt>
                <c:pt idx="1">
                  <c:v>расходы на непрограммную деятельность</c:v>
                </c:pt>
              </c:strCache>
            </c:strRef>
          </c:cat>
          <c:val>
            <c:numRef>
              <c:f>Лист4!$B$107:$B$108</c:f>
              <c:numCache>
                <c:formatCode>General</c:formatCode>
                <c:ptCount val="2"/>
                <c:pt idx="0">
                  <c:v>3021.5</c:v>
                </c:pt>
                <c:pt idx="1">
                  <c:v>422.2</c:v>
                </c:pt>
              </c:numCache>
            </c:numRef>
          </c:val>
        </c:ser>
        <c:ser>
          <c:idx val="1"/>
          <c:order val="1"/>
          <c:tx>
            <c:strRef>
              <c:f>Лист4!$C$106</c:f>
              <c:strCache>
                <c:ptCount val="1"/>
                <c:pt idx="0">
                  <c:v>2015</c:v>
                </c:pt>
              </c:strCache>
            </c:strRef>
          </c:tx>
          <c:dLbls>
            <c:dLbl>
              <c:idx val="0"/>
              <c:layout>
                <c:manualLayout>
                  <c:x val="2.0860884035585017E-2"/>
                  <c:y val="0.1712962962962967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Лист4!$A$107:$A$108</c:f>
              <c:strCache>
                <c:ptCount val="2"/>
                <c:pt idx="0">
                  <c:v>Расходы на реализацию муниципальных программ</c:v>
                </c:pt>
                <c:pt idx="1">
                  <c:v>расходы на непрограммную деятельность</c:v>
                </c:pt>
              </c:strCache>
            </c:strRef>
          </c:cat>
          <c:val>
            <c:numRef>
              <c:f>Лист4!$C$107:$C$108</c:f>
              <c:numCache>
                <c:formatCode>General</c:formatCode>
                <c:ptCount val="2"/>
                <c:pt idx="0">
                  <c:v>2980.9</c:v>
                </c:pt>
                <c:pt idx="1">
                  <c:v>232.8</c:v>
                </c:pt>
              </c:numCache>
            </c:numRef>
          </c:val>
        </c:ser>
        <c:ser>
          <c:idx val="2"/>
          <c:order val="2"/>
          <c:tx>
            <c:strRef>
              <c:f>Лист4!$D$106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4.3618212074405097E-2"/>
                  <c:y val="0.13425925925925927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Лист4!$A$107:$A$108</c:f>
              <c:strCache>
                <c:ptCount val="2"/>
                <c:pt idx="0">
                  <c:v>Расходы на реализацию муниципальных программ</c:v>
                </c:pt>
                <c:pt idx="1">
                  <c:v>расходы на непрограммную деятельность</c:v>
                </c:pt>
              </c:strCache>
            </c:strRef>
          </c:cat>
          <c:val>
            <c:numRef>
              <c:f>Лист4!$D$107:$D$108</c:f>
              <c:numCache>
                <c:formatCode>General</c:formatCode>
                <c:ptCount val="2"/>
                <c:pt idx="0">
                  <c:v>3832.7</c:v>
                </c:pt>
                <c:pt idx="1">
                  <c:v>2</c:v>
                </c:pt>
              </c:numCache>
            </c:numRef>
          </c:val>
        </c:ser>
        <c:shape val="cylinder"/>
        <c:axId val="82268160"/>
        <c:axId val="82269696"/>
        <c:axId val="0"/>
      </c:bar3DChart>
      <c:catAx>
        <c:axId val="822681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2269696"/>
        <c:crosses val="autoZero"/>
        <c:auto val="1"/>
        <c:lblAlgn val="ctr"/>
        <c:lblOffset val="100"/>
      </c:catAx>
      <c:valAx>
        <c:axId val="82269696"/>
        <c:scaling>
          <c:orientation val="minMax"/>
        </c:scaling>
        <c:delete val="1"/>
        <c:axPos val="l"/>
        <c:numFmt formatCode="General" sourceLinked="1"/>
        <c:tickLblPos val="none"/>
        <c:crossAx val="822681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5205179222510637E-3"/>
          <c:y val="2.6161623067522403E-2"/>
          <c:w val="0.53715507735136869"/>
          <c:h val="0.6937831337828555"/>
        </c:manualLayout>
      </c:layout>
      <c:pie3DChart>
        <c:varyColors val="1"/>
        <c:ser>
          <c:idx val="0"/>
          <c:order val="0"/>
          <c:explosion val="23"/>
          <c:dLbls>
            <c:numFmt formatCode="0.00%" sourceLinked="0"/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bestFit"/>
            <c:showLegendKey val="1"/>
            <c:showPercent val="1"/>
            <c:showLeaderLines val="1"/>
          </c:dLbls>
          <c:cat>
            <c:strRef>
              <c:f>Лист2!$B$11:$B$21</c:f>
              <c:strCache>
                <c:ptCount val="11"/>
                <c:pt idx="0">
                  <c:v>Общегосударственные вопросы  286,5</c:v>
                </c:pt>
                <c:pt idx="1">
                  <c:v>Национальная безопасность и правоохранительная деятельность 38,2</c:v>
                </c:pt>
                <c:pt idx="2">
                  <c:v>Национальная  экономика  269,0</c:v>
                </c:pt>
                <c:pt idx="3">
                  <c:v>Жилищно-коммунальное хозяйство 735,3</c:v>
                </c:pt>
                <c:pt idx="4">
                  <c:v>Охрана окружающей среды 4,4</c:v>
                </c:pt>
                <c:pt idx="5">
                  <c:v>Образование 1 966,9</c:v>
                </c:pt>
                <c:pt idx="6">
                  <c:v>Культура, кинематография  294,1</c:v>
                </c:pt>
                <c:pt idx="7">
                  <c:v>Здравоохранение  10,6</c:v>
                </c:pt>
                <c:pt idx="8">
                  <c:v>Социальная политика 211,0</c:v>
                </c:pt>
                <c:pt idx="9">
                  <c:v>Физическая культура и спорт 4,8</c:v>
                </c:pt>
                <c:pt idx="10">
                  <c:v>Средства массовой информации  13,8</c:v>
                </c:pt>
              </c:strCache>
            </c:strRef>
          </c:cat>
          <c:val>
            <c:numRef>
              <c:f>Лист2!$C$11:$C$21</c:f>
              <c:numCache>
                <c:formatCode>#,##0.0</c:formatCode>
                <c:ptCount val="11"/>
                <c:pt idx="0">
                  <c:v>286519.40000000002</c:v>
                </c:pt>
                <c:pt idx="1">
                  <c:v>38188</c:v>
                </c:pt>
                <c:pt idx="2">
                  <c:v>269009.3</c:v>
                </c:pt>
                <c:pt idx="3">
                  <c:v>735334.5</c:v>
                </c:pt>
                <c:pt idx="4">
                  <c:v>4376.7</c:v>
                </c:pt>
                <c:pt idx="5">
                  <c:v>1966933.1</c:v>
                </c:pt>
                <c:pt idx="6">
                  <c:v>294113.8</c:v>
                </c:pt>
                <c:pt idx="7">
                  <c:v>10606.3</c:v>
                </c:pt>
                <c:pt idx="8">
                  <c:v>211018.6</c:v>
                </c:pt>
                <c:pt idx="9">
                  <c:v>4820.9000000000005</c:v>
                </c:pt>
                <c:pt idx="10">
                  <c:v>13813.9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Лист2!$B$11:$B$21</c:f>
              <c:strCache>
                <c:ptCount val="11"/>
                <c:pt idx="0">
                  <c:v>Общегосударственные вопросы  286,5</c:v>
                </c:pt>
                <c:pt idx="1">
                  <c:v>Национальная безопасность и правоохранительная деятельность 38,2</c:v>
                </c:pt>
                <c:pt idx="2">
                  <c:v>Национальная  экономика  269,0</c:v>
                </c:pt>
                <c:pt idx="3">
                  <c:v>Жилищно-коммунальное хозяйство 735,3</c:v>
                </c:pt>
                <c:pt idx="4">
                  <c:v>Охрана окружающей среды 4,4</c:v>
                </c:pt>
                <c:pt idx="5">
                  <c:v>Образование 1 966,9</c:v>
                </c:pt>
                <c:pt idx="6">
                  <c:v>Культура, кинематография  294,1</c:v>
                </c:pt>
                <c:pt idx="7">
                  <c:v>Здравоохранение  10,6</c:v>
                </c:pt>
                <c:pt idx="8">
                  <c:v>Социальная политика 211,0</c:v>
                </c:pt>
                <c:pt idx="9">
                  <c:v>Физическая культура и спорт 4,8</c:v>
                </c:pt>
                <c:pt idx="10">
                  <c:v>Средства массовой информации  13,8</c:v>
                </c:pt>
              </c:strCache>
            </c:strRef>
          </c:cat>
          <c:val>
            <c:numRef>
              <c:f>Лист2!$D$11:$D$21</c:f>
              <c:numCache>
                <c:formatCode>0.00%</c:formatCode>
                <c:ptCount val="11"/>
                <c:pt idx="0">
                  <c:v>7.4716880660186599E-2</c:v>
                </c:pt>
                <c:pt idx="1">
                  <c:v>9.9584469276817189E-3</c:v>
                </c:pt>
                <c:pt idx="2">
                  <c:v>7.0150697525474093E-2</c:v>
                </c:pt>
                <c:pt idx="3">
                  <c:v>0.1917563002080066</c:v>
                </c:pt>
                <c:pt idx="4">
                  <c:v>1.1413306449247027E-3</c:v>
                </c:pt>
                <c:pt idx="5">
                  <c:v>0.51292549718891944</c:v>
                </c:pt>
                <c:pt idx="6">
                  <c:v>7.6697304598271412E-2</c:v>
                </c:pt>
                <c:pt idx="7">
                  <c:v>2.7658498913027776E-3</c:v>
                </c:pt>
                <c:pt idx="8">
                  <c:v>5.5028216425413584E-2</c:v>
                </c:pt>
                <c:pt idx="9">
                  <c:v>1.2571665652472161E-3</c:v>
                </c:pt>
                <c:pt idx="10">
                  <c:v>3.602309364572702E-3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047233468286103"/>
          <c:y val="3.2550106187024899E-3"/>
          <c:w val="0.33873144399460225"/>
          <c:h val="0.99348977004117034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</c:pie3DChart>
    </c:plotArea>
    <c:plotVisOnly val="1"/>
    <c:dispBlanksAs val="zero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754840-C8F5-426F-B1CD-EDB4C38643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FFFFF7-3E41-4AA2-A530-8BEA03D5C6B1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i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rPr>
            <a:t>в области содействия духовного развития личности  </a:t>
          </a:r>
          <a:r>
            <a:rPr lang="ru-RU" sz="1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5,4</a:t>
          </a:r>
          <a:endParaRPr lang="ru-RU" sz="1400" b="1" i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C99D473F-C14D-47E8-BBEE-2848C2356D9A}" type="parTrans" cxnId="{3EE9E951-DDB1-4142-83F4-5BF5D84D0451}">
      <dgm:prSet/>
      <dgm:spPr/>
      <dgm:t>
        <a:bodyPr/>
        <a:lstStyle/>
        <a:p>
          <a:endParaRPr lang="ru-RU"/>
        </a:p>
      </dgm:t>
    </dgm:pt>
    <dgm:pt modelId="{F6FCBEC9-B94F-4BAE-8062-8DBFC4094589}" type="sibTrans" cxnId="{3EE9E951-DDB1-4142-83F4-5BF5D84D0451}">
      <dgm:prSet/>
      <dgm:spPr/>
      <dgm:t>
        <a:bodyPr/>
        <a:lstStyle/>
        <a:p>
          <a:endParaRPr lang="ru-RU"/>
        </a:p>
      </dgm:t>
    </dgm:pt>
    <dgm:pt modelId="{675DC996-B28D-4445-9E03-544A337BE156}">
      <dgm:prSet custT="1"/>
      <dgm:spPr>
        <a:solidFill>
          <a:srgbClr val="FFFF00"/>
        </a:solidFill>
      </dgm:spPr>
      <dgm:t>
        <a:bodyPr/>
        <a:lstStyle/>
        <a:p>
          <a:r>
            <a:rPr lang="ru-RU" sz="1400" b="1" i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rPr>
            <a:t>в области молодежной политики                                 </a:t>
          </a:r>
          <a:r>
            <a:rPr lang="ru-RU" sz="1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0,7</a:t>
          </a:r>
          <a:endParaRPr lang="ru-RU" sz="1400" b="1" i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72246CFF-8BF0-488A-9631-6526BC57105D}" type="parTrans" cxnId="{6AC066E4-095F-410E-9877-946970649606}">
      <dgm:prSet/>
      <dgm:spPr/>
      <dgm:t>
        <a:bodyPr/>
        <a:lstStyle/>
        <a:p>
          <a:endParaRPr lang="ru-RU"/>
        </a:p>
      </dgm:t>
    </dgm:pt>
    <dgm:pt modelId="{46980D5F-918B-42FE-B4A1-FCE4B400A2B7}" type="sibTrans" cxnId="{6AC066E4-095F-410E-9877-946970649606}">
      <dgm:prSet/>
      <dgm:spPr/>
      <dgm:t>
        <a:bodyPr/>
        <a:lstStyle/>
        <a:p>
          <a:endParaRPr lang="ru-RU"/>
        </a:p>
      </dgm:t>
    </dgm:pt>
    <dgm:pt modelId="{43F0AD7B-F4A0-4F10-B3CB-C32F441DDEEE}">
      <dgm:prSet custT="1"/>
      <dgm:spPr>
        <a:solidFill>
          <a:srgbClr val="FFFF00"/>
        </a:solidFill>
      </dgm:spPr>
      <dgm:t>
        <a:bodyPr/>
        <a:lstStyle/>
        <a:p>
          <a:r>
            <a:rPr lang="ru-RU" sz="1400" b="1" i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rPr>
            <a:t>в области по оказанию услуг организации общегородских массовых мероприятий для ветеранов (пенсионеров) войны, труда и лиц пожилого возраста   </a:t>
          </a:r>
          <a:r>
            <a:rPr lang="ru-RU" sz="1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4,4</a:t>
          </a:r>
          <a:endParaRPr lang="ru-RU" sz="1400" b="1" i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98A68FE0-91A3-4167-B0C6-718B50600689}" type="parTrans" cxnId="{0B51D6D6-C523-4063-B48B-80419BA31B4A}">
      <dgm:prSet/>
      <dgm:spPr/>
      <dgm:t>
        <a:bodyPr/>
        <a:lstStyle/>
        <a:p>
          <a:endParaRPr lang="ru-RU"/>
        </a:p>
      </dgm:t>
    </dgm:pt>
    <dgm:pt modelId="{EDF373E1-612E-4E0A-A7DC-CDA53ADBC355}" type="sibTrans" cxnId="{0B51D6D6-C523-4063-B48B-80419BA31B4A}">
      <dgm:prSet/>
      <dgm:spPr/>
      <dgm:t>
        <a:bodyPr/>
        <a:lstStyle/>
        <a:p>
          <a:endParaRPr lang="ru-RU"/>
        </a:p>
      </dgm:t>
    </dgm:pt>
    <dgm:pt modelId="{B73956C5-65B0-4185-8AC7-6F320CA449FB}">
      <dgm:prSet custT="1"/>
      <dgm:spPr>
        <a:solidFill>
          <a:srgbClr val="FFFF00"/>
        </a:solidFill>
      </dgm:spPr>
      <dgm:t>
        <a:bodyPr/>
        <a:lstStyle/>
        <a:p>
          <a:r>
            <a:rPr lang="ru-RU" sz="1400" b="1" i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rPr>
            <a:t>по оказанию услуг организации общегородских массовых мероприятий для лиц с ограниченными возможностями и инвалидов         </a:t>
          </a:r>
          <a:r>
            <a:rPr lang="ru-RU" sz="1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0,7</a:t>
          </a:r>
          <a:endParaRPr lang="ru-RU" sz="1400" b="1" i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F36B5812-4290-4F70-8DE3-E3CC69BC2AC8}" type="parTrans" cxnId="{5D8D8804-8A09-4206-A67F-C3DCFCB7F8AB}">
      <dgm:prSet/>
      <dgm:spPr/>
      <dgm:t>
        <a:bodyPr/>
        <a:lstStyle/>
        <a:p>
          <a:endParaRPr lang="ru-RU"/>
        </a:p>
      </dgm:t>
    </dgm:pt>
    <dgm:pt modelId="{C1140D72-B16F-4171-9677-643380A87573}" type="sibTrans" cxnId="{5D8D8804-8A09-4206-A67F-C3DCFCB7F8AB}">
      <dgm:prSet/>
      <dgm:spPr/>
      <dgm:t>
        <a:bodyPr/>
        <a:lstStyle/>
        <a:p>
          <a:endParaRPr lang="ru-RU"/>
        </a:p>
      </dgm:t>
    </dgm:pt>
    <dgm:pt modelId="{9D63A77E-8A58-4D46-8130-D599F0458A9D}">
      <dgm:prSet custT="1"/>
      <dgm:spPr>
        <a:solidFill>
          <a:srgbClr val="FFFF00"/>
        </a:solidFill>
      </dgm:spPr>
      <dgm:t>
        <a:bodyPr/>
        <a:lstStyle/>
        <a:p>
          <a:r>
            <a:rPr lang="ru-RU" sz="1400" b="1" i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rPr>
            <a:t>в сфере физической культуры и спорта </a:t>
          </a:r>
          <a:r>
            <a:rPr lang="ru-RU" sz="1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2,7</a:t>
          </a:r>
          <a:endParaRPr lang="ru-RU" sz="1400" b="1" i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E8221919-4FB4-4A69-8951-B334E45E7417}" type="parTrans" cxnId="{39BB6E72-7B5F-4A5A-A98E-263317424A66}">
      <dgm:prSet/>
      <dgm:spPr/>
      <dgm:t>
        <a:bodyPr/>
        <a:lstStyle/>
        <a:p>
          <a:endParaRPr lang="ru-RU"/>
        </a:p>
      </dgm:t>
    </dgm:pt>
    <dgm:pt modelId="{A6EA02F5-EE15-473B-97A1-685D22D85C36}" type="sibTrans" cxnId="{39BB6E72-7B5F-4A5A-A98E-263317424A66}">
      <dgm:prSet/>
      <dgm:spPr/>
      <dgm:t>
        <a:bodyPr/>
        <a:lstStyle/>
        <a:p>
          <a:endParaRPr lang="ru-RU"/>
        </a:p>
      </dgm:t>
    </dgm:pt>
    <dgm:pt modelId="{4C51A5ED-6C29-418D-81A0-B3874B3C3150}">
      <dgm:prSet custT="1"/>
      <dgm:spPr>
        <a:solidFill>
          <a:srgbClr val="FFFF00"/>
        </a:solidFill>
      </dgm:spPr>
      <dgm:t>
        <a:bodyPr/>
        <a:lstStyle/>
        <a:p>
          <a:r>
            <a:rPr lang="ru-RU" sz="1400" b="1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на развитие межнационального сотрудничества, сохранение и защита самобытности, культуры, языков и традиций народов Российской Федерации</a:t>
          </a:r>
          <a:r>
            <a:rPr lang="ru-RU" sz="1400" b="1" i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rPr>
            <a:t>                 </a:t>
          </a:r>
          <a:r>
            <a:rPr lang="ru-RU" sz="1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0,5</a:t>
          </a:r>
          <a:endParaRPr lang="ru-RU" sz="1400" b="1" i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F550847E-E0FE-4893-8092-4F323479A485}" type="parTrans" cxnId="{CE5425C8-40F2-4965-B3D6-A68C61991B6F}">
      <dgm:prSet/>
      <dgm:spPr/>
      <dgm:t>
        <a:bodyPr/>
        <a:lstStyle/>
        <a:p>
          <a:endParaRPr lang="ru-RU"/>
        </a:p>
      </dgm:t>
    </dgm:pt>
    <dgm:pt modelId="{25667D77-76CD-44B2-B859-260137C5CBAD}" type="sibTrans" cxnId="{CE5425C8-40F2-4965-B3D6-A68C61991B6F}">
      <dgm:prSet/>
      <dgm:spPr/>
      <dgm:t>
        <a:bodyPr/>
        <a:lstStyle/>
        <a:p>
          <a:endParaRPr lang="ru-RU"/>
        </a:p>
      </dgm:t>
    </dgm:pt>
    <dgm:pt modelId="{A5DA1B0F-B696-4616-85A7-5E3BBEA4CCA3}" type="pres">
      <dgm:prSet presAssocID="{FD754840-C8F5-426F-B1CD-EDB4C38643A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DBE6977-5156-423A-8BAD-6D09BCDE02E6}" type="pres">
      <dgm:prSet presAssocID="{FD754840-C8F5-426F-B1CD-EDB4C38643A4}" presName="Name1" presStyleCnt="0"/>
      <dgm:spPr/>
    </dgm:pt>
    <dgm:pt modelId="{1F880176-BA24-4979-8EFF-47B1336380E5}" type="pres">
      <dgm:prSet presAssocID="{FD754840-C8F5-426F-B1CD-EDB4C38643A4}" presName="cycle" presStyleCnt="0"/>
      <dgm:spPr/>
    </dgm:pt>
    <dgm:pt modelId="{A8317CBD-6F6E-40EB-B381-B6C14691B046}" type="pres">
      <dgm:prSet presAssocID="{FD754840-C8F5-426F-B1CD-EDB4C38643A4}" presName="srcNode" presStyleLbl="node1" presStyleIdx="0" presStyleCnt="6"/>
      <dgm:spPr/>
    </dgm:pt>
    <dgm:pt modelId="{081FD3F2-3FC2-4585-8A2E-DF35F376F3E7}" type="pres">
      <dgm:prSet presAssocID="{FD754840-C8F5-426F-B1CD-EDB4C38643A4}" presName="conn" presStyleLbl="parChTrans1D2" presStyleIdx="0" presStyleCnt="1"/>
      <dgm:spPr/>
      <dgm:t>
        <a:bodyPr/>
        <a:lstStyle/>
        <a:p>
          <a:endParaRPr lang="ru-RU"/>
        </a:p>
      </dgm:t>
    </dgm:pt>
    <dgm:pt modelId="{DE6A56A5-0352-4851-9D0B-EBB3BE78B102}" type="pres">
      <dgm:prSet presAssocID="{FD754840-C8F5-426F-B1CD-EDB4C38643A4}" presName="extraNode" presStyleLbl="node1" presStyleIdx="0" presStyleCnt="6"/>
      <dgm:spPr/>
    </dgm:pt>
    <dgm:pt modelId="{7A4A3144-8AA5-46A2-934C-4090382B521B}" type="pres">
      <dgm:prSet presAssocID="{FD754840-C8F5-426F-B1CD-EDB4C38643A4}" presName="dstNode" presStyleLbl="node1" presStyleIdx="0" presStyleCnt="6"/>
      <dgm:spPr/>
    </dgm:pt>
    <dgm:pt modelId="{D8AC2942-2125-40C9-A1EE-219BEE16ABB7}" type="pres">
      <dgm:prSet presAssocID="{F9FFFFF7-3E41-4AA2-A530-8BEA03D5C6B1}" presName="text_1" presStyleLbl="node1" presStyleIdx="0" presStyleCnt="6" custScaleY="154755" custLinFactNeighborX="732" custLinFactNeighborY="-22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8236B-9E36-491C-96CE-6D6CD3EA240F}" type="pres">
      <dgm:prSet presAssocID="{F9FFFFF7-3E41-4AA2-A530-8BEA03D5C6B1}" presName="accent_1" presStyleCnt="0"/>
      <dgm:spPr/>
    </dgm:pt>
    <dgm:pt modelId="{EBE35808-0117-4666-AB08-4896F8BE5D82}" type="pres">
      <dgm:prSet presAssocID="{F9FFFFF7-3E41-4AA2-A530-8BEA03D5C6B1}" presName="accentRepeatNode" presStyleLbl="solidFgAcc1" presStyleIdx="0" presStyleCnt="6" custScaleY="115223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7B81E2B9-1FDF-4FFD-A4F9-D2292D67FAAC}" type="pres">
      <dgm:prSet presAssocID="{675DC996-B28D-4445-9E03-544A337BE156}" presName="text_2" presStyleLbl="node1" presStyleIdx="1" presStyleCnt="6" custScaleY="114873" custLinFactNeighborX="639" custLinFactNeighborY="-10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A73B3-8B56-49A1-9D7F-710BBB0A8FD4}" type="pres">
      <dgm:prSet presAssocID="{675DC996-B28D-4445-9E03-544A337BE156}" presName="accent_2" presStyleCnt="0"/>
      <dgm:spPr/>
    </dgm:pt>
    <dgm:pt modelId="{85DB9A51-CFB2-48E4-9DBC-C66370F21CC8}" type="pres">
      <dgm:prSet presAssocID="{675DC996-B28D-4445-9E03-544A337BE156}" presName="accentRepeatNode" presStyleLbl="solidFgAcc1" presStyleIdx="1" presStyleCnt="6" custScaleY="114477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08B924DC-0454-458F-AE48-F2A8A800A6E4}" type="pres">
      <dgm:prSet presAssocID="{43F0AD7B-F4A0-4F10-B3CB-C32F441DDEEE}" presName="text_3" presStyleLbl="node1" presStyleIdx="2" presStyleCnt="6" custScaleY="163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089B6-C3E5-4BC1-B875-EDE08F47375E}" type="pres">
      <dgm:prSet presAssocID="{43F0AD7B-F4A0-4F10-B3CB-C32F441DDEEE}" presName="accent_3" presStyleCnt="0"/>
      <dgm:spPr/>
    </dgm:pt>
    <dgm:pt modelId="{49CADF62-C0B2-461B-9DF8-305003156210}" type="pres">
      <dgm:prSet presAssocID="{43F0AD7B-F4A0-4F10-B3CB-C32F441DDEEE}" presName="accentRepeatNode" presStyleLbl="solidFgAcc1" presStyleIdx="2" presStyleCnt="6" custScaleY="120547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C0AE80AB-210E-4481-AAFD-201F0A01E73D}" type="pres">
      <dgm:prSet presAssocID="{B73956C5-65B0-4185-8AC7-6F320CA449FB}" presName="text_4" presStyleLbl="node1" presStyleIdx="3" presStyleCnt="6" custScaleY="121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BB4E1-CF6F-47D5-BEF0-297D259F5EF9}" type="pres">
      <dgm:prSet presAssocID="{B73956C5-65B0-4185-8AC7-6F320CA449FB}" presName="accent_4" presStyleCnt="0"/>
      <dgm:spPr/>
    </dgm:pt>
    <dgm:pt modelId="{91AC8DFB-B2DB-4FEA-AB70-1EE3125CBC38}" type="pres">
      <dgm:prSet presAssocID="{B73956C5-65B0-4185-8AC7-6F320CA449FB}" presName="accentRepeatNode" presStyleLbl="solidFgAcc1" presStyleIdx="3" presStyleCnt="6" custScaleY="119376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E6726E35-E8EE-4177-890B-AF7397AE1C0B}" type="pres">
      <dgm:prSet presAssocID="{9D63A77E-8A58-4D46-8130-D599F0458A9D}" presName="text_5" presStyleLbl="node1" presStyleIdx="4" presStyleCnt="6" custScaleY="141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0467B-FC91-4476-8D62-25419838B4E9}" type="pres">
      <dgm:prSet presAssocID="{9D63A77E-8A58-4D46-8130-D599F0458A9D}" presName="accent_5" presStyleCnt="0"/>
      <dgm:spPr/>
    </dgm:pt>
    <dgm:pt modelId="{6D26B0A4-347B-44A0-9338-0913BDA65CEE}" type="pres">
      <dgm:prSet presAssocID="{9D63A77E-8A58-4D46-8130-D599F0458A9D}" presName="accentRepeatNode" presStyleLbl="solidFgAcc1" presStyleIdx="4" presStyleCnt="6" custScaleY="113306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82A47414-6406-4644-A1B7-F7673C4FCCFE}" type="pres">
      <dgm:prSet presAssocID="{4C51A5ED-6C29-418D-81A0-B3874B3C3150}" presName="text_6" presStyleLbl="node1" presStyleIdx="5" presStyleCnt="6" custScaleY="141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6017A-4735-42ED-B46D-BA59997E01B8}" type="pres">
      <dgm:prSet presAssocID="{4C51A5ED-6C29-418D-81A0-B3874B3C3150}" presName="accent_6" presStyleCnt="0"/>
      <dgm:spPr/>
    </dgm:pt>
    <dgm:pt modelId="{78E793DF-6F3E-4047-947D-529B6B2183F5}" type="pres">
      <dgm:prSet presAssocID="{4C51A5ED-6C29-418D-81A0-B3874B3C3150}" presName="accentRepeatNode" presStyleLbl="solidFgAcc1" presStyleIdx="5" presStyleCnt="6"/>
      <dgm:spPr>
        <a:solidFill>
          <a:srgbClr val="00B050"/>
        </a:solidFill>
      </dgm:spPr>
      <dgm:t>
        <a:bodyPr/>
        <a:lstStyle/>
        <a:p>
          <a:endParaRPr lang="ru-RU"/>
        </a:p>
      </dgm:t>
    </dgm:pt>
  </dgm:ptLst>
  <dgm:cxnLst>
    <dgm:cxn modelId="{FF53154F-4FD1-4AEF-9E2B-24678106B0A0}" type="presOf" srcId="{43F0AD7B-F4A0-4F10-B3CB-C32F441DDEEE}" destId="{08B924DC-0454-458F-AE48-F2A8A800A6E4}" srcOrd="0" destOrd="0" presId="urn:microsoft.com/office/officeart/2008/layout/VerticalCurvedList"/>
    <dgm:cxn modelId="{6AC066E4-095F-410E-9877-946970649606}" srcId="{FD754840-C8F5-426F-B1CD-EDB4C38643A4}" destId="{675DC996-B28D-4445-9E03-544A337BE156}" srcOrd="1" destOrd="0" parTransId="{72246CFF-8BF0-488A-9631-6526BC57105D}" sibTransId="{46980D5F-918B-42FE-B4A1-FCE4B400A2B7}"/>
    <dgm:cxn modelId="{CE5425C8-40F2-4965-B3D6-A68C61991B6F}" srcId="{FD754840-C8F5-426F-B1CD-EDB4C38643A4}" destId="{4C51A5ED-6C29-418D-81A0-B3874B3C3150}" srcOrd="5" destOrd="0" parTransId="{F550847E-E0FE-4893-8092-4F323479A485}" sibTransId="{25667D77-76CD-44B2-B859-260137C5CBAD}"/>
    <dgm:cxn modelId="{239207EE-7811-478A-8FC3-D35894FC6F87}" type="presOf" srcId="{B73956C5-65B0-4185-8AC7-6F320CA449FB}" destId="{C0AE80AB-210E-4481-AAFD-201F0A01E73D}" srcOrd="0" destOrd="0" presId="urn:microsoft.com/office/officeart/2008/layout/VerticalCurvedList"/>
    <dgm:cxn modelId="{0B51D6D6-C523-4063-B48B-80419BA31B4A}" srcId="{FD754840-C8F5-426F-B1CD-EDB4C38643A4}" destId="{43F0AD7B-F4A0-4F10-B3CB-C32F441DDEEE}" srcOrd="2" destOrd="0" parTransId="{98A68FE0-91A3-4167-B0C6-718B50600689}" sibTransId="{EDF373E1-612E-4E0A-A7DC-CDA53ADBC355}"/>
    <dgm:cxn modelId="{3EE9E951-DDB1-4142-83F4-5BF5D84D0451}" srcId="{FD754840-C8F5-426F-B1CD-EDB4C38643A4}" destId="{F9FFFFF7-3E41-4AA2-A530-8BEA03D5C6B1}" srcOrd="0" destOrd="0" parTransId="{C99D473F-C14D-47E8-BBEE-2848C2356D9A}" sibTransId="{F6FCBEC9-B94F-4BAE-8062-8DBFC4094589}"/>
    <dgm:cxn modelId="{278D01F9-25C9-44E7-A335-4B2DAFFE4244}" type="presOf" srcId="{4C51A5ED-6C29-418D-81A0-B3874B3C3150}" destId="{82A47414-6406-4644-A1B7-F7673C4FCCFE}" srcOrd="0" destOrd="0" presId="urn:microsoft.com/office/officeart/2008/layout/VerticalCurvedList"/>
    <dgm:cxn modelId="{5D8D8804-8A09-4206-A67F-C3DCFCB7F8AB}" srcId="{FD754840-C8F5-426F-B1CD-EDB4C38643A4}" destId="{B73956C5-65B0-4185-8AC7-6F320CA449FB}" srcOrd="3" destOrd="0" parTransId="{F36B5812-4290-4F70-8DE3-E3CC69BC2AC8}" sibTransId="{C1140D72-B16F-4171-9677-643380A87573}"/>
    <dgm:cxn modelId="{4305DBC4-6535-481F-991D-1E2E38D23047}" type="presOf" srcId="{F6FCBEC9-B94F-4BAE-8062-8DBFC4094589}" destId="{081FD3F2-3FC2-4585-8A2E-DF35F376F3E7}" srcOrd="0" destOrd="0" presId="urn:microsoft.com/office/officeart/2008/layout/VerticalCurvedList"/>
    <dgm:cxn modelId="{631BF0E4-B24A-410C-A55F-654515363719}" type="presOf" srcId="{FD754840-C8F5-426F-B1CD-EDB4C38643A4}" destId="{A5DA1B0F-B696-4616-85A7-5E3BBEA4CCA3}" srcOrd="0" destOrd="0" presId="urn:microsoft.com/office/officeart/2008/layout/VerticalCurvedList"/>
    <dgm:cxn modelId="{E65941A4-CC70-46D7-B0DA-EFA5E8674C18}" type="presOf" srcId="{675DC996-B28D-4445-9E03-544A337BE156}" destId="{7B81E2B9-1FDF-4FFD-A4F9-D2292D67FAAC}" srcOrd="0" destOrd="0" presId="urn:microsoft.com/office/officeart/2008/layout/VerticalCurvedList"/>
    <dgm:cxn modelId="{7F94F497-B5CF-473A-AA8E-652F40BFA0C7}" type="presOf" srcId="{9D63A77E-8A58-4D46-8130-D599F0458A9D}" destId="{E6726E35-E8EE-4177-890B-AF7397AE1C0B}" srcOrd="0" destOrd="0" presId="urn:microsoft.com/office/officeart/2008/layout/VerticalCurvedList"/>
    <dgm:cxn modelId="{E28E05F6-C250-4A1C-8445-5DE8E8E4339B}" type="presOf" srcId="{F9FFFFF7-3E41-4AA2-A530-8BEA03D5C6B1}" destId="{D8AC2942-2125-40C9-A1EE-219BEE16ABB7}" srcOrd="0" destOrd="0" presId="urn:microsoft.com/office/officeart/2008/layout/VerticalCurvedList"/>
    <dgm:cxn modelId="{39BB6E72-7B5F-4A5A-A98E-263317424A66}" srcId="{FD754840-C8F5-426F-B1CD-EDB4C38643A4}" destId="{9D63A77E-8A58-4D46-8130-D599F0458A9D}" srcOrd="4" destOrd="0" parTransId="{E8221919-4FB4-4A69-8951-B334E45E7417}" sibTransId="{A6EA02F5-EE15-473B-97A1-685D22D85C36}"/>
    <dgm:cxn modelId="{F3B6F4CB-CBB7-4FED-8134-6F7913AFEFFE}" type="presParOf" srcId="{A5DA1B0F-B696-4616-85A7-5E3BBEA4CCA3}" destId="{EDBE6977-5156-423A-8BAD-6D09BCDE02E6}" srcOrd="0" destOrd="0" presId="urn:microsoft.com/office/officeart/2008/layout/VerticalCurvedList"/>
    <dgm:cxn modelId="{FC921DBD-70F4-429F-8BA6-0680310D242A}" type="presParOf" srcId="{EDBE6977-5156-423A-8BAD-6D09BCDE02E6}" destId="{1F880176-BA24-4979-8EFF-47B1336380E5}" srcOrd="0" destOrd="0" presId="urn:microsoft.com/office/officeart/2008/layout/VerticalCurvedList"/>
    <dgm:cxn modelId="{2BF1C103-297E-4F1D-B5C2-F9AD31F022E8}" type="presParOf" srcId="{1F880176-BA24-4979-8EFF-47B1336380E5}" destId="{A8317CBD-6F6E-40EB-B381-B6C14691B046}" srcOrd="0" destOrd="0" presId="urn:microsoft.com/office/officeart/2008/layout/VerticalCurvedList"/>
    <dgm:cxn modelId="{ADF91B3B-9DAC-474B-9814-31731C4E2C50}" type="presParOf" srcId="{1F880176-BA24-4979-8EFF-47B1336380E5}" destId="{081FD3F2-3FC2-4585-8A2E-DF35F376F3E7}" srcOrd="1" destOrd="0" presId="urn:microsoft.com/office/officeart/2008/layout/VerticalCurvedList"/>
    <dgm:cxn modelId="{A1A8380D-F57B-4DCC-B217-2CE09FEB4510}" type="presParOf" srcId="{1F880176-BA24-4979-8EFF-47B1336380E5}" destId="{DE6A56A5-0352-4851-9D0B-EBB3BE78B102}" srcOrd="2" destOrd="0" presId="urn:microsoft.com/office/officeart/2008/layout/VerticalCurvedList"/>
    <dgm:cxn modelId="{28A0AEB9-3F75-4A7F-8373-41479670E42B}" type="presParOf" srcId="{1F880176-BA24-4979-8EFF-47B1336380E5}" destId="{7A4A3144-8AA5-46A2-934C-4090382B521B}" srcOrd="3" destOrd="0" presId="urn:microsoft.com/office/officeart/2008/layout/VerticalCurvedList"/>
    <dgm:cxn modelId="{9524B62F-40EA-4064-B66C-0534AB6C3D9A}" type="presParOf" srcId="{EDBE6977-5156-423A-8BAD-6D09BCDE02E6}" destId="{D8AC2942-2125-40C9-A1EE-219BEE16ABB7}" srcOrd="1" destOrd="0" presId="urn:microsoft.com/office/officeart/2008/layout/VerticalCurvedList"/>
    <dgm:cxn modelId="{DB7AEF27-0151-42DB-8DA3-FCA80A20969B}" type="presParOf" srcId="{EDBE6977-5156-423A-8BAD-6D09BCDE02E6}" destId="{0DB8236B-9E36-491C-96CE-6D6CD3EA240F}" srcOrd="2" destOrd="0" presId="urn:microsoft.com/office/officeart/2008/layout/VerticalCurvedList"/>
    <dgm:cxn modelId="{2A9E50F3-9E66-4A2A-A7EA-386907D7A47B}" type="presParOf" srcId="{0DB8236B-9E36-491C-96CE-6D6CD3EA240F}" destId="{EBE35808-0117-4666-AB08-4896F8BE5D82}" srcOrd="0" destOrd="0" presId="urn:microsoft.com/office/officeart/2008/layout/VerticalCurvedList"/>
    <dgm:cxn modelId="{4CE7424F-FBBB-4A2A-83C2-CD4B0447ACB2}" type="presParOf" srcId="{EDBE6977-5156-423A-8BAD-6D09BCDE02E6}" destId="{7B81E2B9-1FDF-4FFD-A4F9-D2292D67FAAC}" srcOrd="3" destOrd="0" presId="urn:microsoft.com/office/officeart/2008/layout/VerticalCurvedList"/>
    <dgm:cxn modelId="{C693E9CA-8810-462E-B2E4-54A727392A21}" type="presParOf" srcId="{EDBE6977-5156-423A-8BAD-6D09BCDE02E6}" destId="{C8FA73B3-8B56-49A1-9D7F-710BBB0A8FD4}" srcOrd="4" destOrd="0" presId="urn:microsoft.com/office/officeart/2008/layout/VerticalCurvedList"/>
    <dgm:cxn modelId="{D293FCB2-BAE4-4FEB-9373-31B5DFE0FE58}" type="presParOf" srcId="{C8FA73B3-8B56-49A1-9D7F-710BBB0A8FD4}" destId="{85DB9A51-CFB2-48E4-9DBC-C66370F21CC8}" srcOrd="0" destOrd="0" presId="urn:microsoft.com/office/officeart/2008/layout/VerticalCurvedList"/>
    <dgm:cxn modelId="{BBE30E86-7B7C-4AB7-A8F3-A906F4644A90}" type="presParOf" srcId="{EDBE6977-5156-423A-8BAD-6D09BCDE02E6}" destId="{08B924DC-0454-458F-AE48-F2A8A800A6E4}" srcOrd="5" destOrd="0" presId="urn:microsoft.com/office/officeart/2008/layout/VerticalCurvedList"/>
    <dgm:cxn modelId="{2A0ADF41-EDC6-4F5D-B20A-ACAF34350329}" type="presParOf" srcId="{EDBE6977-5156-423A-8BAD-6D09BCDE02E6}" destId="{E04089B6-C3E5-4BC1-B875-EDE08F47375E}" srcOrd="6" destOrd="0" presId="urn:microsoft.com/office/officeart/2008/layout/VerticalCurvedList"/>
    <dgm:cxn modelId="{3D659D6F-F442-47EF-AB38-3660D3952213}" type="presParOf" srcId="{E04089B6-C3E5-4BC1-B875-EDE08F47375E}" destId="{49CADF62-C0B2-461B-9DF8-305003156210}" srcOrd="0" destOrd="0" presId="urn:microsoft.com/office/officeart/2008/layout/VerticalCurvedList"/>
    <dgm:cxn modelId="{4523D281-CEEE-4A93-9B73-EF24DCA1753A}" type="presParOf" srcId="{EDBE6977-5156-423A-8BAD-6D09BCDE02E6}" destId="{C0AE80AB-210E-4481-AAFD-201F0A01E73D}" srcOrd="7" destOrd="0" presId="urn:microsoft.com/office/officeart/2008/layout/VerticalCurvedList"/>
    <dgm:cxn modelId="{5D9CEDCF-D4BD-4EBF-8742-EE52FBAC6E66}" type="presParOf" srcId="{EDBE6977-5156-423A-8BAD-6D09BCDE02E6}" destId="{566BB4E1-CF6F-47D5-BEF0-297D259F5EF9}" srcOrd="8" destOrd="0" presId="urn:microsoft.com/office/officeart/2008/layout/VerticalCurvedList"/>
    <dgm:cxn modelId="{B2C9553A-3E0A-4436-B7F5-44E10CA5B4F4}" type="presParOf" srcId="{566BB4E1-CF6F-47D5-BEF0-297D259F5EF9}" destId="{91AC8DFB-B2DB-4FEA-AB70-1EE3125CBC38}" srcOrd="0" destOrd="0" presId="urn:microsoft.com/office/officeart/2008/layout/VerticalCurvedList"/>
    <dgm:cxn modelId="{E62A793F-D3F3-45DD-ACCD-606627224DC5}" type="presParOf" srcId="{EDBE6977-5156-423A-8BAD-6D09BCDE02E6}" destId="{E6726E35-E8EE-4177-890B-AF7397AE1C0B}" srcOrd="9" destOrd="0" presId="urn:microsoft.com/office/officeart/2008/layout/VerticalCurvedList"/>
    <dgm:cxn modelId="{94937DFE-541C-48E5-884D-6FF8826541C5}" type="presParOf" srcId="{EDBE6977-5156-423A-8BAD-6D09BCDE02E6}" destId="{FB60467B-FC91-4476-8D62-25419838B4E9}" srcOrd="10" destOrd="0" presId="urn:microsoft.com/office/officeart/2008/layout/VerticalCurvedList"/>
    <dgm:cxn modelId="{724312A7-5BDC-4D66-A9FA-4C88DB0D47F6}" type="presParOf" srcId="{FB60467B-FC91-4476-8D62-25419838B4E9}" destId="{6D26B0A4-347B-44A0-9338-0913BDA65CEE}" srcOrd="0" destOrd="0" presId="urn:microsoft.com/office/officeart/2008/layout/VerticalCurvedList"/>
    <dgm:cxn modelId="{310E42A2-5EFC-4660-BB97-8A60B49ECF1C}" type="presParOf" srcId="{EDBE6977-5156-423A-8BAD-6D09BCDE02E6}" destId="{82A47414-6406-4644-A1B7-F7673C4FCCFE}" srcOrd="11" destOrd="0" presId="urn:microsoft.com/office/officeart/2008/layout/VerticalCurvedList"/>
    <dgm:cxn modelId="{871C12D1-3208-47F5-AA4B-DC04A6CECD2B}" type="presParOf" srcId="{EDBE6977-5156-423A-8BAD-6D09BCDE02E6}" destId="{9316017A-4735-42ED-B46D-BA59997E01B8}" srcOrd="12" destOrd="0" presId="urn:microsoft.com/office/officeart/2008/layout/VerticalCurvedList"/>
    <dgm:cxn modelId="{9C6DDC02-41A2-4304-9FA1-96EF29662B2F}" type="presParOf" srcId="{9316017A-4735-42ED-B46D-BA59997E01B8}" destId="{78E793DF-6F3E-4047-947D-529B6B2183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8654B8-89BC-44A8-B0B2-A0400D5189C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371013-4B8E-4EBD-92DD-FBDD22660E87}" type="pres">
      <dgm:prSet presAssocID="{5D8654B8-89BC-44A8-B0B2-A0400D5189C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7108D344-F5C6-410D-B241-70875A18C7AF}" type="presOf" srcId="{5D8654B8-89BC-44A8-B0B2-A0400D5189C1}" destId="{8D371013-4B8E-4EBD-92DD-FBDD22660E8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1FD3F2-3FC2-4585-8A2E-DF35F376F3E7}">
      <dsp:nvSpPr>
        <dsp:cNvPr id="0" name=""/>
        <dsp:cNvSpPr/>
      </dsp:nvSpPr>
      <dsp:spPr>
        <a:xfrm>
          <a:off x="-5210386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C2942-2125-40C9-A1EE-219BEE16ABB7}">
      <dsp:nvSpPr>
        <dsp:cNvPr id="0" name=""/>
        <dsp:cNvSpPr/>
      </dsp:nvSpPr>
      <dsp:spPr>
        <a:xfrm>
          <a:off x="434549" y="2"/>
          <a:ext cx="8709416" cy="75084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1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rPr>
            <a:t>в области содействия духовного развития личности  </a:t>
          </a:r>
          <a:r>
            <a:rPr lang="ru-RU" sz="1400" b="1" i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5,4</a:t>
          </a:r>
          <a:endParaRPr lang="ru-RU" sz="1400" b="1" i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434549" y="2"/>
        <a:ext cx="8709416" cy="750846"/>
      </dsp:txXfrm>
    </dsp:sp>
    <dsp:sp modelId="{EBE35808-0117-4666-AB08-4896F8BE5D82}">
      <dsp:nvSpPr>
        <dsp:cNvPr id="0" name=""/>
        <dsp:cNvSpPr/>
      </dsp:nvSpPr>
      <dsp:spPr>
        <a:xfrm>
          <a:off x="67556" y="135873"/>
          <a:ext cx="606480" cy="69880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1E2B9-1FDF-4FFD-A4F9-D2292D67FAAC}">
      <dsp:nvSpPr>
        <dsp:cNvPr id="0" name=""/>
        <dsp:cNvSpPr/>
      </dsp:nvSpPr>
      <dsp:spPr>
        <a:xfrm>
          <a:off x="822996" y="881965"/>
          <a:ext cx="8310319" cy="557345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1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rPr>
            <a:t>в области молодежной политики                                 </a:t>
          </a:r>
          <a:r>
            <a:rPr lang="ru-RU" sz="1400" b="1" i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0,7</a:t>
          </a:r>
          <a:endParaRPr lang="ru-RU" sz="1400" b="1" i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822996" y="881965"/>
        <a:ext cx="8310319" cy="557345"/>
      </dsp:txXfrm>
    </dsp:sp>
    <dsp:sp modelId="{85DB9A51-CFB2-48E4-9DBC-C66370F21CC8}">
      <dsp:nvSpPr>
        <dsp:cNvPr id="0" name=""/>
        <dsp:cNvSpPr/>
      </dsp:nvSpPr>
      <dsp:spPr>
        <a:xfrm>
          <a:off x="466653" y="865820"/>
          <a:ext cx="606480" cy="69428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924DC-0454-458F-AE48-F2A8A800A6E4}">
      <dsp:nvSpPr>
        <dsp:cNvPr id="0" name=""/>
        <dsp:cNvSpPr/>
      </dsp:nvSpPr>
      <dsp:spPr>
        <a:xfrm>
          <a:off x="952390" y="1544445"/>
          <a:ext cx="8127822" cy="792397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1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rPr>
            <a:t>в области по оказанию услуг организации общегородских массовых мероприятий для ветеранов (пенсионеров) войны, труда и лиц пожилого возраста   </a:t>
          </a:r>
          <a:r>
            <a:rPr lang="ru-RU" sz="1400" b="1" i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4,4</a:t>
          </a:r>
          <a:endParaRPr lang="ru-RU" sz="1400" b="1" i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952390" y="1544445"/>
        <a:ext cx="8127822" cy="792397"/>
      </dsp:txXfrm>
    </dsp:sp>
    <dsp:sp modelId="{49CADF62-C0B2-461B-9DF8-305003156210}">
      <dsp:nvSpPr>
        <dsp:cNvPr id="0" name=""/>
        <dsp:cNvSpPr/>
      </dsp:nvSpPr>
      <dsp:spPr>
        <a:xfrm>
          <a:off x="649150" y="1575097"/>
          <a:ext cx="606480" cy="73109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E80AB-210E-4481-AAFD-201F0A01E73D}">
      <dsp:nvSpPr>
        <dsp:cNvPr id="0" name=""/>
        <dsp:cNvSpPr/>
      </dsp:nvSpPr>
      <dsp:spPr>
        <a:xfrm>
          <a:off x="952390" y="2373685"/>
          <a:ext cx="8127822" cy="588363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1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rPr>
            <a:t>по оказанию услуг организации общегородских массовых мероприятий для лиц с ограниченными возможностями и инвалидов         </a:t>
          </a:r>
          <a:r>
            <a:rPr lang="ru-RU" sz="1400" b="1" i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0,7</a:t>
          </a:r>
          <a:endParaRPr lang="ru-RU" sz="1400" b="1" i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952390" y="2373685"/>
        <a:ext cx="8127822" cy="588363"/>
      </dsp:txXfrm>
    </dsp:sp>
    <dsp:sp modelId="{91AC8DFB-B2DB-4FEA-AB70-1EE3125CBC38}">
      <dsp:nvSpPr>
        <dsp:cNvPr id="0" name=""/>
        <dsp:cNvSpPr/>
      </dsp:nvSpPr>
      <dsp:spPr>
        <a:xfrm>
          <a:off x="649150" y="2305871"/>
          <a:ext cx="606480" cy="72399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26E35-E8EE-4177-890B-AF7397AE1C0B}">
      <dsp:nvSpPr>
        <dsp:cNvPr id="0" name=""/>
        <dsp:cNvSpPr/>
      </dsp:nvSpPr>
      <dsp:spPr>
        <a:xfrm>
          <a:off x="769893" y="3051961"/>
          <a:ext cx="8310319" cy="68718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1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rPr>
            <a:t>в сфере физической культуры и спорта </a:t>
          </a:r>
          <a:r>
            <a:rPr lang="ru-RU" sz="1400" b="1" i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2,7</a:t>
          </a:r>
          <a:endParaRPr lang="ru-RU" sz="1400" b="1" i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769893" y="3051961"/>
        <a:ext cx="8310319" cy="687180"/>
      </dsp:txXfrm>
    </dsp:sp>
    <dsp:sp modelId="{6D26B0A4-347B-44A0-9338-0913BDA65CEE}">
      <dsp:nvSpPr>
        <dsp:cNvPr id="0" name=""/>
        <dsp:cNvSpPr/>
      </dsp:nvSpPr>
      <dsp:spPr>
        <a:xfrm>
          <a:off x="466653" y="3051962"/>
          <a:ext cx="606480" cy="68717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47414-6406-4644-A1B7-F7673C4FCCFE}">
      <dsp:nvSpPr>
        <dsp:cNvPr id="0" name=""/>
        <dsp:cNvSpPr/>
      </dsp:nvSpPr>
      <dsp:spPr>
        <a:xfrm>
          <a:off x="370796" y="3779645"/>
          <a:ext cx="8709416" cy="68718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1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на развитие межнационального сотрудничества, сохранение и защита самобытности, культуры, языков и традиций народов Российской Федерации</a:t>
          </a:r>
          <a:r>
            <a:rPr lang="ru-RU" sz="1400" b="1" i="1" kern="1200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rPr>
            <a:t>                 </a:t>
          </a:r>
          <a:r>
            <a:rPr lang="ru-RU" sz="1400" b="1" i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0,5</a:t>
          </a:r>
          <a:endParaRPr lang="ru-RU" sz="1400" b="1" i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370796" y="3779645"/>
        <a:ext cx="8709416" cy="687180"/>
      </dsp:txXfrm>
    </dsp:sp>
    <dsp:sp modelId="{78E793DF-6F3E-4047-947D-529B6B2183F5}">
      <dsp:nvSpPr>
        <dsp:cNvPr id="0" name=""/>
        <dsp:cNvSpPr/>
      </dsp:nvSpPr>
      <dsp:spPr>
        <a:xfrm>
          <a:off x="67556" y="3819995"/>
          <a:ext cx="606480" cy="60648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0.34959</cdr:x>
      <cdr:y>0.22581</cdr:y>
    </cdr:from>
    <cdr:to>
      <cdr:x>0.52846</cdr:x>
      <cdr:y>0.33871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>
          <a:off x="3096344" y="1008112"/>
          <a:ext cx="1584176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0.41697</cdr:x>
      <cdr:y>0.14754</cdr:y>
    </cdr:from>
    <cdr:to>
      <cdr:x>0.53034</cdr:x>
      <cdr:y>0.22951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3707904" y="648072"/>
          <a:ext cx="1008112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0.20643</cdr:x>
      <cdr:y>0.22951</cdr:y>
    </cdr:from>
    <cdr:to>
      <cdr:x>0.3279</cdr:x>
      <cdr:y>0.27869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>
          <a:off x="1835696" y="1008112"/>
          <a:ext cx="1080120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0.63636</cdr:x>
      <cdr:y>0.46154</cdr:y>
    </cdr:from>
    <cdr:to>
      <cdr:x>0.65289</cdr:x>
      <cdr:y>0.83333</cdr:y>
    </cdr:to>
    <cdr:sp macro="" textlink="">
      <cdr:nvSpPr>
        <cdr:cNvPr id="3" name="Левая фигурная скобка 2"/>
        <cdr:cNvSpPr/>
      </cdr:nvSpPr>
      <cdr:spPr>
        <a:xfrm xmlns:a="http://schemas.openxmlformats.org/drawingml/2006/main">
          <a:off x="5544616" y="2592288"/>
          <a:ext cx="144016" cy="2088232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3" rIns="91429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9" tIns="45713" rIns="91429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8545BF-EFFE-4AD4-B16D-AAE714ED9C65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9" tIns="45713" rIns="91429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5"/>
            <a:ext cx="2946400" cy="496887"/>
          </a:xfrm>
          <a:prstGeom prst="rect">
            <a:avLst/>
          </a:prstGeom>
        </p:spPr>
        <p:txBody>
          <a:bodyPr vert="horz" lIns="91429" tIns="45713" rIns="91429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E67C86-EE41-4368-8B0B-81A81063E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0314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3" rIns="91429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9" tIns="45713" rIns="91429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E7FC92D-36D3-4DD6-823A-6F221FAF6D28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3" rIns="91429" bIns="4571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4876"/>
            <a:ext cx="5438775" cy="4467225"/>
          </a:xfrm>
          <a:prstGeom prst="rect">
            <a:avLst/>
          </a:prstGeom>
        </p:spPr>
        <p:txBody>
          <a:bodyPr vert="horz" lIns="91429" tIns="45713" rIns="91429" bIns="4571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9" tIns="45713" rIns="91429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5"/>
            <a:ext cx="2946400" cy="496887"/>
          </a:xfrm>
          <a:prstGeom prst="rect">
            <a:avLst/>
          </a:prstGeom>
        </p:spPr>
        <p:txBody>
          <a:bodyPr vert="horz" lIns="91429" tIns="45713" rIns="91429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7C0301-A95E-4A2B-B107-C9BCADA4C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50498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397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4943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086495-FBC2-48FD-8963-3F20781B802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3088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086495-FBC2-48FD-8963-3F20781B802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3088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77126" defTabSz="917544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6718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8CF57B-A161-4567-BBFF-59C8F29A2D81}" type="datetime1">
              <a:rPr lang="ru-RU" smtClean="0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1D280-BC16-443F-9A9E-620B0ECD2B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9755B8-D878-4B5C-A2A6-E7FBA861F51A}" type="datetime1">
              <a:rPr lang="ru-RU" smtClean="0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B31F1-D8B4-4300-8542-46910E40C1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77677-0084-4B04-AAB2-EAEEFFA724FE}" type="datetime1">
              <a:rPr lang="ru-RU" smtClean="0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3BD2A-74BF-476A-BAE8-16FBEA062B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7079980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C3E7FA-D9C6-439B-A833-E964BF898C87}" type="datetime1">
              <a:rPr lang="ru-RU" smtClean="0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2884A-AB6A-497A-AE61-AF939ACEF0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697ED-D22D-4347-8145-E5A32BA0B043}" type="datetime1">
              <a:rPr lang="ru-RU" smtClean="0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CF81C-58F0-4B9C-A036-2295621AC7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D62CD5-03EC-4844-96BD-EC141EEB73FA}" type="datetime1">
              <a:rPr lang="ru-RU" smtClean="0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4C3ADC-F276-4C39-9AF1-7395DF6100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9343A5-D46D-4A56-B24B-A1FB51035061}" type="datetime1">
              <a:rPr lang="ru-RU" smtClean="0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6FB0D-87F3-4D58-B675-C6B20766A4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978B59-42A5-4815-B476-7CE2969DBDD6}" type="datetime1">
              <a:rPr lang="ru-RU" smtClean="0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BCBED-1CEB-47CB-865A-96D3079D30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7C4F58-B7FF-460D-98CE-FC01B095B207}" type="datetime1">
              <a:rPr lang="ru-RU" smtClean="0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AEADA-03E1-450E-BB7A-2CD8A256C4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6DEF0-7AAC-41E2-AADA-95EFC4E64A27}" type="datetime1">
              <a:rPr lang="ru-RU" smtClean="0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9EB8D-49C8-4E13-A403-EB8831AC6C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12AB02-5C44-4F6C-AFCC-483861398608}" type="datetime1">
              <a:rPr lang="ru-RU" smtClean="0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6639286-635E-4497-A0E9-0D4965DB9E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535C79B-C2D0-4B21-A467-D7E328D472E1}" type="datetime1">
              <a:rPr lang="ru-RU" smtClean="0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C5CB616-3E48-45E4-9D67-8CDD9FE56C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uray.ru/document/846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8941"/>
            <a:ext cx="9144000" cy="68580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93771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endParaRPr lang="ru-RU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0648"/>
            <a:ext cx="712788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3570" y="1781814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Проект отчета</a:t>
            </a:r>
          </a:p>
          <a:p>
            <a:pPr algn="ctr">
              <a:defRPr/>
            </a:pP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об исполнении бюджета </a:t>
            </a:r>
            <a:endParaRPr lang="ru-RU" sz="4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городского 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округа город Урай                   </a:t>
            </a:r>
          </a:p>
          <a:p>
            <a:pPr algn="ctr">
              <a:defRPr/>
            </a:pP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за </a:t>
            </a: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2016 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5013176"/>
            <a:ext cx="480612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публичным слушаниям по проекту решения Думы города Урай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«Об исполнении бюджета городского округа город Урай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2016 год» (18.04.2017)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8864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Структура исполнения расходов бюджета города в функциональном разрезе за 2016 год, млн.руб.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79512" y="1052736"/>
          <a:ext cx="871296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699792" y="4581128"/>
            <a:ext cx="291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Социальная сфера 65%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13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256151142"/>
              </p:ext>
            </p:extLst>
          </p:nvPr>
        </p:nvGraphicFramePr>
        <p:xfrm>
          <a:off x="539552" y="1340768"/>
          <a:ext cx="295232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47667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Динамика расходов бюджета городского округа город Урай на функционирование социальной сферы за 2014-2016 годы, млн.руб. 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941168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      Социальная сфера                                                            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437112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Образование</a:t>
            </a:r>
            <a:endParaRPr lang="ru-RU" sz="2000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20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Культура</a:t>
            </a:r>
            <a:r>
              <a:rPr lang="ru-RU" sz="2000" b="1" i="1" dirty="0">
                <a:solidFill>
                  <a:srgbClr val="0000FF"/>
                </a:solidFill>
                <a:latin typeface="+mn-lt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ru-RU" sz="20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Здравоохранение</a:t>
            </a:r>
          </a:p>
          <a:p>
            <a:pPr>
              <a:buFontTx/>
              <a:buChar char="-"/>
              <a:defRPr/>
            </a:pPr>
            <a:r>
              <a:rPr lang="ru-RU" sz="20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  <a:p>
            <a:pPr>
              <a:buFontTx/>
              <a:buChar char="-"/>
              <a:defRPr/>
            </a:pPr>
            <a:r>
              <a:rPr lang="ru-RU" sz="20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3851920" y="4437112"/>
            <a:ext cx="936104" cy="1656184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251520" y="1484784"/>
          <a:ext cx="85689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203848" y="1556792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65%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2276872"/>
            <a:ext cx="593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35%.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83768" y="1916832"/>
            <a:ext cx="69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58,4%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91680" y="1844824"/>
            <a:ext cx="69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56,0%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36096" y="2276872"/>
            <a:ext cx="69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41,6%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16016" y="2132856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44%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4868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В рамках реализации наказов избирателей депутатам Думы ХМАО-Югры за 2016 год исполнено 5,0 млн.руб., в том числе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4150363"/>
              </p:ext>
            </p:extLst>
          </p:nvPr>
        </p:nvGraphicFramePr>
        <p:xfrm>
          <a:off x="179512" y="1340768"/>
          <a:ext cx="8856984" cy="5288440"/>
        </p:xfrm>
        <a:graphic>
          <a:graphicData uri="http://schemas.openxmlformats.org/drawingml/2006/table">
            <a:tbl>
              <a:tblPr/>
              <a:tblGrid>
                <a:gridCol w="2488739"/>
                <a:gridCol w="1024775"/>
                <a:gridCol w="5343470"/>
              </a:tblGrid>
              <a:tr h="2384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Сфера деятельности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Направление расходов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6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3,4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Дошкольные учреждения (мебель, игровое оборудование,</a:t>
                      </a:r>
                      <a:r>
                        <a:rPr lang="ru-RU" sz="12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игрушки, бытовая техника, </a:t>
                      </a: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технологическое оборудование, учебно-методическая</a:t>
                      </a:r>
                      <a:r>
                        <a:rPr lang="ru-RU" sz="12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литература</a:t>
                      </a: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),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учреждения доп.образования в сфере культуры (школьная мебель),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общеобразовательные учреждения (организация экскурсионных поездок детей на этнокультурное стойбище, приобретение </a:t>
                      </a:r>
                      <a:r>
                        <a:rPr lang="ru-RU" sz="12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оргтехники, спорт. инвентарь, спорт. экипировка, участие в чемпионате мира по зимнему плаванию, проведение турнира по боксу, приобретение напольного покрытия, тренажера, проведение учебно-тренировочных сборов</a:t>
                      </a: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1,4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приобретение</a:t>
                      </a:r>
                      <a:r>
                        <a:rPr lang="en-US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музейных экспонатов и обустройство, материально-техническое оснащение творческой лаборатории А.С.Тарханова,</a:t>
                      </a:r>
                      <a:endParaRPr lang="en-US" sz="1200" b="1" i="1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компьютерной техники, сценических костюмов</a:t>
                      </a:r>
                      <a:r>
                        <a:rPr lang="en-US" sz="12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  <a:endParaRPr lang="ru-RU" sz="1200" b="1" i="1" u="none" strike="noStrike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ctr">
                        <a:buFont typeface="Wingdings" pitchFamily="2" charset="2"/>
                        <a:buNone/>
                      </a:pP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проведение мероприятий</a:t>
                      </a:r>
                      <a:r>
                        <a:rPr lang="en-US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"Фронтовой привал", посвященного празднованию Дня Победы в Великой Отечественной войне 1941–1945 годов,</a:t>
                      </a:r>
                      <a:r>
                        <a:rPr lang="ru-RU" sz="12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200" b="1" i="1" u="none" strike="noStrike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ru-RU" sz="12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спортивный фестиваль.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Средства массовой информации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ремонт входной группы и кровли здания</a:t>
                      </a:r>
                      <a:r>
                        <a:rPr lang="ru-RU" sz="12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редакции газеты «Знамя»</a:t>
                      </a: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приобретение профессионального фотоаппарата, запасных частей для автомобиля 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740352" y="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26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38842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Предоставлено субсидий юридическим лицам, индивидуальным предпринимателям, физическим лицам - производителям товаров, работ и услуг в 2016 году из средств местного бюджета 144,8 млн.руб.:</a:t>
            </a:r>
          </a:p>
          <a:p>
            <a:pPr marL="285750" indent="-285750"/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9746337"/>
              </p:ext>
            </p:extLst>
          </p:nvPr>
        </p:nvGraphicFramePr>
        <p:xfrm>
          <a:off x="215008" y="980728"/>
          <a:ext cx="8821488" cy="5340829"/>
        </p:xfrm>
        <a:graphic>
          <a:graphicData uri="http://schemas.openxmlformats.org/drawingml/2006/table">
            <a:tbl>
              <a:tblPr/>
              <a:tblGrid>
                <a:gridCol w="7960855"/>
                <a:gridCol w="860633"/>
              </a:tblGrid>
              <a:tr h="224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субсидии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907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1. На возмещение расходов по проведению капитального ремонта газопроводов, систем теплоснабжения, водоснабжения и водоотведения для подготовки к осенне-зимнему периоду организациям жилищно-коммунального комплекса, пользователям муниципального имущества.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90,7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0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На</a:t>
                      </a:r>
                      <a:r>
                        <a:rPr lang="ru-RU" sz="11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возмещение недополученных доходов организациям, осуществляющим реализацию электрической энергии населению и приравненным к ним категориям потребителей в зоне децентрализованного электроснабжения автономного округа по социально-ориентированным розничным тарифам и сжиженного газа по социально-ориентированным розничным ценам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4,6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3. На проведение капитального ремонта общего имущества в многоквартирных домах, расположенных на территории города Урай.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 На капитальный ремонт имущественного</a:t>
                      </a:r>
                      <a:r>
                        <a:rPr lang="ru-RU" sz="11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комплекса «Полигон утилизации твердых бытовых отходов города Урай»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 Субсидии юридическим лицам (за исключением субсидий государственным (муниципальным) учреждениям), индивидуальным предпринимателям, осуществляющим деятельность в сфере сельского хозяйства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37,7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089">
                <a:tc>
                  <a:txBody>
                    <a:bodyPr/>
                    <a:lstStyle/>
                    <a:p>
                      <a:pPr algn="l" fontAlgn="ctr"/>
                      <a:endParaRPr lang="ru-RU" sz="1100" b="1" i="1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ctr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 На частичное возмещение затрат по транспортному обслуживанию населения при выполнении пассажирских перевозок на сезонных (дачных) автобусных маршрутах города Урай в рамках муниципальной программы «Развитие транспортной системы города Урай» на 2016-2020 годы</a:t>
                      </a:r>
                    </a:p>
                    <a:p>
                      <a:pPr algn="l" fontAlgn="ctr"/>
                      <a:endParaRPr lang="ru-RU" sz="1100" b="1" i="1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ctr"/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10,6</a:t>
                      </a:r>
                    </a:p>
                    <a:p>
                      <a:pPr algn="ctr" fontAlgn="ctr"/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316529" y="0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0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4868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Arial" pitchFamily="34" charset="0"/>
                <a:cs typeface="Arial" pitchFamily="34" charset="0"/>
              </a:rPr>
              <a:t>Предоставлено субсидий на оказание финансовой поддержки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социально ориентированным 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некоммерческим организациям </a:t>
            </a:r>
            <a:endParaRPr lang="ru-RU" sz="16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за 2016 год в сумме 14,4 млн.руб., по следующим направлениям: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4044058979"/>
              </p:ext>
            </p:extLst>
          </p:nvPr>
        </p:nvGraphicFramePr>
        <p:xfrm>
          <a:off x="1" y="1772816"/>
          <a:ext cx="914399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4146409609"/>
              </p:ext>
            </p:extLst>
          </p:nvPr>
        </p:nvGraphicFramePr>
        <p:xfrm>
          <a:off x="1331640" y="5805264"/>
          <a:ext cx="5616624" cy="10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16529" y="0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0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620688"/>
            <a:ext cx="871296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Исполнение публичных нормативных обязательств за счет средств бюджета городского округа город Урай за 2016 год, млн.руб.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  <a:p>
            <a:pPr marL="285750" indent="-285750"/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1084599"/>
              </p:ext>
            </p:extLst>
          </p:nvPr>
        </p:nvGraphicFramePr>
        <p:xfrm>
          <a:off x="323528" y="1628801"/>
          <a:ext cx="8712968" cy="3300349"/>
        </p:xfrm>
        <a:graphic>
          <a:graphicData uri="http://schemas.openxmlformats.org/drawingml/2006/table">
            <a:tbl>
              <a:tblPr/>
              <a:tblGrid>
                <a:gridCol w="7488832"/>
                <a:gridCol w="1224136"/>
              </a:tblGrid>
              <a:tr h="3127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Публичное нормативное обязательство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76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1. Дополнительные мер социальной поддержки</a:t>
                      </a:r>
                    </a:p>
                    <a:p>
                      <a:pPr algn="l" fontAlgn="ctr"/>
                      <a:r>
                        <a:rPr lang="ru-RU" sz="1400" b="1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(выплата ежемесячных пособий для содержания подопечных приемных детей)</a:t>
                      </a:r>
                      <a:endParaRPr lang="ru-RU" sz="1400" b="0" i="1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64,5</a:t>
                      </a:r>
                      <a:endParaRPr lang="ru-RU" sz="1400" b="1" i="1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86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2. Выплата компенсации части родительской платы за присмотр и уход за детьми в образовательных организациях, реализующих образовательные программы дошкольного образования</a:t>
                      </a:r>
                      <a:endParaRPr lang="ru-RU" sz="1400" b="1" i="1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26,1</a:t>
                      </a:r>
                      <a:endParaRPr lang="ru-RU" sz="1400" b="1" i="1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3. Меры социальной поддержки, связанные с вручением и присвоением наград и званий города Урай</a:t>
                      </a:r>
                      <a:endParaRPr lang="ru-RU" sz="1400" b="1" i="1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1400" b="1" i="1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 расходов</a:t>
                      </a:r>
                      <a:endParaRPr lang="ru-RU" sz="1400" b="1" i="1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90,8</a:t>
                      </a:r>
                      <a:endParaRPr lang="ru-RU" sz="1400" b="1" i="1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316529" y="0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0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ДОКУМЕНТЫ\ФОТОАРХИВ\УРАЙ\ул Космонавтов\ул Космонавтов 2013\DSC05640.jpg сжаты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77" r="18987" b="11397"/>
          <a:stretch/>
        </p:blipFill>
        <p:spPr bwMode="auto">
          <a:xfrm>
            <a:off x="5148064" y="4558206"/>
            <a:ext cx="3885406" cy="2299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943" name="Rectangle 1"/>
          <p:cNvSpPr>
            <a:spLocks noChangeArrowheads="1"/>
          </p:cNvSpPr>
          <p:nvPr/>
        </p:nvSpPr>
        <p:spPr bwMode="auto">
          <a:xfrm>
            <a:off x="179512" y="56900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Динамика расходов дорожного фонда муниципального образования </a:t>
            </a: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за 2014-2016 годы, млн.руб.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4903000"/>
              </p:ext>
            </p:extLst>
          </p:nvPr>
        </p:nvGraphicFramePr>
        <p:xfrm>
          <a:off x="107504" y="1412775"/>
          <a:ext cx="6048672" cy="4347490"/>
        </p:xfrm>
        <a:graphic>
          <a:graphicData uri="http://schemas.openxmlformats.org/drawingml/2006/table">
            <a:tbl>
              <a:tblPr/>
              <a:tblGrid>
                <a:gridCol w="2592288"/>
                <a:gridCol w="720080"/>
                <a:gridCol w="864096"/>
                <a:gridCol w="936104"/>
                <a:gridCol w="936104"/>
              </a:tblGrid>
              <a:tr h="293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 2014 г.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 2015г.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2016 г.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за 2016г.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Остаток дорожного фонда на 01.01.2014,</a:t>
                      </a:r>
                      <a:r>
                        <a:rPr lang="ru-RU" sz="12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01.01.2015, 01.01.2016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5,7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3,0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7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Доходы дорожного фонда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133,5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94,9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82,4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83,2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5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Расходы дорожного фонда </a:t>
                      </a:r>
                    </a:p>
                    <a:p>
                      <a:pPr algn="l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(направления</a:t>
                      </a:r>
                      <a:r>
                        <a:rPr lang="en-US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r>
                        <a:rPr lang="en-US" sz="12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реконструкция, капитальный ремонт, ремонт и содержание сети автомобильных дорог общего пользования и искусственных сооружений на них)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136,2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97,6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82,4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82,4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1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Остаток дорожного фонда на 01.01.2015,01.01.2016,01.01.2017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3,0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333">
                <a:tc gridSpan="5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4198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504" y="1124744"/>
          <a:ext cx="8928993" cy="4536504"/>
        </p:xfrm>
        <a:graphic>
          <a:graphicData uri="http://schemas.openxmlformats.org/drawingml/2006/table">
            <a:tbl>
              <a:tblPr/>
              <a:tblGrid>
                <a:gridCol w="292754"/>
                <a:gridCol w="4976815"/>
                <a:gridCol w="563079"/>
                <a:gridCol w="432048"/>
                <a:gridCol w="524064"/>
                <a:gridCol w="427137"/>
                <a:gridCol w="429411"/>
                <a:gridCol w="427137"/>
                <a:gridCol w="427137"/>
                <a:gridCol w="429411"/>
              </a:tblGrid>
              <a:tr h="1948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Указа Президента Российской Федерации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ФБ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ФБ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8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597 "О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мероприятиях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реализации государственной социальной политики", №1688 "О некоторых мерах по реализации государственной политики в сфере защиты детей-сирот и детей, оставшихся без попечения родителей", №761 "О национальной стратегии действий в интересах детей на 2012-2017 годы"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22,1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21,0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1,1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22,1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21,0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3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повышение оплаты труда отдельным категориям работников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22,1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21,0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1,1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22,1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21,0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51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599 "О мерах по реализации государственной политики в области образования и науки"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("достижение к 2016 году 100% доступности дошкольного образования для детей в возрасте от трех до семи лет")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431,2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409,6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21,6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431,2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409,6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21,6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3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600 "О мерах по обеспечению граждан Российской Федерации доступным и комфортным жильем и повышению качества жилищно-коммунальных услуг"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415,6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367,9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46,7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414,1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366,4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46,7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48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жилья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383,4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341,6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41,8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381,9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340,1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41,8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48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градостроительная деятельность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3,5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3,1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3,5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3,1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5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проектирование и строительство объектов инженерной инфраструктуры на территориях, предназначенных для жилищного строительства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20,8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16,7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4,1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20,8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16,7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4,1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5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мероприятия подпрограммы "Обеспечение жильем молодых семей" федеральной целевой программы "Жилище" на 2015-2020 годы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7,9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6,5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7,9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6,5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48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868,9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798,5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69,4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867,4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797,0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69,4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43608" y="188640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Исполнение майских указов Президента Российской Федерации 2012 года, млн.руб.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77443" y="0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1"/>
          <p:cNvSpPr>
            <a:spLocks noChangeArrowheads="1"/>
          </p:cNvSpPr>
          <p:nvPr/>
        </p:nvSpPr>
        <p:spPr bwMode="auto">
          <a:xfrm>
            <a:off x="0" y="6206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Использование средств резервного фонда за 2016 год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340768"/>
            <a:ext cx="864096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</a:rPr>
              <a:t>	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Решением Думы города Урай от 17.12.2015 №143 резервный фонд администрации города Урай на 2016 год назначен в сумме 5 000,0 тыс.рублей.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Средства в сумме 2 356,3 тыс.рублей направлены на: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исполнение судебных актов по обращению взыскания на средства бюджета городского округа город Урай, - необходимость в которых возникла в текущем финансовом году, в сумме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2 331,3 тыс.рублей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оказание материальной помощи, пострадавшему от пожара- необходимость в которых возникла в текущем финансовом году, в сумме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25,0 тыс.рублей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96336" y="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77443" y="0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47667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Динамика объема средств муниципального долга </a:t>
            </a: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за 2014-2016 годы, млн.руб.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www.ivteleradio.ru/images/2016/3/18/be5bb15a3ea84df9910ffdb4cadbaa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321766" cy="222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4437112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сфере управления муниципальным долгом 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деятельность муниципалитета была направлена на проведение взвешенной долговой политики.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Итогом реализации данной задачи явилось отсутствие долговых обязательств муниципального образования на конец отчетного года.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16529" y="0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499992" y="1700808"/>
          <a:ext cx="4104456" cy="1059155"/>
        </p:xfrm>
        <a:graphic>
          <a:graphicData uri="http://schemas.openxmlformats.org/drawingml/2006/table">
            <a:tbl>
              <a:tblPr/>
              <a:tblGrid>
                <a:gridCol w="1368152"/>
                <a:gridCol w="1368152"/>
                <a:gridCol w="1368152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 01.01.2015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 01.01.2016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 01.01.2017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92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32,7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610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3265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характеристики бюджета городского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город Урай </a:t>
            </a:r>
            <a:endParaRPr lang="ru-RU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2014-2016 годы, млн. рублей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6742165"/>
              </p:ext>
            </p:extLst>
          </p:nvPr>
        </p:nvGraphicFramePr>
        <p:xfrm>
          <a:off x="323528" y="1628800"/>
          <a:ext cx="8568951" cy="2662879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1">
                      <a:lumMod val="20000"/>
                      <a:lumOff val="80000"/>
                    </a:schemeClr>
                  </a:outerShdw>
                </a:effectLst>
              </a:tblPr>
              <a:tblGrid>
                <a:gridCol w="1656185"/>
                <a:gridCol w="792088"/>
                <a:gridCol w="720080"/>
                <a:gridCol w="936103"/>
                <a:gridCol w="720080"/>
                <a:gridCol w="1080120"/>
                <a:gridCol w="1080121"/>
                <a:gridCol w="720080"/>
                <a:gridCol w="864094"/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Наименование показателя 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Факт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2014 г.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исполнения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Факт 2015 г.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исполнения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План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 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Факт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 г.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исполнения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Темп</a:t>
                      </a: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роста к 2015 г.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Доходы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3 231,2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100,1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3 318,5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100,6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3 818,2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3 792,5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99,3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114,3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Расходы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3 443,7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94,4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3 213,7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91,4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3 920,7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3 834,7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97,8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119,3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Дефицит «-» </a:t>
                      </a: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 </a:t>
                      </a: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профицит  «+»  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-212,5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+104,8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-102,5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-42,2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013176"/>
            <a:ext cx="244827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newsregions.ru/wp-content/uploads/2016/11/8f9e6ff5ea773aba7bc2c5f40aedf8e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013176"/>
            <a:ext cx="2414016" cy="1536511"/>
          </a:xfrm>
          <a:prstGeom prst="rect">
            <a:avLst/>
          </a:prstGeom>
          <a:noFill/>
        </p:spPr>
      </p:pic>
      <p:pic>
        <p:nvPicPr>
          <p:cNvPr id="9" name="Picture 6" descr="http://www.s.0552.ua/section/newsIconCis2/upload/images/news/icon/_1458294244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013176"/>
            <a:ext cx="2320862" cy="1547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48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17879" y="55354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Качество управления муниципальными финансами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692696"/>
            <a:ext cx="7920880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11560" y="764705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      Департамент </a:t>
            </a:r>
            <a:r>
              <a:rPr lang="ru-RU" sz="1200" dirty="0"/>
              <a:t>финансов автономного округа </a:t>
            </a:r>
            <a:r>
              <a:rPr lang="ru-RU" sz="1200" dirty="0" smtClean="0"/>
              <a:t>проводит </a:t>
            </a:r>
            <a:r>
              <a:rPr lang="ru-RU" sz="1200" dirty="0"/>
              <a:t>ежегодный </a:t>
            </a:r>
            <a:r>
              <a:rPr lang="ru-RU" sz="1200" dirty="0" smtClean="0"/>
              <a:t>мониторинг и оценку качества организации и </a:t>
            </a:r>
            <a:r>
              <a:rPr lang="ru-RU" sz="1200" dirty="0"/>
              <a:t>осуществления бюджетного </a:t>
            </a:r>
            <a:r>
              <a:rPr lang="ru-RU" sz="1200" dirty="0" smtClean="0"/>
              <a:t>процесса в </a:t>
            </a:r>
            <a:r>
              <a:rPr lang="ru-RU" sz="1200" dirty="0"/>
              <a:t>муниципальных образованиях округа </a:t>
            </a:r>
            <a:r>
              <a:rPr lang="ru-RU" sz="1200" dirty="0" smtClean="0"/>
              <a:t>в соответствии </a:t>
            </a:r>
            <a:r>
              <a:rPr lang="ru-RU" sz="1200" dirty="0"/>
              <a:t>с постановлением </a:t>
            </a:r>
            <a:r>
              <a:rPr lang="ru-RU" sz="1200" dirty="0" smtClean="0"/>
              <a:t>Правительства автономного </a:t>
            </a:r>
            <a:r>
              <a:rPr lang="ru-RU" sz="1200" dirty="0"/>
              <a:t>округа </a:t>
            </a:r>
            <a:r>
              <a:rPr lang="ru-RU" sz="1200" dirty="0" smtClean="0"/>
              <a:t>от </a:t>
            </a:r>
            <a:r>
              <a:rPr lang="ru-RU" sz="1200" dirty="0"/>
              <a:t>18.03.2011 </a:t>
            </a:r>
            <a:r>
              <a:rPr lang="ru-RU" sz="1200" dirty="0" smtClean="0"/>
              <a:t>№ 65-п. </a:t>
            </a:r>
          </a:p>
          <a:p>
            <a:pPr algn="just"/>
            <a:r>
              <a:rPr lang="ru-RU" sz="1200" dirty="0" smtClean="0"/>
              <a:t>      В 2016 году по итогам мониторинга за 2015 год муниципальным образованием городской округ город Урай получен грант </a:t>
            </a:r>
            <a:r>
              <a:rPr lang="ru-RU" sz="1200" b="1" dirty="0" smtClean="0"/>
              <a:t>в сумме 8,2 млн.руб.</a:t>
            </a:r>
          </a:p>
          <a:p>
            <a:pPr algn="just"/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9531" y="1916832"/>
            <a:ext cx="45005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Arial" panose="020B0604020202020204" pitchFamily="34" charset="0"/>
              </a:rPr>
              <a:t>Оценка характеризует </a:t>
            </a:r>
            <a:r>
              <a:rPr lang="ru-RU" sz="1200" b="1" i="1" dirty="0" smtClean="0">
                <a:latin typeface="Arial" panose="020B0604020202020204" pitchFamily="34" charset="0"/>
              </a:rPr>
              <a:t>следующие направления организации </a:t>
            </a:r>
            <a:r>
              <a:rPr lang="ru-RU" sz="1200" b="1" i="1" dirty="0">
                <a:latin typeface="Arial" panose="020B0604020202020204" pitchFamily="34" charset="0"/>
              </a:rPr>
              <a:t>и </a:t>
            </a:r>
            <a:r>
              <a:rPr lang="ru-RU" sz="1200" b="1" i="1" dirty="0" smtClean="0">
                <a:latin typeface="Arial" panose="020B0604020202020204" pitchFamily="34" charset="0"/>
              </a:rPr>
              <a:t>осуществления бюджетного процесса: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Arial" panose="020B0604020202020204" pitchFamily="34" charset="0"/>
              </a:rPr>
              <a:t> планирование бюджета,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Arial" panose="020B0604020202020204" pitchFamily="34" charset="0"/>
              </a:rPr>
              <a:t>исполнение бюджета,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Arial" panose="020B0604020202020204" pitchFamily="34" charset="0"/>
              </a:rPr>
              <a:t>долговая политика,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Arial" panose="020B0604020202020204" pitchFamily="34" charset="0"/>
              </a:rPr>
              <a:t>оказание муниципальных </a:t>
            </a:r>
            <a:r>
              <a:rPr lang="ru-RU" sz="1200" dirty="0">
                <a:latin typeface="Arial" panose="020B0604020202020204" pitchFamily="34" charset="0"/>
              </a:rPr>
              <a:t>услуг (выполнение </a:t>
            </a:r>
            <a:r>
              <a:rPr lang="ru-RU" sz="1200" dirty="0" smtClean="0">
                <a:latin typeface="Arial" panose="020B0604020202020204" pitchFamily="34" charset="0"/>
              </a:rPr>
              <a:t>работ),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Arial" panose="020B0604020202020204" pitchFamily="34" charset="0"/>
              </a:rPr>
              <a:t>открытость </a:t>
            </a:r>
            <a:r>
              <a:rPr lang="ru-RU" sz="1200" dirty="0">
                <a:latin typeface="Arial" panose="020B0604020202020204" pitchFamily="34" charset="0"/>
              </a:rPr>
              <a:t>бюджетного </a:t>
            </a:r>
            <a:r>
              <a:rPr lang="ru-RU" sz="1200" dirty="0" smtClean="0">
                <a:latin typeface="Arial" panose="020B0604020202020204" pitchFamily="34" charset="0"/>
              </a:rPr>
              <a:t>процесса,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Arial" panose="020B0604020202020204" pitchFamily="34" charset="0"/>
              </a:rPr>
              <a:t>выполнение </a:t>
            </a:r>
            <a:r>
              <a:rPr lang="ru-RU" sz="1200" dirty="0">
                <a:latin typeface="Arial" panose="020B0604020202020204" pitchFamily="34" charset="0"/>
              </a:rPr>
              <a:t>«майских» Указов </a:t>
            </a:r>
            <a:r>
              <a:rPr lang="ru-RU" sz="1200" dirty="0" smtClean="0">
                <a:latin typeface="Arial" panose="020B0604020202020204" pitchFamily="34" charset="0"/>
              </a:rPr>
              <a:t>Президента РФ</a:t>
            </a:r>
            <a:endParaRPr lang="ru-RU" sz="1200" dirty="0">
              <a:effectLst/>
              <a:latin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4077072"/>
            <a:ext cx="4203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latin typeface="Arial" panose="020B0604020202020204" pitchFamily="34" charset="0"/>
              </a:rPr>
              <a:t>Рейтинг </a:t>
            </a:r>
            <a:r>
              <a:rPr lang="ru-RU" sz="1200" i="1" dirty="0" smtClean="0">
                <a:latin typeface="Arial" panose="020B0604020202020204" pitchFamily="34" charset="0"/>
              </a:rPr>
              <a:t>муниципального образования город Урай по </a:t>
            </a:r>
            <a:r>
              <a:rPr lang="ru-RU" sz="1200" i="1" dirty="0">
                <a:latin typeface="Arial" panose="020B0604020202020204" pitchFamily="34" charset="0"/>
              </a:rPr>
              <a:t>результатам оценки качества организации </a:t>
            </a:r>
            <a:r>
              <a:rPr lang="ru-RU" sz="1200" i="1" dirty="0" smtClean="0">
                <a:latin typeface="Arial" panose="020B0604020202020204" pitchFamily="34" charset="0"/>
              </a:rPr>
              <a:t>и осуществления </a:t>
            </a:r>
            <a:r>
              <a:rPr lang="ru-RU" sz="1200" i="1" dirty="0">
                <a:latin typeface="Arial" panose="020B0604020202020204" pitchFamily="34" charset="0"/>
              </a:rPr>
              <a:t>бюджетного процесса </a:t>
            </a:r>
            <a:r>
              <a:rPr lang="ru-RU" sz="1200" i="1" dirty="0" smtClean="0">
                <a:latin typeface="Arial" panose="020B0604020202020204" pitchFamily="34" charset="0"/>
              </a:rPr>
              <a:t>за 2013-2015г.</a:t>
            </a:r>
            <a:endParaRPr lang="ru-RU" sz="1200" i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645024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Arial" panose="020B0604020202020204" pitchFamily="34" charset="0"/>
              </a:rPr>
              <a:t>Оценка города Урай в целом по ХМАО</a:t>
            </a:r>
          </a:p>
          <a:p>
            <a:pPr algn="ctr"/>
            <a:r>
              <a:rPr lang="en-US" sz="1200" i="1" dirty="0" smtClean="0">
                <a:latin typeface="Arial" panose="020B0604020202020204" pitchFamily="34" charset="0"/>
              </a:rPr>
              <a:t> </a:t>
            </a:r>
            <a:endParaRPr lang="ru-RU" sz="1200" i="1" dirty="0" smtClean="0">
              <a:latin typeface="Arial" panose="020B060402020202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364087" y="5013176"/>
          <a:ext cx="3384377" cy="1008112"/>
        </p:xfrm>
        <a:graphic>
          <a:graphicData uri="http://schemas.openxmlformats.org/drawingml/2006/table">
            <a:tbl>
              <a:tblPr/>
              <a:tblGrid>
                <a:gridCol w="1172290"/>
                <a:gridCol w="1131967"/>
                <a:gridCol w="1080120"/>
              </a:tblGrid>
              <a:tr h="4000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2013 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2014 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2015 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80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 место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 место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 место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916832"/>
            <a:ext cx="1710190" cy="228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Диаграмма 16"/>
          <p:cNvGraphicFramePr/>
          <p:nvPr/>
        </p:nvGraphicFramePr>
        <p:xfrm>
          <a:off x="-252536" y="4437112"/>
          <a:ext cx="496855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433549" y="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-108520" y="4005064"/>
          <a:ext cx="504056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79454218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през1"/>
          <p:cNvPicPr preferRelativeResize="0">
            <a:picLocks noChangeArrowheads="1"/>
          </p:cNvPicPr>
          <p:nvPr/>
        </p:nvPicPr>
        <p:blipFill>
          <a:blip r:embed="rId3" cstate="print"/>
          <a:srcRect r="82060"/>
          <a:stretch>
            <a:fillRect/>
          </a:stretch>
        </p:blipFill>
        <p:spPr bwMode="auto">
          <a:xfrm>
            <a:off x="0" y="6350"/>
            <a:ext cx="1835696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548680"/>
            <a:ext cx="9144001" cy="35719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endParaRPr lang="ru-RU" sz="1400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1680" y="980728"/>
            <a:ext cx="7452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Подготовлено Комитетом по финансам администрации города Урай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://www.uray.ru/images/files/7z-l.gif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2204864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Адрес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микрорайон 2, дом 60, город Урай, Тюменская область, Ханты-Мансийский автономный округ –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Югра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628285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4149080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Председатель комитета – Хусаинова Ирина Валериевна, тел.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(34676) 2-33-56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E-mail: comfin@uray.ru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5589240"/>
            <a:ext cx="4896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Подготовил начальник бюджетного управления комитета по финансам администрации города Урай   Зорина Лариса Васильевна, тел.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(34676) 2-05-82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75126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1058837"/>
              </p:ext>
            </p:extLst>
          </p:nvPr>
        </p:nvGraphicFramePr>
        <p:xfrm>
          <a:off x="0" y="836712"/>
          <a:ext cx="9144000" cy="5360583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1">
                      <a:lumMod val="20000"/>
                      <a:lumOff val="80000"/>
                    </a:schemeClr>
                  </a:outerShdw>
                </a:effectLst>
              </a:tblPr>
              <a:tblGrid>
                <a:gridCol w="3728622"/>
                <a:gridCol w="1727042"/>
                <a:gridCol w="1755457"/>
                <a:gridCol w="1932879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ДОХОДЫ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РАСХОДЫ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Дефицит (-)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 </a:t>
                      </a:r>
                      <a:r>
                        <a:rPr lang="ru-RU" sz="1400" b="1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профицит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(+) 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Первоначально утверждено решением о бюджете от 17.12.2015 №143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2 598,7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2 652,2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53,5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Утверждено решением о бюджете от 18.02.2016 №1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2 763,5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3 052,3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- 288,8</a:t>
                      </a:r>
                    </a:p>
                    <a:p>
                      <a:pPr algn="ctr"/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Изменения (+,-)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+164,8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+400,1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-235,3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5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Утверждено решением о бюджете от 28.04.2016 № 22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2 772,2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3 110,9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-338,7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Изменения (+,-)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+8,7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+58,6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-49,9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0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Утверждено решением о бюджете от 23.06.2016 №46 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2 830,4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3 169,1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-338,7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Изменения (+,-)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+58,2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+58,2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0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Утверждено решением о бюджете от 24.11.2016 №26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3 152,3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3 474,1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- 321,8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Изменения (+,-)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+321,9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+305,0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+16,9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0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Утверждено решением о бюджете от 22.12.2016</a:t>
                      </a: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№37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3 818,8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3 921,3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-102,5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Изменения (+,-)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+666,5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+447,2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+219,3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5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Приказ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Комитета по финансам от 27.12.2016 №155-од «О внесении изменений в сводную бюджетную роспись»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-0,5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-0,5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Общие изменения за год (+,-)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+1 219,6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+ 1 268,6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+49,0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Уточненный</a:t>
                      </a: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бюджет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3 818,3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3 920,8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-102,5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11663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Изменения параметров бюджета</a:t>
            </a:r>
          </a:p>
          <a:p>
            <a:pPr algn="ctr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городского округа город Урай в 2016 году, млн. руб.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95077" y="0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39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33265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Динамика доходов бюджета городского </a:t>
            </a:r>
            <a:r>
              <a:rPr lang="ru-RU" b="1" i="1" dirty="0">
                <a:latin typeface="Arial" pitchFamily="34" charset="0"/>
                <a:ea typeface="Calibri" pitchFamily="34" charset="0"/>
                <a:cs typeface="Arial" pitchFamily="34" charset="0"/>
              </a:rPr>
              <a:t>округа город Урай </a:t>
            </a:r>
            <a:endParaRPr lang="ru-RU" b="1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450850" algn="ctr"/>
            <a:r>
              <a:rPr lang="ru-RU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за 2014-2016 годы, млн.руб.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316416" y="0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052736"/>
          <a:ext cx="4572000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Левая фигурная скобка 7"/>
          <p:cNvSpPr/>
          <p:nvPr/>
        </p:nvSpPr>
        <p:spPr>
          <a:xfrm rot="5400000">
            <a:off x="1464422" y="1424010"/>
            <a:ext cx="499332" cy="1196945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1340768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29%</a:t>
            </a:r>
            <a:endPara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2276872"/>
            <a:ext cx="5950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71%</a:t>
            </a:r>
            <a:endPara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1907704" y="4005064"/>
          <a:ext cx="4572000" cy="267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347864" y="4581128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27%</a:t>
            </a:r>
            <a:endPara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5229200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73%</a:t>
            </a:r>
            <a:endPara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Левая фигурная скобка 20"/>
          <p:cNvSpPr/>
          <p:nvPr/>
        </p:nvSpPr>
        <p:spPr>
          <a:xfrm rot="5400000">
            <a:off x="3336630" y="4664370"/>
            <a:ext cx="499332" cy="1196945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aphicFrame>
        <p:nvGraphicFramePr>
          <p:cNvPr id="34" name="Диаграмма 33"/>
          <p:cNvGraphicFramePr/>
          <p:nvPr/>
        </p:nvGraphicFramePr>
        <p:xfrm>
          <a:off x="4572000" y="1124744"/>
          <a:ext cx="45720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6372200" y="1052736"/>
            <a:ext cx="946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201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5 г.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Левая фигурная скобка 35"/>
          <p:cNvSpPr/>
          <p:nvPr/>
        </p:nvSpPr>
        <p:spPr>
          <a:xfrm rot="5400000">
            <a:off x="6000926" y="1784050"/>
            <a:ext cx="499332" cy="1196945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940152" y="1772816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27%</a:t>
            </a:r>
            <a:endPara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740352" y="2060848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73%</a:t>
            </a:r>
            <a:endPara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19476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59" y="980729"/>
          <a:ext cx="5832647" cy="1218175"/>
        </p:xfrm>
        <a:graphic>
          <a:graphicData uri="http://schemas.openxmlformats.org/drawingml/2006/table">
            <a:tbl>
              <a:tblPr/>
              <a:tblGrid>
                <a:gridCol w="675360"/>
                <a:gridCol w="859548"/>
                <a:gridCol w="859548"/>
                <a:gridCol w="859548"/>
                <a:gridCol w="859548"/>
                <a:gridCol w="859548"/>
                <a:gridCol w="859547"/>
              </a:tblGrid>
              <a:tr h="17280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 исполнения по налоговым доходам</a:t>
                      </a:r>
                      <a:r>
                        <a:rPr lang="ru-RU" sz="1100" b="1" i="1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87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2014 г. 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исполнения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2015 г.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исполнения</a:t>
                      </a:r>
                    </a:p>
                    <a:p>
                      <a:pPr algn="ctr" fontAlgn="b"/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2016 г.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2016 г.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</a:t>
                      </a:r>
                    </a:p>
                    <a:p>
                      <a:pPr algn="ctr" fontAlgn="b"/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85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700,5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101,3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631,1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100,7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627,7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603,1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96,1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Динамика и структура налоговых доходов бюджета городского округа город Урай за 2014-2016 годы, млн.руб.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084168" y="1988840"/>
            <a:ext cx="216024" cy="21602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79512" y="2276872"/>
          <a:ext cx="885698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300192" y="1916832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4,5%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259632" y="3356992"/>
            <a:ext cx="136815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 rot="903795">
            <a:off x="1362838" y="3115126"/>
            <a:ext cx="11880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-69,4 млн.руб.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953732">
            <a:off x="3639835" y="3113634"/>
            <a:ext cx="11880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-28,0 млн.руб.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Динамика и структура неналоговых доходов бюджета городского округа город Урай за 2014-2016 годы, млн.руб.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9" y="1052736"/>
          <a:ext cx="6768752" cy="1385815"/>
        </p:xfrm>
        <a:graphic>
          <a:graphicData uri="http://schemas.openxmlformats.org/drawingml/2006/table">
            <a:tbl>
              <a:tblPr/>
              <a:tblGrid>
                <a:gridCol w="891159"/>
                <a:gridCol w="891159"/>
                <a:gridCol w="1056191"/>
                <a:gridCol w="1018952"/>
                <a:gridCol w="873388"/>
                <a:gridCol w="873388"/>
                <a:gridCol w="1164515"/>
              </a:tblGrid>
              <a:tr h="17280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 исполнения по неналоговым доходам</a:t>
                      </a:r>
                      <a:r>
                        <a:rPr lang="ru-RU" sz="1100" b="1" i="1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87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2014 г.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исполнения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2015 г.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</a:t>
                      </a:r>
                    </a:p>
                    <a:p>
                      <a:pPr algn="ctr" fontAlgn="b"/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1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 </a:t>
                      </a:r>
                    </a:p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 2016 г.</a:t>
                      </a:r>
                    </a:p>
                    <a:p>
                      <a:pPr algn="ctr" fontAlgn="b"/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2016 г.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</a:t>
                      </a:r>
                    </a:p>
                    <a:p>
                      <a:pPr algn="ctr" fontAlgn="b"/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85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223,2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102,6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264,9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107,0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439,5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441,1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100,4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79512" y="2420888"/>
          <a:ext cx="885698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V="1">
            <a:off x="3131840" y="3284984"/>
            <a:ext cx="208823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043608" y="4005064"/>
            <a:ext cx="144016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 rot="20550142">
            <a:off x="3359180" y="3045638"/>
            <a:ext cx="1910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+176,2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млн.руб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20747011">
            <a:off x="988825" y="3641007"/>
            <a:ext cx="1624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+41,7млн.руб</a:t>
            </a:r>
            <a:endParaRPr lang="ru-RU" dirty="0"/>
          </a:p>
        </p:txBody>
      </p:sp>
      <p:sp>
        <p:nvSpPr>
          <p:cNvPr id="10" name="Стрелка вверх 9"/>
          <p:cNvSpPr/>
          <p:nvPr/>
        </p:nvSpPr>
        <p:spPr>
          <a:xfrm>
            <a:off x="7308304" y="2204864"/>
            <a:ext cx="216024" cy="216024"/>
          </a:xfrm>
          <a:prstGeom prst="upArrow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452320" y="2204864"/>
            <a:ext cx="7823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1,6 раза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1663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Динамика безвозмездных поступлений в бюджет городского округа город Урай за 2014-2016 годы, млн.руб.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436096" y="5157192"/>
          <a:ext cx="3456384" cy="1678954"/>
        </p:xfrm>
        <a:graphic>
          <a:graphicData uri="http://schemas.openxmlformats.org/drawingml/2006/table">
            <a:tbl>
              <a:tblPr/>
              <a:tblGrid>
                <a:gridCol w="864095"/>
                <a:gridCol w="864097"/>
                <a:gridCol w="864096"/>
                <a:gridCol w="864096"/>
              </a:tblGrid>
              <a:tr h="3431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Объем безвозмездных поступлений,</a:t>
                      </a:r>
                      <a:r>
                        <a:rPr lang="ru-RU" sz="1200" b="1" i="1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млн.руб.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9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за 2014 год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за 2015 год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2016 г.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за 2016 год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33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2 183,6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2 373,0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2 611,6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2 610,3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31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безвозмездные</a:t>
                      </a:r>
                      <a:r>
                        <a:rPr lang="ru-RU" sz="1200" b="1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поступления, млн.руб.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97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137,0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59,5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152,0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152,0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0" y="764704"/>
          <a:ext cx="889248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 flipV="1">
            <a:off x="1979712" y="2564904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707904" y="2852936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 rot="18993031">
            <a:off x="1571478" y="2562144"/>
            <a:ext cx="1447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+189,4 </a:t>
            </a:r>
            <a:r>
              <a:rPr lang="ru-RU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млн.руб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 rot="19787763">
            <a:off x="3395665" y="2776586"/>
            <a:ext cx="14971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+237,3 млн.руб.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 rot="20556512">
            <a:off x="3577936" y="1182586"/>
            <a:ext cx="1397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+92,5 млн.руб.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 rot="697148">
            <a:off x="1635021" y="1455385"/>
            <a:ext cx="1397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-77,5 млн.руб.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2667020"/>
              </p:ext>
            </p:extLst>
          </p:nvPr>
        </p:nvGraphicFramePr>
        <p:xfrm>
          <a:off x="107504" y="1412777"/>
          <a:ext cx="8928992" cy="2754171"/>
        </p:xfrm>
        <a:graphic>
          <a:graphicData uri="http://schemas.openxmlformats.org/drawingml/2006/table">
            <a:tbl>
              <a:tblPr/>
              <a:tblGrid>
                <a:gridCol w="2120636"/>
                <a:gridCol w="1339349"/>
                <a:gridCol w="1674186"/>
                <a:gridCol w="1339349"/>
                <a:gridCol w="1375352"/>
                <a:gridCol w="1080120"/>
              </a:tblGrid>
              <a:tr h="3600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</a:p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за 2014 г.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2015 г.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 </a:t>
                      </a:r>
                    </a:p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2016г.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за 2016 г.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998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- всего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3 443,7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3 213,7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3 920,7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3 834,7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97,8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726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30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на реализацию муниципальных программ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3 021,5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2 980,9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3 916,5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3 832,7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97,9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7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87,7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92,8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99,9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99,9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30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на непрограммную деятельность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422,2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232,8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4,2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200" b="1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48,8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51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692696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ln w="11430"/>
                <a:latin typeface="Arial" pitchFamily="34" charset="0"/>
                <a:cs typeface="Arial" pitchFamily="34" charset="0"/>
              </a:rPr>
              <a:t>Динамика расходов бюджета города в рамках муниципальных программ  </a:t>
            </a:r>
          </a:p>
          <a:p>
            <a:pPr algn="ctr">
              <a:defRPr/>
            </a:pPr>
            <a:r>
              <a:rPr lang="ru-RU" b="1" i="1" dirty="0" smtClean="0">
                <a:ln w="11430"/>
                <a:latin typeface="Arial" pitchFamily="34" charset="0"/>
                <a:cs typeface="Arial" pitchFamily="34" charset="0"/>
              </a:rPr>
              <a:t>за 2014-2016 годы, млн.руб.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043608" y="4114800"/>
          <a:ext cx="66967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370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1551767"/>
              </p:ext>
            </p:extLst>
          </p:nvPr>
        </p:nvGraphicFramePr>
        <p:xfrm>
          <a:off x="107504" y="1106020"/>
          <a:ext cx="8928992" cy="5217753"/>
        </p:xfrm>
        <a:graphic>
          <a:graphicData uri="http://schemas.openxmlformats.org/drawingml/2006/table">
            <a:tbl>
              <a:tblPr/>
              <a:tblGrid>
                <a:gridCol w="300134"/>
                <a:gridCol w="2580186"/>
                <a:gridCol w="1008112"/>
                <a:gridCol w="936104"/>
                <a:gridCol w="936104"/>
                <a:gridCol w="3168352"/>
              </a:tblGrid>
              <a:tr h="592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</a:t>
                      </a:r>
                      <a:r>
                        <a:rPr lang="ru-RU" sz="1100" b="1" i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r>
                        <a:rPr lang="ru-RU" sz="11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100" b="1" i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программы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Уточнен-ный</a:t>
                      </a:r>
                      <a:r>
                        <a:rPr lang="ru-RU" sz="11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план на </a:t>
                      </a: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2016 </a:t>
                      </a:r>
                      <a:r>
                        <a:rPr lang="ru-RU" sz="11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Исполнено за </a:t>
                      </a: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2016 </a:t>
                      </a:r>
                      <a:r>
                        <a:rPr lang="ru-RU" sz="11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</a:t>
                      </a:r>
                      <a:r>
                        <a:rPr lang="ru-RU" sz="1100" b="1" i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испол-нения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Причины</a:t>
                      </a:r>
                      <a:r>
                        <a:rPr lang="ru-RU" sz="1100" b="1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низкого исполнения</a:t>
                      </a:r>
                      <a:endParaRPr lang="ru-RU" sz="1100" b="1" i="1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i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Муниципальная программа "Обеспечение градостроительной деятельности на территории города Урай" на  2015-2017 годы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</a:p>
                    <a:p>
                      <a:pPr algn="ctr" fontAlgn="auto"/>
                      <a:endParaRPr lang="ru-RU" sz="1100" b="1" i="1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auto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102,5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auto"/>
                      <a:endParaRPr lang="ru-RU" sz="1100" b="1" i="1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auto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96,8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ru-RU" sz="1100" b="1" i="1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auto"/>
                      <a:endParaRPr lang="ru-RU" sz="1100" b="1" i="1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auto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94,5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в полном объеме освоены средства в связи с условиями заключенных контрактов на выполнение кадастровых работ по подготовке межевых планов и получение кадастровых паспортов на земельные участки (объекты ИЖС, кладбище, полигон утилизации, комплексное освоение территории </a:t>
                      </a:r>
                      <a:r>
                        <a:rPr lang="ru-RU" sz="1100" b="1" i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м-н</a:t>
                      </a: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1А,1Д, 1Г, средняя школа  </a:t>
                      </a:r>
                      <a:r>
                        <a:rPr lang="ru-RU" sz="1100" b="1" i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м-н</a:t>
                      </a: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1А ). А так же выполнение работ по укреплению обочины и устройство дорожки для обслуживания Проезда 1 на участке от моста через реку Колосья до ул.Пионеров, водопонижение </a:t>
                      </a:r>
                      <a:r>
                        <a:rPr lang="ru-RU" sz="1100" b="1" i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мкр.Юго-Восточный</a:t>
                      </a: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Кладбище 2</a:t>
                      </a:r>
                      <a:r>
                        <a:rPr lang="ru-RU" sz="1100" b="1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«А». 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214" marR="43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Муниципальная программа "Модернизация здравоохранения муниципального образования городской округ город </a:t>
                      </a:r>
                      <a:r>
                        <a:rPr lang="ru-RU" sz="1100" b="1" i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Урай</a:t>
                      </a: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" на 2013-2017 годы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  <a:p>
                      <a:pPr algn="ctr" fontAlgn="auto"/>
                      <a:endParaRPr lang="ru-RU" sz="1100" b="1" i="1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auto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11,3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endParaRPr lang="ru-RU" sz="1100" b="1" i="1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auto"/>
                      <a:endParaRPr lang="ru-RU" sz="1100" b="1" i="1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auto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10,6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ru-RU" sz="1100" b="1" i="1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auto"/>
                      <a:endParaRPr lang="ru-RU" sz="1100" b="1" i="1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auto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94,3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в полном объеме освоены средства, в связи с отсутствием заявок на участие в электронном аукционе на выполнение ПСД (модернизация котельной) по объекту. В декабре 2016 года объявлен повторный аукцион.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214" marR="43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26064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Муниципальные программы с низким исполнением </a:t>
            </a: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за 2016 год, млн.руб.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13775</TotalTime>
  <Words>2085</Words>
  <Application>Microsoft Office PowerPoint</Application>
  <PresentationFormat>Экран (4:3)</PresentationFormat>
  <Paragraphs>566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 A. Gotsman</dc:creator>
  <cp:lastModifiedBy>Лариса Васильевна Зорина</cp:lastModifiedBy>
  <cp:revision>1505</cp:revision>
  <dcterms:created xsi:type="dcterms:W3CDTF">2011-03-01T09:21:01Z</dcterms:created>
  <dcterms:modified xsi:type="dcterms:W3CDTF">2017-06-29T04:31:47Z</dcterms:modified>
</cp:coreProperties>
</file>