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2"/>
  </p:notesMasterIdLst>
  <p:sldIdLst>
    <p:sldId id="393" r:id="rId2"/>
    <p:sldId id="387" r:id="rId3"/>
    <p:sldId id="388" r:id="rId4"/>
    <p:sldId id="389" r:id="rId5"/>
    <p:sldId id="259" r:id="rId6"/>
    <p:sldId id="395" r:id="rId7"/>
    <p:sldId id="397" r:id="rId8"/>
    <p:sldId id="399" r:id="rId9"/>
    <p:sldId id="382" r:id="rId10"/>
    <p:sldId id="309" r:id="rId11"/>
    <p:sldId id="315" r:id="rId12"/>
    <p:sldId id="268" r:id="rId13"/>
    <p:sldId id="323" r:id="rId14"/>
    <p:sldId id="400" r:id="rId15"/>
    <p:sldId id="330" r:id="rId16"/>
    <p:sldId id="325" r:id="rId17"/>
    <p:sldId id="321" r:id="rId18"/>
    <p:sldId id="401" r:id="rId19"/>
    <p:sldId id="329" r:id="rId20"/>
    <p:sldId id="402" r:id="rId21"/>
    <p:sldId id="283" r:id="rId22"/>
    <p:sldId id="403" r:id="rId23"/>
    <p:sldId id="386" r:id="rId24"/>
    <p:sldId id="404" r:id="rId25"/>
    <p:sldId id="357" r:id="rId26"/>
    <p:sldId id="365" r:id="rId27"/>
    <p:sldId id="361" r:id="rId28"/>
    <p:sldId id="362" r:id="rId29"/>
    <p:sldId id="363" r:id="rId30"/>
    <p:sldId id="364"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9" d="100"/>
          <a:sy n="49" d="100"/>
        </p:scale>
        <p:origin x="-163" y="-37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58479A-BDD4-412A-B38B-B22769C994A1}" type="datetimeFigureOut">
              <a:rPr lang="ru-RU" smtClean="0"/>
              <a:t>22.10.2021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2C918F-6D3A-41FF-AD94-20DF606E496A}"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77C2756-E671-4E64-B54B-843F7389546A}"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5B106E36-FD25-4E2D-B0AA-010F637433A0}" type="datetimeFigureOut">
              <a:rPr lang="ru-RU" smtClean="0"/>
              <a:pPr/>
              <a:t>22.10.2021</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5B106E36-FD25-4E2D-B0AA-010F637433A0}" type="datetimeFigureOut">
              <a:rPr lang="ru-RU" smtClean="0"/>
              <a:pPr/>
              <a:t>22.10.2021</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5B106E36-FD25-4E2D-B0AA-010F637433A0}" type="datetimeFigureOut">
              <a:rPr lang="ru-RU" smtClean="0"/>
              <a:pPr/>
              <a:t>22.10.2021</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725C68B6-61C2-468F-89AB-4B9F7531AA68}" type="slidenum">
              <a:rPr lang="ru-RU" smtClean="0"/>
              <a:pPr/>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transition spd="slow">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5B106E36-FD25-4E2D-B0AA-010F637433A0}" type="datetimeFigureOut">
              <a:rPr lang="ru-RU" smtClean="0"/>
              <a:pPr/>
              <a:t>22.10.2021</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5B106E36-FD25-4E2D-B0AA-010F637433A0}" type="datetimeFigureOut">
              <a:rPr lang="ru-RU" smtClean="0"/>
              <a:pPr/>
              <a:t>22.10.2021</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22.10.2021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5B106E36-FD25-4E2D-B0AA-010F637433A0}" type="datetimeFigureOut">
              <a:rPr lang="ru-RU" smtClean="0"/>
              <a:pPr/>
              <a:t>22.10.2021</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5B106E36-FD25-4E2D-B0AA-010F637433A0}" type="datetimeFigureOut">
              <a:rPr lang="ru-RU" smtClean="0"/>
              <a:pPr/>
              <a:t>22.10.2021</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p:pull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5B106E36-FD25-4E2D-B0AA-010F637433A0}" type="datetimeFigureOut">
              <a:rPr lang="ru-RU" smtClean="0"/>
              <a:pPr/>
              <a:t>22.10.2021</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B106E36-FD25-4E2D-B0AA-010F637433A0}" type="datetimeFigureOut">
              <a:rPr lang="ru-RU" smtClean="0"/>
              <a:pPr/>
              <a:t>22.10.2021</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dir="u"/>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http://structure.mil.ru/images/upload/2015/2014-angara-550.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http://flag.kremlin.ru/i/gerb-big.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pic1"/>
          <p:cNvPicPr>
            <a:picLocks noChangeAspect="1" noChangeArrowheads="1"/>
          </p:cNvPicPr>
          <p:nvPr/>
        </p:nvPicPr>
        <p:blipFill>
          <a:blip r:embed="rId3" cstate="print"/>
          <a:srcRect/>
          <a:stretch>
            <a:fillRect/>
          </a:stretch>
        </p:blipFill>
        <p:spPr bwMode="auto">
          <a:xfrm>
            <a:off x="395536" y="260648"/>
            <a:ext cx="792088" cy="1161016"/>
          </a:xfrm>
          <a:prstGeom prst="rect">
            <a:avLst/>
          </a:prstGeom>
          <a:noFill/>
        </p:spPr>
      </p:pic>
      <p:sp>
        <p:nvSpPr>
          <p:cNvPr id="4" name="Заголовок 1"/>
          <p:cNvSpPr>
            <a:spLocks noGrp="1"/>
          </p:cNvSpPr>
          <p:nvPr>
            <p:ph type="title"/>
          </p:nvPr>
        </p:nvSpPr>
        <p:spPr>
          <a:xfrm>
            <a:off x="1835696" y="260648"/>
            <a:ext cx="7128792" cy="1152128"/>
          </a:xfrm>
        </p:spPr>
        <p:txBody>
          <a:bodyPr>
            <a:normAutofit/>
          </a:bodyPr>
          <a:lstStyle/>
          <a:p>
            <a:pPr algn="ctr"/>
            <a:r>
              <a:rPr lang="ru-RU" sz="3200" dirty="0" smtClean="0">
                <a:solidFill>
                  <a:srgbClr val="FF0000"/>
                </a:solidFill>
                <a:latin typeface="Arial Black" pitchFamily="34" charset="0"/>
              </a:rPr>
              <a:t>ВООРУЖЕННЫЕ СИЛЫ </a:t>
            </a:r>
            <a:br>
              <a:rPr lang="ru-RU" sz="3200" dirty="0" smtClean="0">
                <a:solidFill>
                  <a:srgbClr val="FF0000"/>
                </a:solidFill>
                <a:latin typeface="Arial Black" pitchFamily="34" charset="0"/>
              </a:rPr>
            </a:br>
            <a:r>
              <a:rPr lang="ru-RU" sz="3200" dirty="0" smtClean="0">
                <a:solidFill>
                  <a:srgbClr val="FF0000"/>
                </a:solidFill>
                <a:latin typeface="Arial Black" pitchFamily="34" charset="0"/>
              </a:rPr>
              <a:t>РОССИЙСКОЙ  ФЕДЕРАЦИИ</a:t>
            </a:r>
            <a:endParaRPr lang="ru-RU" sz="3200" dirty="0">
              <a:solidFill>
                <a:srgbClr val="FF0000"/>
              </a:solidFill>
              <a:latin typeface="Arial Black" pitchFamily="34" charset="0"/>
            </a:endParaRPr>
          </a:p>
        </p:txBody>
      </p:sp>
      <p:pic>
        <p:nvPicPr>
          <p:cNvPr id="3075" name="Picture 3" descr="C:\Users\Военком\Desktop\фото видео все\Браун\19  сентября\Фото 2 19 сентября\DSC_2902.JPG"/>
          <p:cNvPicPr>
            <a:picLocks noChangeAspect="1" noChangeArrowheads="1"/>
          </p:cNvPicPr>
          <p:nvPr/>
        </p:nvPicPr>
        <p:blipFill>
          <a:blip r:embed="rId4" cstate="print"/>
          <a:srcRect/>
          <a:stretch>
            <a:fillRect/>
          </a:stretch>
        </p:blipFill>
        <p:spPr bwMode="auto">
          <a:xfrm>
            <a:off x="611560" y="1484784"/>
            <a:ext cx="3816424" cy="2555064"/>
          </a:xfrm>
          <a:prstGeom prst="rect">
            <a:avLst/>
          </a:prstGeom>
          <a:noFill/>
        </p:spPr>
      </p:pic>
      <p:pic>
        <p:nvPicPr>
          <p:cNvPr id="3077" name="Picture 5" descr="C:\Users\Военком\Desktop\фото видео все\Браун\19  сентября\Фото 2 19 сентября\DSC_2890.JPG"/>
          <p:cNvPicPr>
            <a:picLocks noChangeAspect="1" noChangeArrowheads="1"/>
          </p:cNvPicPr>
          <p:nvPr/>
        </p:nvPicPr>
        <p:blipFill>
          <a:blip r:embed="rId5" cstate="print"/>
          <a:srcRect/>
          <a:stretch>
            <a:fillRect/>
          </a:stretch>
        </p:blipFill>
        <p:spPr bwMode="auto">
          <a:xfrm>
            <a:off x="4932040" y="1484784"/>
            <a:ext cx="3816424" cy="2555064"/>
          </a:xfrm>
          <a:prstGeom prst="rect">
            <a:avLst/>
          </a:prstGeom>
          <a:noFill/>
        </p:spPr>
      </p:pic>
      <p:pic>
        <p:nvPicPr>
          <p:cNvPr id="9" name="Picture 4" descr="http://structure.mil.ru/images/upload/2015/2014-angara-550.jpg"/>
          <p:cNvPicPr>
            <a:picLocks noChangeAspect="1" noChangeArrowheads="1"/>
          </p:cNvPicPr>
          <p:nvPr/>
        </p:nvPicPr>
        <p:blipFill>
          <a:blip r:embed="rId6" r:link="rId7" cstate="print"/>
          <a:srcRect/>
          <a:stretch>
            <a:fillRect/>
          </a:stretch>
        </p:blipFill>
        <p:spPr bwMode="auto">
          <a:xfrm>
            <a:off x="603853" y="4278373"/>
            <a:ext cx="3888432" cy="2495549"/>
          </a:xfrm>
          <a:prstGeom prst="rect">
            <a:avLst/>
          </a:prstGeom>
          <a:noFill/>
        </p:spPr>
      </p:pic>
      <p:pic>
        <p:nvPicPr>
          <p:cNvPr id="7" name="Picture 4" descr="pic1"/>
          <p:cNvPicPr>
            <a:picLocks noChangeAspect="1" noChangeArrowheads="1"/>
          </p:cNvPicPr>
          <p:nvPr/>
        </p:nvPicPr>
        <p:blipFill>
          <a:blip r:embed="rId8" cstate="print"/>
          <a:srcRect/>
          <a:stretch>
            <a:fillRect/>
          </a:stretch>
        </p:blipFill>
        <p:spPr bwMode="auto">
          <a:xfrm>
            <a:off x="4932040" y="4293096"/>
            <a:ext cx="1747689" cy="2303239"/>
          </a:xfrm>
          <a:prstGeom prst="rect">
            <a:avLst/>
          </a:prstGeom>
          <a:noFill/>
        </p:spPr>
      </p:pic>
      <p:pic>
        <p:nvPicPr>
          <p:cNvPr id="8" name="Picture 4" descr="pic2"/>
          <p:cNvPicPr>
            <a:picLocks noChangeAspect="1" noChangeArrowheads="1"/>
          </p:cNvPicPr>
          <p:nvPr/>
        </p:nvPicPr>
        <p:blipFill>
          <a:blip r:embed="rId9" cstate="print"/>
          <a:srcRect/>
          <a:stretch>
            <a:fillRect/>
          </a:stretch>
        </p:blipFill>
        <p:spPr bwMode="auto">
          <a:xfrm>
            <a:off x="7020272" y="4293096"/>
            <a:ext cx="1584176" cy="2290376"/>
          </a:xfrm>
          <a:prstGeom prst="rect">
            <a:avLst/>
          </a:prstGeom>
          <a:noFill/>
        </p:spPr>
      </p:pic>
      <p:sp>
        <p:nvSpPr>
          <p:cNvPr id="1026" name="Text Box 2"/>
          <p:cNvSpPr txBox="1">
            <a:spLocks noChangeArrowheads="1"/>
          </p:cNvSpPr>
          <p:nvPr/>
        </p:nvSpPr>
        <p:spPr bwMode="auto">
          <a:xfrm>
            <a:off x="8028384" y="4365104"/>
            <a:ext cx="525463" cy="2616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1" i="0" u="none" strike="noStrike" cap="none" normalizeH="0" baseline="0" dirty="0" smtClean="0">
                <a:ln>
                  <a:noFill/>
                </a:ln>
                <a:solidFill>
                  <a:schemeClr val="bg1"/>
                </a:solidFill>
                <a:effectLst/>
                <a:latin typeface="Calibri" pitchFamily="34" charset="0"/>
                <a:cs typeface="Arial" pitchFamily="34" charset="0"/>
              </a:rPr>
              <a:t>ВДВ</a:t>
            </a: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27" name="Text Box 3"/>
          <p:cNvSpPr txBox="1">
            <a:spLocks noChangeArrowheads="1"/>
          </p:cNvSpPr>
          <p:nvPr/>
        </p:nvSpPr>
        <p:spPr bwMode="auto">
          <a:xfrm>
            <a:off x="8172400" y="1628801"/>
            <a:ext cx="492572" cy="28803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1" i="0" u="none" strike="noStrike" cap="none" normalizeH="0" baseline="0" dirty="0" smtClean="0">
                <a:ln>
                  <a:noFill/>
                </a:ln>
                <a:solidFill>
                  <a:schemeClr val="bg1"/>
                </a:solidFill>
                <a:effectLst/>
                <a:latin typeface="Calibri" pitchFamily="34" charset="0"/>
                <a:cs typeface="Arial" pitchFamily="34" charset="0"/>
              </a:rPr>
              <a:t>ВМФ</a:t>
            </a: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28" name="Text Box 4"/>
          <p:cNvSpPr txBox="1">
            <a:spLocks noChangeArrowheads="1"/>
          </p:cNvSpPr>
          <p:nvPr/>
        </p:nvSpPr>
        <p:spPr bwMode="auto">
          <a:xfrm>
            <a:off x="3851920" y="1628800"/>
            <a:ext cx="414338" cy="2616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1" i="0" u="none" strike="noStrike" cap="none" normalizeH="0" baseline="0" dirty="0" smtClean="0">
                <a:ln>
                  <a:noFill/>
                </a:ln>
                <a:solidFill>
                  <a:schemeClr val="bg1"/>
                </a:solidFill>
                <a:effectLst/>
                <a:latin typeface="Calibri" pitchFamily="34" charset="0"/>
                <a:cs typeface="Arial" pitchFamily="34" charset="0"/>
              </a:rPr>
              <a:t>СВ</a:t>
            </a: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29" name="Text Box 5"/>
          <p:cNvSpPr txBox="1">
            <a:spLocks noChangeArrowheads="1"/>
          </p:cNvSpPr>
          <p:nvPr/>
        </p:nvSpPr>
        <p:spPr bwMode="auto">
          <a:xfrm>
            <a:off x="3707904" y="4437112"/>
            <a:ext cx="539180" cy="2616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1" i="0" u="none" strike="noStrike" cap="none" normalizeH="0" baseline="0" dirty="0" smtClean="0">
                <a:ln>
                  <a:noFill/>
                </a:ln>
                <a:solidFill>
                  <a:schemeClr val="bg1"/>
                </a:solidFill>
                <a:effectLst/>
                <a:latin typeface="Calibri" pitchFamily="34" charset="0"/>
                <a:cs typeface="Arial" pitchFamily="34" charset="0"/>
              </a:rPr>
              <a:t>  ВКС</a:t>
            </a: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30" name="Text Box 6"/>
          <p:cNvSpPr txBox="1">
            <a:spLocks noChangeArrowheads="1"/>
          </p:cNvSpPr>
          <p:nvPr/>
        </p:nvSpPr>
        <p:spPr bwMode="auto">
          <a:xfrm>
            <a:off x="6084168" y="4365104"/>
            <a:ext cx="538609" cy="21602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1" i="0" u="none" strike="noStrike" cap="none" normalizeH="0" baseline="0" dirty="0" smtClean="0">
                <a:ln>
                  <a:noFill/>
                </a:ln>
                <a:solidFill>
                  <a:schemeClr val="bg1"/>
                </a:solidFill>
                <a:effectLst/>
                <a:latin typeface="Calibri" pitchFamily="34" charset="0"/>
                <a:cs typeface="Arial" pitchFamily="34" charset="0"/>
              </a:rPr>
              <a:t>РВСН</a:t>
            </a: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Военком\Desktop\фото видео все\фото с дня открытых дверей в-2013\100PHOTO\SAM_2893.JPG"/>
          <p:cNvPicPr>
            <a:picLocks noGrp="1" noChangeAspect="1" noChangeArrowheads="1"/>
          </p:cNvPicPr>
          <p:nvPr>
            <p:ph idx="1"/>
          </p:nvPr>
        </p:nvPicPr>
        <p:blipFill>
          <a:blip r:embed="rId2" cstate="print"/>
          <a:srcRect/>
          <a:stretch>
            <a:fillRect/>
          </a:stretch>
        </p:blipFill>
        <p:spPr bwMode="auto">
          <a:xfrm>
            <a:off x="0" y="0"/>
            <a:ext cx="9206772" cy="6858000"/>
          </a:xfrm>
          <a:prstGeom prst="rect">
            <a:avLst/>
          </a:prstGeom>
          <a:noFill/>
        </p:spPr>
      </p:pic>
      <p:sp>
        <p:nvSpPr>
          <p:cNvPr id="4" name="TextBox 3"/>
          <p:cNvSpPr txBox="1"/>
          <p:nvPr/>
        </p:nvSpPr>
        <p:spPr>
          <a:xfrm>
            <a:off x="467544" y="260648"/>
            <a:ext cx="8208912" cy="1384995"/>
          </a:xfrm>
          <a:prstGeom prst="rect">
            <a:avLst/>
          </a:prstGeom>
          <a:noFill/>
        </p:spPr>
        <p:txBody>
          <a:bodyPr wrap="square" rtlCol="0">
            <a:spAutoFit/>
          </a:bodyPr>
          <a:lstStyle/>
          <a:p>
            <a:pPr algn="ctr"/>
            <a:r>
              <a:rPr lang="ru-RU" sz="2800" b="1" dirty="0" smtClean="0">
                <a:solidFill>
                  <a:srgbClr val="FF0000"/>
                </a:solidFill>
                <a:latin typeface="Times New Roman" pitchFamily="18" charset="0"/>
                <a:cs typeface="Times New Roman" pitchFamily="18" charset="0"/>
              </a:rPr>
              <a:t>Спальное помещение призывного пункта</a:t>
            </a:r>
          </a:p>
          <a:p>
            <a:pPr algn="ctr"/>
            <a:endParaRPr lang="ru-RU" sz="2800" b="1" dirty="0" smtClean="0">
              <a:solidFill>
                <a:srgbClr val="FF0000"/>
              </a:solidFill>
              <a:latin typeface="Times New Roman" pitchFamily="18" charset="0"/>
              <a:cs typeface="Times New Roman" pitchFamily="18" charset="0"/>
            </a:endParaRPr>
          </a:p>
          <a:p>
            <a:pPr algn="ctr"/>
            <a:r>
              <a:rPr lang="ru-RU" sz="2800" b="1" dirty="0" smtClean="0">
                <a:solidFill>
                  <a:srgbClr val="FF0000"/>
                </a:solidFill>
                <a:latin typeface="Times New Roman" pitchFamily="18" charset="0"/>
                <a:cs typeface="Times New Roman" pitchFamily="18" charset="0"/>
              </a:rPr>
              <a:t>               (казарма)</a:t>
            </a:r>
            <a:endParaRPr lang="ru-RU" sz="2800" b="1" dirty="0">
              <a:solidFill>
                <a:srgbClr val="FF0000"/>
              </a:solidFill>
              <a:latin typeface="Times New Roman" pitchFamily="18" charset="0"/>
              <a:cs typeface="Times New Roman" pitchFamily="18" charset="0"/>
            </a:endParaRPr>
          </a:p>
        </p:txBody>
      </p:sp>
      <p:sp>
        <p:nvSpPr>
          <p:cNvPr id="10" name="Rectangle 3"/>
          <p:cNvSpPr>
            <a:spLocks noChangeArrowheads="1"/>
          </p:cNvSpPr>
          <p:nvPr/>
        </p:nvSpPr>
        <p:spPr bwMode="auto">
          <a:xfrm>
            <a:off x="467544" y="5031322"/>
            <a:ext cx="820891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Сборный пункт отличается удобным спальным помещением, наличием в помещении туалетных  комнат на каждом этаже и душевых кабин. </a:t>
            </a:r>
            <a:endParaRPr kumimoji="0" lang="ru-RU" sz="24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рп\Desktop\РАБОТА\5) ИМС 2014-2\ФОТО 2014\Военные фото\СП 2014-1\DSCN5610.JPG"/>
          <p:cNvPicPr>
            <a:picLocks noChangeAspect="1" noChangeArrowheads="1"/>
          </p:cNvPicPr>
          <p:nvPr/>
        </p:nvPicPr>
        <p:blipFill>
          <a:blip r:embed="rId2" cstate="print"/>
          <a:srcRect/>
          <a:stretch>
            <a:fillRect/>
          </a:stretch>
        </p:blipFill>
        <p:spPr bwMode="auto">
          <a:xfrm>
            <a:off x="3071802" y="2214554"/>
            <a:ext cx="3311002" cy="2143140"/>
          </a:xfrm>
          <a:prstGeom prst="ellipse">
            <a:avLst/>
          </a:prstGeom>
          <a:ln/>
        </p:spPr>
        <p:style>
          <a:lnRef idx="0">
            <a:schemeClr val="accent3"/>
          </a:lnRef>
          <a:fillRef idx="3">
            <a:schemeClr val="accent3"/>
          </a:fillRef>
          <a:effectRef idx="3">
            <a:schemeClr val="accent3"/>
          </a:effectRef>
          <a:fontRef idx="minor">
            <a:schemeClr val="lt1"/>
          </a:fontRef>
        </p:style>
      </p:pic>
      <p:sp>
        <p:nvSpPr>
          <p:cNvPr id="4" name="Rectangle 2"/>
          <p:cNvSpPr txBox="1">
            <a:spLocks noChangeArrowheads="1"/>
          </p:cNvSpPr>
          <p:nvPr/>
        </p:nvSpPr>
        <p:spPr>
          <a:xfrm>
            <a:off x="714375" y="500063"/>
            <a:ext cx="8001000" cy="1571625"/>
          </a:xfrm>
          <a:prstGeom prst="rect">
            <a:avLst/>
          </a:prstGeom>
        </p:spPr>
        <p:txBody>
          <a:bodyPr anchor="ctr">
            <a:normAutofit fontScale="92500" lnSpcReduction="20000"/>
          </a:bodyPr>
          <a:lstStyle/>
          <a:p>
            <a:pPr algn="ctr" fontAlgn="auto">
              <a:spcAft>
                <a:spcPts val="0"/>
              </a:spcAft>
              <a:defRPr/>
            </a:pPr>
            <a:r>
              <a:rPr lang="ru-RU" sz="2000" b="1" dirty="0">
                <a:solidFill>
                  <a:srgbClr val="FF0000"/>
                </a:solidFill>
                <a:latin typeface="Times New Roman" pitchFamily="18" charset="0"/>
                <a:ea typeface="+mj-ea"/>
                <a:cs typeface="Times New Roman" pitchFamily="18" charset="0"/>
              </a:rPr>
              <a:t>Питание призывников осуществлялось в столовой </a:t>
            </a:r>
          </a:p>
          <a:p>
            <a:pPr algn="ctr" fontAlgn="auto">
              <a:spcAft>
                <a:spcPts val="0"/>
              </a:spcAft>
              <a:defRPr/>
            </a:pPr>
            <a:r>
              <a:rPr lang="ru-RU" sz="2000" b="1" dirty="0">
                <a:solidFill>
                  <a:srgbClr val="FF0000"/>
                </a:solidFill>
                <a:latin typeface="Times New Roman" pitchFamily="18" charset="0"/>
                <a:ea typeface="+mj-ea"/>
                <a:cs typeface="Times New Roman" pitchFamily="18" charset="0"/>
              </a:rPr>
              <a:t>обособленного учреждения </a:t>
            </a:r>
            <a:r>
              <a:rPr lang="ru-RU" sz="2000" b="1" dirty="0">
                <a:solidFill>
                  <a:srgbClr val="FF0000"/>
                </a:solidFill>
                <a:latin typeface="Times New Roman" pitchFamily="18" charset="0"/>
                <a:ea typeface="+mj-ea"/>
                <a:cs typeface="+mj-cs"/>
              </a:rPr>
              <a:t/>
            </a:r>
            <a:br>
              <a:rPr lang="ru-RU" sz="2000" b="1" dirty="0">
                <a:solidFill>
                  <a:srgbClr val="FF0000"/>
                </a:solidFill>
                <a:latin typeface="Times New Roman" pitchFamily="18" charset="0"/>
                <a:ea typeface="+mj-ea"/>
                <a:cs typeface="+mj-cs"/>
              </a:rPr>
            </a:br>
            <a:r>
              <a:rPr lang="ru-RU" sz="2000" b="1" dirty="0">
                <a:solidFill>
                  <a:srgbClr val="FF0000"/>
                </a:solidFill>
                <a:latin typeface="Times New Roman" pitchFamily="18" charset="0"/>
                <a:ea typeface="+mj-ea"/>
                <a:cs typeface="Times New Roman" pitchFamily="18" charset="0"/>
              </a:rPr>
              <a:t>«Центр подготовки граждан к военной службе»</a:t>
            </a:r>
            <a:r>
              <a:rPr lang="ru-RU" sz="2000" b="1" dirty="0">
                <a:solidFill>
                  <a:srgbClr val="FF0000"/>
                </a:solidFill>
                <a:latin typeface="Times New Roman" pitchFamily="18" charset="0"/>
                <a:ea typeface="+mj-ea"/>
                <a:cs typeface="+mj-cs"/>
              </a:rPr>
              <a:t> автономного учреждения  Ханты-Мансийского автономного округа – Югры </a:t>
            </a:r>
          </a:p>
          <a:p>
            <a:pPr algn="ctr" fontAlgn="auto">
              <a:spcAft>
                <a:spcPts val="0"/>
              </a:spcAft>
              <a:defRPr/>
            </a:pPr>
            <a:r>
              <a:rPr lang="ru-RU" sz="2000" b="1" dirty="0">
                <a:solidFill>
                  <a:srgbClr val="FF0000"/>
                </a:solidFill>
                <a:latin typeface="Times New Roman" pitchFamily="18" charset="0"/>
                <a:ea typeface="+mj-ea"/>
                <a:cs typeface="+mj-cs"/>
              </a:rPr>
              <a:t>«Центр военно-патриотического воспитания и подготовки граждан</a:t>
            </a:r>
          </a:p>
          <a:p>
            <a:pPr algn="ctr" fontAlgn="auto">
              <a:spcAft>
                <a:spcPts val="0"/>
              </a:spcAft>
              <a:defRPr/>
            </a:pPr>
            <a:r>
              <a:rPr lang="ru-RU" sz="2000" b="1" dirty="0">
                <a:solidFill>
                  <a:srgbClr val="FF0000"/>
                </a:solidFill>
                <a:latin typeface="Times New Roman" pitchFamily="18" charset="0"/>
                <a:ea typeface="+mj-ea"/>
                <a:cs typeface="+mj-cs"/>
              </a:rPr>
              <a:t> к военной службе»</a:t>
            </a:r>
          </a:p>
        </p:txBody>
      </p:sp>
      <p:pic>
        <p:nvPicPr>
          <p:cNvPr id="22532" name="Picture 2" descr="C:\Documents and Settings\Admin\Мои документы\Документация\фОТООТЧЕТЫ\ВК ХМАО, фотоотчет\5. Организация питания призывников\Обед призывников на сборном пункте ХМАО-Югры.JPG"/>
          <p:cNvPicPr>
            <a:picLocks noChangeAspect="1" noChangeArrowheads="1"/>
          </p:cNvPicPr>
          <p:nvPr/>
        </p:nvPicPr>
        <p:blipFill>
          <a:blip r:embed="rId3" cstate="print"/>
          <a:srcRect/>
          <a:stretch>
            <a:fillRect/>
          </a:stretch>
        </p:blipFill>
        <p:spPr bwMode="auto">
          <a:xfrm>
            <a:off x="285750" y="2643188"/>
            <a:ext cx="2921000" cy="1714500"/>
          </a:xfrm>
          <a:prstGeom prst="rect">
            <a:avLst/>
          </a:prstGeom>
          <a:noFill/>
          <a:ln w="9525">
            <a:noFill/>
            <a:miter lim="800000"/>
            <a:headEnd/>
            <a:tailEnd/>
          </a:ln>
        </p:spPr>
      </p:pic>
      <p:pic>
        <p:nvPicPr>
          <p:cNvPr id="22533" name="Picture 3" descr="C:\Documents and Settings\Admin\Мои документы\Документация\фОТООТЧЕТЫ\ВК ХМАО, фотоотчет\5. Организация питания призывников\Ужин призывников на сборном пункте ХМАО-Югры.JPG"/>
          <p:cNvPicPr>
            <a:picLocks noChangeAspect="1" noChangeArrowheads="1"/>
          </p:cNvPicPr>
          <p:nvPr/>
        </p:nvPicPr>
        <p:blipFill>
          <a:blip r:embed="rId4" cstate="print"/>
          <a:srcRect/>
          <a:stretch>
            <a:fillRect/>
          </a:stretch>
        </p:blipFill>
        <p:spPr bwMode="auto">
          <a:xfrm>
            <a:off x="6357938" y="4643438"/>
            <a:ext cx="2508250" cy="1881187"/>
          </a:xfrm>
          <a:prstGeom prst="rect">
            <a:avLst/>
          </a:prstGeom>
          <a:noFill/>
          <a:ln w="9525">
            <a:noFill/>
            <a:miter lim="800000"/>
            <a:headEnd/>
            <a:tailEnd/>
          </a:ln>
        </p:spPr>
      </p:pic>
      <p:pic>
        <p:nvPicPr>
          <p:cNvPr id="22534" name="Picture 4" descr="C:\Documents and Settings\Admin\Мои документы\Документация\фОТООТЧЕТЫ\Фотоотчет в ОМУ 08.07.2016г\ВК ХМАО-Югры, Фототчет на 8.07.2016г\10.Организация питания призывников\Питание призывников на сборном пункте ХМАО.JPG"/>
          <p:cNvPicPr>
            <a:picLocks noChangeAspect="1" noChangeArrowheads="1"/>
          </p:cNvPicPr>
          <p:nvPr/>
        </p:nvPicPr>
        <p:blipFill>
          <a:blip r:embed="rId5" cstate="print"/>
          <a:srcRect/>
          <a:stretch>
            <a:fillRect/>
          </a:stretch>
        </p:blipFill>
        <p:spPr bwMode="auto">
          <a:xfrm>
            <a:off x="285750" y="4714875"/>
            <a:ext cx="2681288" cy="1785938"/>
          </a:xfrm>
          <a:prstGeom prst="rect">
            <a:avLst/>
          </a:prstGeom>
          <a:noFill/>
          <a:ln w="9525">
            <a:noFill/>
            <a:miter lim="800000"/>
            <a:headEnd/>
            <a:tailEnd/>
          </a:ln>
        </p:spPr>
      </p:pic>
      <p:pic>
        <p:nvPicPr>
          <p:cNvPr id="10" name="Picture 7" descr="C:\Users\рп\Desktop\РАБОТА\5) ИМС 2014-2\ФОТО 2014\Военные фото\СП 2014-1\DSCN5623.JPG"/>
          <p:cNvPicPr>
            <a:picLocks noChangeAspect="1" noChangeArrowheads="1"/>
          </p:cNvPicPr>
          <p:nvPr/>
        </p:nvPicPr>
        <p:blipFill>
          <a:blip r:embed="rId6" cstate="print"/>
          <a:srcRect/>
          <a:stretch>
            <a:fillRect/>
          </a:stretch>
        </p:blipFill>
        <p:spPr bwMode="auto">
          <a:xfrm>
            <a:off x="3071802" y="4429132"/>
            <a:ext cx="3233629" cy="2242186"/>
          </a:xfrm>
          <a:prstGeom prst="ellipse">
            <a:avLst/>
          </a:prstGeom>
          <a:ln/>
        </p:spPr>
        <p:style>
          <a:lnRef idx="0">
            <a:schemeClr val="accent3"/>
          </a:lnRef>
          <a:fillRef idx="3">
            <a:schemeClr val="accent3"/>
          </a:fillRef>
          <a:effectRef idx="3">
            <a:schemeClr val="accent3"/>
          </a:effectRef>
          <a:fontRef idx="minor">
            <a:schemeClr val="lt1"/>
          </a:fontRef>
        </p:style>
      </p:pic>
      <p:pic>
        <p:nvPicPr>
          <p:cNvPr id="22536" name="Picture 6" descr="C:\Documents and Settings\Admin\Мои документы\Документация\ФОТОГРАФИИ ВК ХМАО\Фото ВК ХМАО  за призыв весна 2015 г\Организация питания призывников\Обед призывников.JPG"/>
          <p:cNvPicPr>
            <a:picLocks noChangeAspect="1" noChangeArrowheads="1"/>
          </p:cNvPicPr>
          <p:nvPr/>
        </p:nvPicPr>
        <p:blipFill>
          <a:blip r:embed="rId7" cstate="print"/>
          <a:srcRect/>
          <a:stretch>
            <a:fillRect/>
          </a:stretch>
        </p:blipFill>
        <p:spPr bwMode="auto">
          <a:xfrm>
            <a:off x="6000750" y="2500313"/>
            <a:ext cx="2895600" cy="1928812"/>
          </a:xfrm>
          <a:prstGeom prst="rect">
            <a:avLst/>
          </a:prstGeom>
          <a:noFill/>
          <a:ln w="9525">
            <a:noFill/>
            <a:miter lim="800000"/>
            <a:headEnd/>
            <a:tailEnd/>
          </a:ln>
        </p:spPr>
      </p:pic>
    </p:spTree>
  </p:cSld>
  <p:clrMapOvr>
    <a:masterClrMapping/>
  </p:clrMapOvr>
  <p:transition spd="slow">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карта.png"/>
          <p:cNvPicPr>
            <a:picLocks noChangeAspect="1" noChangeArrowheads="1"/>
          </p:cNvPicPr>
          <p:nvPr/>
        </p:nvPicPr>
        <p:blipFill>
          <a:blip r:embed="rId2" cstate="print"/>
          <a:srcRect/>
          <a:stretch>
            <a:fillRect/>
          </a:stretch>
        </p:blipFill>
        <p:spPr bwMode="auto">
          <a:xfrm>
            <a:off x="0" y="980728"/>
            <a:ext cx="8996324" cy="5040560"/>
          </a:xfrm>
          <a:prstGeom prst="rect">
            <a:avLst/>
          </a:prstGeom>
          <a:noFill/>
        </p:spPr>
      </p:pic>
      <p:sp>
        <p:nvSpPr>
          <p:cNvPr id="20481" name="Rectangle 1"/>
          <p:cNvSpPr>
            <a:spLocks noChangeArrowheads="1"/>
          </p:cNvSpPr>
          <p:nvPr/>
        </p:nvSpPr>
        <p:spPr bwMode="auto">
          <a:xfrm>
            <a:off x="0" y="5485581"/>
            <a:ext cx="889248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454525" algn="l"/>
              </a:tabLst>
            </a:pPr>
            <a:r>
              <a:rPr kumimoji="0" lang="ru-RU" sz="14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Вашему вниманию представлена карта, на которой выделены  военные округа ВС России на сегодня их 4. Мы относимся к Центральному военному округу он размещается от Саратова до Иркутска, и является самым крупным.</a:t>
            </a:r>
            <a:endParaRPr kumimoji="0" lang="ru-RU" sz="14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54525" algn="l"/>
              </a:tabLst>
            </a:pPr>
            <a:r>
              <a:rPr kumimoji="0" lang="ru-RU" sz="14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304800" y="457200"/>
            <a:ext cx="8686800" cy="971536"/>
          </a:xfrm>
        </p:spPr>
        <p:txBody>
          <a:bodyPr>
            <a:normAutofit fontScale="90000"/>
          </a:bodyPr>
          <a:lstStyle/>
          <a:p>
            <a:pPr algn="ctr" eaLnBrk="1" fontAlgn="auto" hangingPunct="1">
              <a:spcAft>
                <a:spcPts val="0"/>
              </a:spcAft>
              <a:defRPr/>
            </a:pPr>
            <a:r>
              <a:rPr lang="ru-RU" altLang="ru-RU" sz="2400" b="1" dirty="0" smtClean="0">
                <a:latin typeface="Times New Roman" pitchFamily="18" charset="0"/>
                <a:cs typeface="Times New Roman" pitchFamily="18" charset="0"/>
              </a:rPr>
              <a:t>Выдача персональных электронных карт (ПЭК) военнослужащим, убывающим в </a:t>
            </a:r>
            <a:br>
              <a:rPr lang="ru-RU" altLang="ru-RU" sz="2400" b="1" dirty="0" smtClean="0">
                <a:latin typeface="Times New Roman" pitchFamily="18" charset="0"/>
                <a:cs typeface="Times New Roman" pitchFamily="18" charset="0"/>
              </a:rPr>
            </a:br>
            <a:r>
              <a:rPr lang="ru-RU" altLang="ru-RU" sz="2400" b="1" dirty="0" smtClean="0">
                <a:latin typeface="Times New Roman" pitchFamily="18" charset="0"/>
                <a:cs typeface="Times New Roman" pitchFamily="18" charset="0"/>
              </a:rPr>
              <a:t>Вооруженные Силы Российской Федерации</a:t>
            </a:r>
          </a:p>
        </p:txBody>
      </p:sp>
      <p:pic>
        <p:nvPicPr>
          <p:cNvPr id="30723" name="Picture 2" descr="C:\Documents and Settings\Admin\Мои документы\Документация\фОТООТЧЕТЫ\Фото и видео материалы ПК 2016-1\Фотографирование на ПЭК на СП ХМАО.JPG"/>
          <p:cNvPicPr>
            <a:picLocks noChangeAspect="1" noChangeArrowheads="1"/>
          </p:cNvPicPr>
          <p:nvPr/>
        </p:nvPicPr>
        <p:blipFill>
          <a:blip r:embed="rId2" cstate="print"/>
          <a:srcRect/>
          <a:stretch>
            <a:fillRect/>
          </a:stretch>
        </p:blipFill>
        <p:spPr bwMode="auto">
          <a:xfrm>
            <a:off x="942975" y="1504950"/>
            <a:ext cx="2984500" cy="2238375"/>
          </a:xfrm>
          <a:prstGeom prst="rect">
            <a:avLst/>
          </a:prstGeom>
          <a:noFill/>
          <a:ln w="9525">
            <a:noFill/>
            <a:miter lim="800000"/>
            <a:headEnd/>
            <a:tailEnd/>
          </a:ln>
        </p:spPr>
      </p:pic>
      <p:pic>
        <p:nvPicPr>
          <p:cNvPr id="30724" name="Picture 3" descr="C:\Documents and Settings\Admin\Мои документы\Документация\фОТООТЧЕТЫ\Фото и видео материалы ПК 2016-1\Снятие биометрических параметров на СП ХМАО.JPG"/>
          <p:cNvPicPr>
            <a:picLocks noChangeAspect="1" noChangeArrowheads="1"/>
          </p:cNvPicPr>
          <p:nvPr/>
        </p:nvPicPr>
        <p:blipFill>
          <a:blip r:embed="rId3" cstate="print"/>
          <a:srcRect/>
          <a:stretch>
            <a:fillRect/>
          </a:stretch>
        </p:blipFill>
        <p:spPr bwMode="auto">
          <a:xfrm>
            <a:off x="5292725" y="1492250"/>
            <a:ext cx="3000375" cy="2251075"/>
          </a:xfrm>
          <a:prstGeom prst="rect">
            <a:avLst/>
          </a:prstGeom>
          <a:noFill/>
          <a:ln w="9525">
            <a:noFill/>
            <a:miter lim="800000"/>
            <a:headEnd/>
            <a:tailEnd/>
          </a:ln>
        </p:spPr>
      </p:pic>
      <p:sp>
        <p:nvSpPr>
          <p:cNvPr id="30725" name="TextBox 5"/>
          <p:cNvSpPr txBox="1">
            <a:spLocks noChangeArrowheads="1"/>
          </p:cNvSpPr>
          <p:nvPr/>
        </p:nvSpPr>
        <p:spPr bwMode="auto">
          <a:xfrm>
            <a:off x="1114425" y="3857625"/>
            <a:ext cx="2643188" cy="646113"/>
          </a:xfrm>
          <a:prstGeom prst="rect">
            <a:avLst/>
          </a:prstGeom>
          <a:noFill/>
          <a:ln w="9525">
            <a:noFill/>
            <a:miter lim="800000"/>
            <a:headEnd/>
            <a:tailEnd/>
          </a:ln>
        </p:spPr>
        <p:txBody>
          <a:bodyPr>
            <a:spAutoFit/>
          </a:bodyPr>
          <a:lstStyle/>
          <a:p>
            <a:pPr algn="ctr"/>
            <a:r>
              <a:rPr lang="ru-RU" altLang="ru-RU" b="1" dirty="0">
                <a:latin typeface="Times New Roman" pitchFamily="18" charset="0"/>
                <a:cs typeface="Times New Roman" pitchFamily="18" charset="0"/>
              </a:rPr>
              <a:t>Фотографирование призывника на ПЭК</a:t>
            </a:r>
          </a:p>
        </p:txBody>
      </p:sp>
      <p:sp>
        <p:nvSpPr>
          <p:cNvPr id="30726" name="TextBox 6"/>
          <p:cNvSpPr txBox="1">
            <a:spLocks noChangeArrowheads="1"/>
          </p:cNvSpPr>
          <p:nvPr/>
        </p:nvSpPr>
        <p:spPr bwMode="auto">
          <a:xfrm>
            <a:off x="5470525" y="3857625"/>
            <a:ext cx="2643188" cy="1200150"/>
          </a:xfrm>
          <a:prstGeom prst="rect">
            <a:avLst/>
          </a:prstGeom>
          <a:noFill/>
          <a:ln w="9525">
            <a:noFill/>
            <a:miter lim="800000"/>
            <a:headEnd/>
            <a:tailEnd/>
          </a:ln>
        </p:spPr>
        <p:txBody>
          <a:bodyPr>
            <a:spAutoFit/>
          </a:bodyPr>
          <a:lstStyle/>
          <a:p>
            <a:pPr algn="ctr"/>
            <a:r>
              <a:rPr lang="ru-RU" altLang="ru-RU" b="1">
                <a:latin typeface="Times New Roman" pitchFamily="18" charset="0"/>
                <a:cs typeface="Times New Roman" pitchFamily="18" charset="0"/>
              </a:rPr>
              <a:t>Снятие биометрических данных (дактилоскопия)</a:t>
            </a:r>
          </a:p>
        </p:txBody>
      </p:sp>
      <p:pic>
        <p:nvPicPr>
          <p:cNvPr id="30727" name="Picture 8"/>
          <p:cNvPicPr>
            <a:picLocks noChangeAspect="1" noChangeArrowheads="1"/>
          </p:cNvPicPr>
          <p:nvPr/>
        </p:nvPicPr>
        <p:blipFill>
          <a:blip r:embed="rId4" cstate="print"/>
          <a:srcRect/>
          <a:stretch>
            <a:fillRect/>
          </a:stretch>
        </p:blipFill>
        <p:spPr bwMode="auto">
          <a:xfrm>
            <a:off x="5232400" y="4773613"/>
            <a:ext cx="3060700" cy="1738312"/>
          </a:xfrm>
          <a:prstGeom prst="rect">
            <a:avLst/>
          </a:prstGeom>
          <a:noFill/>
          <a:ln w="9525">
            <a:noFill/>
            <a:miter lim="800000"/>
            <a:headEnd/>
            <a:tailEnd/>
          </a:ln>
        </p:spPr>
      </p:pic>
      <p:pic>
        <p:nvPicPr>
          <p:cNvPr id="30728" name="Picture 9"/>
          <p:cNvPicPr>
            <a:picLocks noChangeAspect="1" noChangeArrowheads="1"/>
          </p:cNvPicPr>
          <p:nvPr/>
        </p:nvPicPr>
        <p:blipFill>
          <a:blip r:embed="rId5" cstate="print"/>
          <a:srcRect/>
          <a:stretch>
            <a:fillRect/>
          </a:stretch>
        </p:blipFill>
        <p:spPr bwMode="auto">
          <a:xfrm>
            <a:off x="939800" y="4724400"/>
            <a:ext cx="2987675" cy="1870075"/>
          </a:xfrm>
          <a:prstGeom prst="rect">
            <a:avLst/>
          </a:prstGeom>
          <a:noFill/>
          <a:ln w="9525">
            <a:noFill/>
            <a:miter lim="800000"/>
            <a:headEnd/>
            <a:tailEnd/>
          </a:ln>
        </p:spPr>
      </p:pic>
    </p:spTree>
  </p:cSld>
  <p:clrMapOvr>
    <a:masterClrMapping/>
  </p:clrMapOvr>
  <p:transition spd="slow">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834120"/>
          </a:xfrm>
        </p:spPr>
        <p:txBody>
          <a:bodyPr>
            <a:normAutofit fontScale="77500" lnSpcReduction="20000"/>
          </a:bodyPr>
          <a:lstStyle/>
          <a:p>
            <a:pPr algn="just"/>
            <a:r>
              <a:rPr lang="ru-RU" dirty="0" smtClean="0">
                <a:latin typeface="Times New Roman" pitchFamily="18" charset="0"/>
                <a:cs typeface="Times New Roman" pitchFamily="18" charset="0"/>
              </a:rPr>
              <a:t>На сегодняшний день в Вооруженных Силах Российской Федерации установлена автоматизированная система управления  «Паспорт». Целью использования которой, является создание единой системы учета личного состава Вооруженных Сил Российской Федерации, контроля обеспечения военнослужащих различными видами довольствия, их медицинского обеспечения,  организации пропускного режима и контроля учебного процесса. В связи с этим гражданам, призванным на военную службу  направляемым в Вооруженные Силы Российской Федерации  выдаются персональные электронные карты. </a:t>
            </a:r>
          </a:p>
          <a:p>
            <a:pPr algn="just"/>
            <a:r>
              <a:rPr lang="ru-RU" dirty="0" smtClean="0">
                <a:latin typeface="Times New Roman" pitchFamily="18" charset="0"/>
                <a:cs typeface="Times New Roman" pitchFamily="18" charset="0"/>
              </a:rPr>
              <a:t>Также каждому военнослужащему направляемому в ВС РФ на сборном пункте вручается жетон с личным номером. В последующем  МО РФ планируется переход на электронные военные билеты в виде ПЭК. </a:t>
            </a:r>
          </a:p>
          <a:p>
            <a:r>
              <a:rPr lang="ru-RU" dirty="0" smtClean="0"/>
              <a:t> </a:t>
            </a:r>
          </a:p>
          <a:p>
            <a:endParaRPr lang="ru-RU" dirty="0"/>
          </a:p>
        </p:txBody>
      </p:sp>
    </p:spTree>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lstStyle/>
          <a:p>
            <a:pPr algn="ctr" eaLnBrk="1" fontAlgn="auto" hangingPunct="1">
              <a:spcAft>
                <a:spcPts val="0"/>
              </a:spcAft>
              <a:defRPr/>
            </a:pPr>
            <a:r>
              <a:rPr lang="ru-RU" altLang="ru-RU" sz="2400" b="1" dirty="0" smtClean="0">
                <a:latin typeface="Times New Roman" pitchFamily="18" charset="0"/>
                <a:cs typeface="Times New Roman" pitchFamily="18" charset="0"/>
              </a:rPr>
              <a:t>Изучение призывников представителями воинских частей</a:t>
            </a:r>
          </a:p>
        </p:txBody>
      </p:sp>
      <p:pic>
        <p:nvPicPr>
          <p:cNvPr id="43011" name="Picture 2" descr="C:\Documents and Settings\Admin\Мои документы\Документация\фОТООТЧЕТЫ\ВК ХМАО, фотоотчет\6. Изучения призывников представителями воинских частей\Беседа с представителями ВЧ 59792.JPG"/>
          <p:cNvPicPr>
            <a:picLocks noChangeAspect="1" noChangeArrowheads="1"/>
          </p:cNvPicPr>
          <p:nvPr/>
        </p:nvPicPr>
        <p:blipFill>
          <a:blip r:embed="rId2" cstate="print"/>
          <a:srcRect/>
          <a:stretch>
            <a:fillRect/>
          </a:stretch>
        </p:blipFill>
        <p:spPr bwMode="auto">
          <a:xfrm>
            <a:off x="1071563" y="1571625"/>
            <a:ext cx="3143250" cy="2357438"/>
          </a:xfrm>
          <a:prstGeom prst="rect">
            <a:avLst/>
          </a:prstGeom>
          <a:noFill/>
          <a:ln w="9525">
            <a:noFill/>
            <a:miter lim="800000"/>
            <a:headEnd/>
            <a:tailEnd/>
          </a:ln>
        </p:spPr>
      </p:pic>
      <p:pic>
        <p:nvPicPr>
          <p:cNvPr id="43012" name="Picture 3" descr="C:\Documents and Settings\Admin\Мои документы\Документация\ФОТОГРАФИИ ВК ХМАО\Фото ВК ХМАО  за призыв весна 2015 г\Формирование воинских команд (работа представителей воинских частей)\Беседа представителя воинской части с призывниками.JPG"/>
          <p:cNvPicPr>
            <a:picLocks noChangeAspect="1" noChangeArrowheads="1"/>
          </p:cNvPicPr>
          <p:nvPr/>
        </p:nvPicPr>
        <p:blipFill>
          <a:blip r:embed="rId3" cstate="print"/>
          <a:srcRect/>
          <a:stretch>
            <a:fillRect/>
          </a:stretch>
        </p:blipFill>
        <p:spPr bwMode="auto">
          <a:xfrm>
            <a:off x="5143500" y="1571625"/>
            <a:ext cx="3143250" cy="2357438"/>
          </a:xfrm>
          <a:prstGeom prst="rect">
            <a:avLst/>
          </a:prstGeom>
          <a:noFill/>
          <a:ln w="9525">
            <a:noFill/>
            <a:miter lim="800000"/>
            <a:headEnd/>
            <a:tailEnd/>
          </a:ln>
        </p:spPr>
      </p:pic>
      <p:pic>
        <p:nvPicPr>
          <p:cNvPr id="43013" name="Picture 4" descr="C:\Documents and Settings\Admin\Мои документы\Документация\ФОТОГРАФИИ ВК ХМАО\Фото ВК ХМАО  за призыв весна 2015 г\Формирование воинских команд (работа представителей воинских частей)\Изучение личных дел представителей воинской части.JPG"/>
          <p:cNvPicPr>
            <a:picLocks noChangeAspect="1" noChangeArrowheads="1"/>
          </p:cNvPicPr>
          <p:nvPr/>
        </p:nvPicPr>
        <p:blipFill>
          <a:blip r:embed="rId4" cstate="print"/>
          <a:srcRect/>
          <a:stretch>
            <a:fillRect/>
          </a:stretch>
        </p:blipFill>
        <p:spPr bwMode="auto">
          <a:xfrm>
            <a:off x="1071563" y="4071938"/>
            <a:ext cx="3103562" cy="2327275"/>
          </a:xfrm>
          <a:prstGeom prst="rect">
            <a:avLst/>
          </a:prstGeom>
          <a:noFill/>
          <a:ln w="9525">
            <a:noFill/>
            <a:miter lim="800000"/>
            <a:headEnd/>
            <a:tailEnd/>
          </a:ln>
        </p:spPr>
      </p:pic>
      <p:pic>
        <p:nvPicPr>
          <p:cNvPr id="43014" name="Picture 5" descr="C:\Documents and Settings\Admin\Мои документы\Документация\ФОТОГРАФИИ ВК ХМАО\Фото ВК ХМАО  за призыв весна 2015 г\Формирование воинских команд (работа представителей воинских частей)\Отбор призывников в команду.JPG"/>
          <p:cNvPicPr>
            <a:picLocks noChangeAspect="1" noChangeArrowheads="1"/>
          </p:cNvPicPr>
          <p:nvPr/>
        </p:nvPicPr>
        <p:blipFill>
          <a:blip r:embed="rId5" cstate="print"/>
          <a:srcRect/>
          <a:stretch>
            <a:fillRect/>
          </a:stretch>
        </p:blipFill>
        <p:spPr bwMode="auto">
          <a:xfrm>
            <a:off x="5214938" y="4071938"/>
            <a:ext cx="3079750" cy="2309812"/>
          </a:xfrm>
          <a:prstGeom prst="rect">
            <a:avLst/>
          </a:prstGeom>
          <a:noFill/>
          <a:ln w="9525">
            <a:noFill/>
            <a:miter lim="800000"/>
            <a:headEnd/>
            <a:tailEnd/>
          </a:ln>
        </p:spPr>
      </p:pic>
      <p:sp>
        <p:nvSpPr>
          <p:cNvPr id="18433" name="Rectangle 1"/>
          <p:cNvSpPr>
            <a:spLocks noChangeArrowheads="1"/>
          </p:cNvSpPr>
          <p:nvPr/>
        </p:nvSpPr>
        <p:spPr bwMode="auto">
          <a:xfrm>
            <a:off x="0" y="5923423"/>
            <a:ext cx="914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Представители воинских частей перед получением молодого пополнения на сборном пункте проводят  их изучение. Юноше, после отбора   сразу становится известно,  в какую часть, куда и когда он будет  направлен. О чем может сообщить своим родственникам по телефону, на сборном пункте телефонами пользоваться разрешается.</a:t>
            </a:r>
            <a:endParaRPr kumimoji="0" lang="ru-RU" sz="18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251520" y="260648"/>
            <a:ext cx="8686800" cy="757222"/>
          </a:xfrm>
        </p:spPr>
        <p:txBody>
          <a:bodyPr/>
          <a:lstStyle/>
          <a:p>
            <a:pPr algn="ctr" eaLnBrk="1" fontAlgn="auto" hangingPunct="1">
              <a:spcAft>
                <a:spcPts val="0"/>
              </a:spcAft>
              <a:defRPr/>
            </a:pPr>
            <a:r>
              <a:rPr lang="ru-RU" altLang="ru-RU" sz="2400" b="1" dirty="0" smtClean="0">
                <a:latin typeface="Times New Roman" pitchFamily="18" charset="0"/>
                <a:cs typeface="Times New Roman" pitchFamily="18" charset="0"/>
              </a:rPr>
              <a:t>БАНКОВСКИЕ КАРТЫ</a:t>
            </a:r>
          </a:p>
        </p:txBody>
      </p:sp>
      <p:pic>
        <p:nvPicPr>
          <p:cNvPr id="8194" name="Picture 2" descr="C:\Documents and Settings\Admin\Мои документы\Документация\фОТООТЧЕТЫ\Фотоотчет в ОМУ 08.07.2016г\ВК ХМАО-Югры, Фототчет на 8.07.2016г\3.Обеспечение призывников банковскими картами\Выдача банковской карты призывнику команды вч 23626 ст.Голицыно .JPG"/>
          <p:cNvPicPr>
            <a:picLocks noChangeAspect="1" noChangeArrowheads="1"/>
          </p:cNvPicPr>
          <p:nvPr/>
        </p:nvPicPr>
        <p:blipFill>
          <a:blip r:embed="rId2" cstate="print"/>
          <a:srcRect/>
          <a:stretch>
            <a:fillRect/>
          </a:stretch>
        </p:blipFill>
        <p:spPr bwMode="auto">
          <a:xfrm>
            <a:off x="928662" y="4143380"/>
            <a:ext cx="3251200" cy="2438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style>
          <a:lnRef idx="0">
            <a:schemeClr val="accent3"/>
          </a:lnRef>
          <a:fillRef idx="3">
            <a:schemeClr val="accent3"/>
          </a:fillRef>
          <a:effectRef idx="3">
            <a:schemeClr val="accent3"/>
          </a:effectRef>
          <a:fontRef idx="minor">
            <a:schemeClr val="lt1"/>
          </a:fontRef>
        </p:style>
      </p:pic>
      <p:pic>
        <p:nvPicPr>
          <p:cNvPr id="8195" name="Picture 3" descr="C:\Documents and Settings\Admin\Мои документы\Документация\фОТООТЧЕТЫ\Фотоотчет в ОМУ 08.07.2016г\ВК ХМАО-Югры, Фототчет на 8.07.2016г\3.Обеспечение призывников банковскими картами\Выдача банковской карты призывнику команды вч 75384 ст.Москва.JPG"/>
          <p:cNvPicPr>
            <a:picLocks noChangeAspect="1" noChangeArrowheads="1"/>
          </p:cNvPicPr>
          <p:nvPr/>
        </p:nvPicPr>
        <p:blipFill>
          <a:blip r:embed="rId3" cstate="print"/>
          <a:srcRect/>
          <a:stretch>
            <a:fillRect/>
          </a:stretch>
        </p:blipFill>
        <p:spPr bwMode="auto">
          <a:xfrm>
            <a:off x="5072066" y="4143380"/>
            <a:ext cx="3251200" cy="243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0">
            <a:schemeClr val="accent3"/>
          </a:lnRef>
          <a:fillRef idx="3">
            <a:schemeClr val="accent3"/>
          </a:fillRef>
          <a:effectRef idx="3">
            <a:schemeClr val="accent3"/>
          </a:effectRef>
          <a:fontRef idx="minor">
            <a:schemeClr val="lt1"/>
          </a:fontRef>
        </p:style>
      </p:pic>
      <p:pic>
        <p:nvPicPr>
          <p:cNvPr id="7" name="Picture 4" descr="C:\Users\рп\Desktop\bankovskimi_kartami_vtb24.jpg"/>
          <p:cNvPicPr>
            <a:picLocks noChangeAspect="1" noChangeArrowheads="1"/>
          </p:cNvPicPr>
          <p:nvPr/>
        </p:nvPicPr>
        <p:blipFill>
          <a:blip r:embed="rId4" cstate="print"/>
          <a:srcRect/>
          <a:stretch>
            <a:fillRect/>
          </a:stretch>
        </p:blipFill>
        <p:spPr bwMode="auto">
          <a:xfrm>
            <a:off x="642910" y="1267584"/>
            <a:ext cx="3357586" cy="24986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510" name="Picture 4" descr="C:\Documents and Settings\Admin\Мои документы\Документация\ФОТОГРАФИИ ВК ХМАО\Фото ВК ХМАО  за призыв весна 2015 г\Выдача банковских карт БТБ 24\Заполнение анкеты на получение зарплатной карты.JPG"/>
          <p:cNvPicPr>
            <a:picLocks noChangeAspect="1" noChangeArrowheads="1"/>
          </p:cNvPicPr>
          <p:nvPr/>
        </p:nvPicPr>
        <p:blipFill>
          <a:blip r:embed="rId5" cstate="print"/>
          <a:srcRect/>
          <a:stretch>
            <a:fillRect/>
          </a:stretch>
        </p:blipFill>
        <p:spPr bwMode="auto">
          <a:xfrm>
            <a:off x="4786314" y="1714488"/>
            <a:ext cx="3429000" cy="2057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1751" name="Picture 9"/>
          <p:cNvPicPr>
            <a:picLocks noChangeAspect="1" noChangeArrowheads="1"/>
          </p:cNvPicPr>
          <p:nvPr/>
        </p:nvPicPr>
        <p:blipFill>
          <a:blip r:embed="rId6" cstate="print"/>
          <a:srcRect/>
          <a:stretch>
            <a:fillRect/>
          </a:stretch>
        </p:blipFill>
        <p:spPr bwMode="auto">
          <a:xfrm>
            <a:off x="7143750" y="214313"/>
            <a:ext cx="1485900" cy="857250"/>
          </a:xfrm>
          <a:prstGeom prst="rect">
            <a:avLst/>
          </a:prstGeom>
          <a:noFill/>
          <a:ln w="9525">
            <a:noFill/>
            <a:miter lim="800000"/>
            <a:headEnd/>
            <a:tailEnd/>
          </a:ln>
        </p:spPr>
      </p:pic>
      <p:sp>
        <p:nvSpPr>
          <p:cNvPr id="17409" name="Rectangle 1"/>
          <p:cNvSpPr>
            <a:spLocks noChangeArrowheads="1"/>
          </p:cNvSpPr>
          <p:nvPr/>
        </p:nvSpPr>
        <p:spPr bwMode="auto">
          <a:xfrm>
            <a:off x="179512" y="5829776"/>
            <a:ext cx="864096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На сборном пункте призывники получают банковские карты ВТБ 24. В связи с тем, что солдат находится на полном государственном обеспечении,  денежное довольствие составляет 2 </a:t>
            </a:r>
            <a:r>
              <a:rPr kumimoji="0" lang="ru-RU" sz="14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т.р</a:t>
            </a:r>
            <a:r>
              <a:rPr kumimoji="0" lang="ru-RU" sz="14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месяц. эти денежные средства он тратит как правило на свои личные нужды. </a:t>
            </a:r>
            <a:endParaRPr kumimoji="0" lang="ru-RU" sz="18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pPr algn="ctr" eaLnBrk="1" fontAlgn="auto" hangingPunct="1">
              <a:spcAft>
                <a:spcPts val="0"/>
              </a:spcAft>
              <a:defRPr/>
            </a:pPr>
            <a:r>
              <a:rPr lang="ru-RU" altLang="ru-RU" sz="2400" b="1" dirty="0" smtClean="0">
                <a:latin typeface="Times New Roman" pitchFamily="18" charset="0"/>
                <a:cs typeface="Times New Roman" pitchFamily="18" charset="0"/>
              </a:rPr>
              <a:t>Обеспечение военнослужащих</a:t>
            </a:r>
            <a:br>
              <a:rPr lang="ru-RU" altLang="ru-RU" sz="2400" b="1" dirty="0" smtClean="0">
                <a:latin typeface="Times New Roman" pitchFamily="18" charset="0"/>
                <a:cs typeface="Times New Roman" pitchFamily="18" charset="0"/>
              </a:rPr>
            </a:br>
            <a:r>
              <a:rPr lang="ru-RU" altLang="ru-RU" sz="2400" b="1" dirty="0" smtClean="0">
                <a:latin typeface="Times New Roman" pitchFamily="18" charset="0"/>
                <a:cs typeface="Times New Roman" pitchFamily="18" charset="0"/>
              </a:rPr>
              <a:t> вещевым имуществом</a:t>
            </a:r>
          </a:p>
        </p:txBody>
      </p:sp>
      <p:pic>
        <p:nvPicPr>
          <p:cNvPr id="28675" name="Picture 2" descr="C:\Documents and Settings\Admin\Мои документы\Документация\фОТООТЧЕТЫ\ВК ХМАО, фотоотчет\7. Переодевание в новую повседневную форму одежды\Выдача вещевого имущества.JPG"/>
          <p:cNvPicPr>
            <a:picLocks noChangeAspect="1" noChangeArrowheads="1"/>
          </p:cNvPicPr>
          <p:nvPr/>
        </p:nvPicPr>
        <p:blipFill>
          <a:blip r:embed="rId2" cstate="print"/>
          <a:srcRect/>
          <a:stretch>
            <a:fillRect/>
          </a:stretch>
        </p:blipFill>
        <p:spPr bwMode="auto">
          <a:xfrm>
            <a:off x="285750" y="2143125"/>
            <a:ext cx="2571750" cy="1928813"/>
          </a:xfrm>
          <a:prstGeom prst="rect">
            <a:avLst/>
          </a:prstGeom>
          <a:noFill/>
          <a:ln w="9525">
            <a:noFill/>
            <a:miter lim="800000"/>
            <a:headEnd/>
            <a:tailEnd/>
          </a:ln>
        </p:spPr>
      </p:pic>
      <p:pic>
        <p:nvPicPr>
          <p:cNvPr id="28676" name="Picture 3" descr="C:\Documents and Settings\Admin\Мои документы\Документация\фОТООТЧЕТЫ\ВК ХМАО, фотоотчет\7. Переодевание в новую повседневную форму одежды\Получение несессера.JPG"/>
          <p:cNvPicPr>
            <a:picLocks noChangeAspect="1" noChangeArrowheads="1"/>
          </p:cNvPicPr>
          <p:nvPr/>
        </p:nvPicPr>
        <p:blipFill>
          <a:blip r:embed="rId3" cstate="print"/>
          <a:srcRect/>
          <a:stretch>
            <a:fillRect/>
          </a:stretch>
        </p:blipFill>
        <p:spPr bwMode="auto">
          <a:xfrm>
            <a:off x="3071813" y="1571625"/>
            <a:ext cx="2667000" cy="2000250"/>
          </a:xfrm>
          <a:prstGeom prst="rect">
            <a:avLst/>
          </a:prstGeom>
          <a:noFill/>
          <a:ln w="9525">
            <a:noFill/>
            <a:miter lim="800000"/>
            <a:headEnd/>
            <a:tailEnd/>
          </a:ln>
        </p:spPr>
      </p:pic>
      <p:pic>
        <p:nvPicPr>
          <p:cNvPr id="28677" name="Picture 4" descr="C:\Documents and Settings\Admin\Мои документы\Документация\фОТООТЧЕТЫ\ВК ХМАО, фотоотчет\7. Переодевание в новую повседневную форму одежды\Переодевание ВЧ 01879 (Белогорск).JPG"/>
          <p:cNvPicPr>
            <a:picLocks noChangeAspect="1" noChangeArrowheads="1"/>
          </p:cNvPicPr>
          <p:nvPr/>
        </p:nvPicPr>
        <p:blipFill>
          <a:blip r:embed="rId4" cstate="print"/>
          <a:srcRect/>
          <a:stretch>
            <a:fillRect/>
          </a:stretch>
        </p:blipFill>
        <p:spPr bwMode="auto">
          <a:xfrm>
            <a:off x="3071813" y="3857625"/>
            <a:ext cx="2857500" cy="2143125"/>
          </a:xfrm>
          <a:prstGeom prst="rect">
            <a:avLst/>
          </a:prstGeom>
          <a:noFill/>
          <a:ln w="9525">
            <a:noFill/>
            <a:miter lim="800000"/>
            <a:headEnd/>
            <a:tailEnd/>
          </a:ln>
        </p:spPr>
      </p:pic>
      <p:pic>
        <p:nvPicPr>
          <p:cNvPr id="28678" name="Picture 5" descr="C:\Documents and Settings\Admin\Мои документы\Документация\фОТООТЧЕТЫ\ВК ХМАО, фотоотчет\7. Переодевание в новую повседневную форму одежды\Переодевание ВЧ 77194 (Владивосток).JPG"/>
          <p:cNvPicPr>
            <a:picLocks noChangeAspect="1" noChangeArrowheads="1"/>
          </p:cNvPicPr>
          <p:nvPr/>
        </p:nvPicPr>
        <p:blipFill>
          <a:blip r:embed="rId5" cstate="print"/>
          <a:srcRect/>
          <a:stretch>
            <a:fillRect/>
          </a:stretch>
        </p:blipFill>
        <p:spPr bwMode="auto">
          <a:xfrm>
            <a:off x="357188" y="4429125"/>
            <a:ext cx="2381250" cy="1785938"/>
          </a:xfrm>
          <a:prstGeom prst="rect">
            <a:avLst/>
          </a:prstGeom>
          <a:noFill/>
          <a:ln w="9525">
            <a:noFill/>
            <a:miter lim="800000"/>
            <a:headEnd/>
            <a:tailEnd/>
          </a:ln>
        </p:spPr>
      </p:pic>
      <p:pic>
        <p:nvPicPr>
          <p:cNvPr id="28679" name="Picture 6" descr="C:\Documents and Settings\Admin\Мои документы\Документация\фОТООТЧЕТЫ\ВК ХМАО, фотоотчет\7. Переодевание в новую повседневную форму одежды\Переодевание ВЧ ВУНЦ СВ ОА (уч) (Новосибирск).JPG"/>
          <p:cNvPicPr>
            <a:picLocks noChangeAspect="1" noChangeArrowheads="1"/>
          </p:cNvPicPr>
          <p:nvPr/>
        </p:nvPicPr>
        <p:blipFill>
          <a:blip r:embed="rId6" cstate="print"/>
          <a:srcRect/>
          <a:stretch>
            <a:fillRect/>
          </a:stretch>
        </p:blipFill>
        <p:spPr bwMode="auto">
          <a:xfrm>
            <a:off x="6357938" y="4429125"/>
            <a:ext cx="2381250" cy="1785938"/>
          </a:xfrm>
          <a:prstGeom prst="rect">
            <a:avLst/>
          </a:prstGeom>
          <a:noFill/>
          <a:ln w="9525">
            <a:noFill/>
            <a:miter lim="800000"/>
            <a:headEnd/>
            <a:tailEnd/>
          </a:ln>
        </p:spPr>
      </p:pic>
      <p:pic>
        <p:nvPicPr>
          <p:cNvPr id="28680" name="Picture 7" descr="C:\Documents and Settings\Admin\Мои документы\Документация\фОТООТЧЕТЫ\ВК ХМАО, фотоотчет\7. Переодевание в новую повседневную форму одежды\Подгонка обмундирования.JPG"/>
          <p:cNvPicPr>
            <a:picLocks noChangeAspect="1" noChangeArrowheads="1"/>
          </p:cNvPicPr>
          <p:nvPr/>
        </p:nvPicPr>
        <p:blipFill>
          <a:blip r:embed="rId7" cstate="print"/>
          <a:srcRect/>
          <a:stretch>
            <a:fillRect/>
          </a:stretch>
        </p:blipFill>
        <p:spPr bwMode="auto">
          <a:xfrm>
            <a:off x="5945188" y="2214563"/>
            <a:ext cx="3048000" cy="1714500"/>
          </a:xfrm>
          <a:prstGeom prst="rect">
            <a:avLst/>
          </a:prstGeom>
          <a:noFill/>
          <a:ln w="9525">
            <a:noFill/>
            <a:miter lim="800000"/>
            <a:headEnd/>
            <a:tailEnd/>
          </a:ln>
        </p:spPr>
      </p:pic>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additive="base">
                                        <p:cTn id="13" dur="500" fill="hold"/>
                                        <p:tgtEl>
                                          <p:spTgt spid="28679"/>
                                        </p:tgtEl>
                                        <p:attrNameLst>
                                          <p:attrName>ppt_x</p:attrName>
                                        </p:attrNameLst>
                                      </p:cBhvr>
                                      <p:tavLst>
                                        <p:tav tm="0">
                                          <p:val>
                                            <p:strVal val="#ppt_x"/>
                                          </p:val>
                                        </p:tav>
                                        <p:tav tm="100000">
                                          <p:val>
                                            <p:strVal val="#ppt_x"/>
                                          </p:val>
                                        </p:tav>
                                      </p:tavLst>
                                    </p:anim>
                                    <p:anim calcmode="lin" valueType="num">
                                      <p:cBhvr additive="base">
                                        <p:cTn id="14"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675"/>
                                        </p:tgtEl>
                                        <p:attrNameLst>
                                          <p:attrName>style.visibility</p:attrName>
                                        </p:attrNameLst>
                                      </p:cBhvr>
                                      <p:to>
                                        <p:strVal val="visible"/>
                                      </p:to>
                                    </p:set>
                                    <p:anim calcmode="lin" valueType="num">
                                      <p:cBhvr additive="base">
                                        <p:cTn id="25" dur="500" fill="hold"/>
                                        <p:tgtEl>
                                          <p:spTgt spid="28675"/>
                                        </p:tgtEl>
                                        <p:attrNameLst>
                                          <p:attrName>ppt_x</p:attrName>
                                        </p:attrNameLst>
                                      </p:cBhvr>
                                      <p:tavLst>
                                        <p:tav tm="0">
                                          <p:val>
                                            <p:strVal val="#ppt_x"/>
                                          </p:val>
                                        </p:tav>
                                        <p:tav tm="100000">
                                          <p:val>
                                            <p:strVal val="#ppt_x"/>
                                          </p:val>
                                        </p:tav>
                                      </p:tavLst>
                                    </p:anim>
                                    <p:anim calcmode="lin" valueType="num">
                                      <p:cBhvr additive="base">
                                        <p:cTn id="26"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676"/>
                                        </p:tgtEl>
                                        <p:attrNameLst>
                                          <p:attrName>style.visibility</p:attrName>
                                        </p:attrNameLst>
                                      </p:cBhvr>
                                      <p:to>
                                        <p:strVal val="visible"/>
                                      </p:to>
                                    </p:set>
                                    <p:anim calcmode="lin" valueType="num">
                                      <p:cBhvr additive="base">
                                        <p:cTn id="31" dur="500" fill="hold"/>
                                        <p:tgtEl>
                                          <p:spTgt spid="28676"/>
                                        </p:tgtEl>
                                        <p:attrNameLst>
                                          <p:attrName>ppt_x</p:attrName>
                                        </p:attrNameLst>
                                      </p:cBhvr>
                                      <p:tavLst>
                                        <p:tav tm="0">
                                          <p:val>
                                            <p:strVal val="#ppt_x"/>
                                          </p:val>
                                        </p:tav>
                                        <p:tav tm="100000">
                                          <p:val>
                                            <p:strVal val="#ppt_x"/>
                                          </p:val>
                                        </p:tav>
                                      </p:tavLst>
                                    </p:anim>
                                    <p:anim calcmode="lin" valueType="num">
                                      <p:cBhvr additive="base">
                                        <p:cTn id="32"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680"/>
                                        </p:tgtEl>
                                        <p:attrNameLst>
                                          <p:attrName>style.visibility</p:attrName>
                                        </p:attrNameLst>
                                      </p:cBhvr>
                                      <p:to>
                                        <p:strVal val="visible"/>
                                      </p:to>
                                    </p:set>
                                    <p:anim calcmode="lin" valueType="num">
                                      <p:cBhvr additive="base">
                                        <p:cTn id="37" dur="500" fill="hold"/>
                                        <p:tgtEl>
                                          <p:spTgt spid="28680"/>
                                        </p:tgtEl>
                                        <p:attrNameLst>
                                          <p:attrName>ppt_x</p:attrName>
                                        </p:attrNameLst>
                                      </p:cBhvr>
                                      <p:tavLst>
                                        <p:tav tm="0">
                                          <p:val>
                                            <p:strVal val="#ppt_x"/>
                                          </p:val>
                                        </p:tav>
                                        <p:tav tm="100000">
                                          <p:val>
                                            <p:strVal val="#ppt_x"/>
                                          </p:val>
                                        </p:tav>
                                      </p:tavLst>
                                    </p:anim>
                                    <p:anim calcmode="lin" valueType="num">
                                      <p:cBhvr additive="base">
                                        <p:cTn id="38" dur="500" fill="hold"/>
                                        <p:tgtEl>
                                          <p:spTgt spid="286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70000" lnSpcReduction="20000"/>
          </a:bodyPr>
          <a:lstStyle/>
          <a:p>
            <a:pPr algn="just"/>
            <a:r>
              <a:rPr lang="ru-RU" b="1" dirty="0" smtClean="0">
                <a:solidFill>
                  <a:srgbClr val="FFFF00"/>
                </a:solidFill>
              </a:rPr>
              <a:t>Призывники на сборном пункте переодеваются в повседневную офисную форму одежды, цвет которой соответствует виду Вооруженных Сил и роду войск, в котором им предстоит проходить военную службу.</a:t>
            </a:r>
          </a:p>
          <a:p>
            <a:pPr algn="just"/>
            <a:r>
              <a:rPr lang="ru-RU" b="1" dirty="0" smtClean="0">
                <a:solidFill>
                  <a:srgbClr val="FFFF00"/>
                </a:solidFill>
              </a:rPr>
              <a:t>Сухопутные войска – оливкового цвета. </a:t>
            </a:r>
          </a:p>
          <a:p>
            <a:pPr algn="just"/>
            <a:r>
              <a:rPr lang="ru-RU" b="1" dirty="0" smtClean="0">
                <a:solidFill>
                  <a:srgbClr val="FFFF00"/>
                </a:solidFill>
              </a:rPr>
              <a:t>Военно-морской флот - черного цвета </a:t>
            </a:r>
          </a:p>
          <a:p>
            <a:pPr algn="just"/>
            <a:r>
              <a:rPr lang="ru-RU" b="1" dirty="0" smtClean="0">
                <a:solidFill>
                  <a:srgbClr val="FFFF00"/>
                </a:solidFill>
              </a:rPr>
              <a:t>Воздушно-космические силы и воздушно-десантных войска – синего цвета</a:t>
            </a:r>
          </a:p>
          <a:p>
            <a:pPr algn="just"/>
            <a:r>
              <a:rPr lang="ru-RU" b="1" dirty="0" smtClean="0">
                <a:solidFill>
                  <a:srgbClr val="FFFF00"/>
                </a:solidFill>
              </a:rPr>
              <a:t>Войска национальной гвардии – зеленая камуфлирующая расцветка полевой формы одежды </a:t>
            </a:r>
          </a:p>
          <a:p>
            <a:pPr algn="just"/>
            <a:r>
              <a:rPr lang="ru-RU" b="1" dirty="0" smtClean="0">
                <a:solidFill>
                  <a:srgbClr val="FFFF00"/>
                </a:solidFill>
              </a:rPr>
              <a:t>После </a:t>
            </a:r>
            <a:r>
              <a:rPr lang="ru-RU" b="1" dirty="0" smtClean="0">
                <a:solidFill>
                  <a:srgbClr val="FFFF00"/>
                </a:solidFill>
              </a:rPr>
              <a:t>переодевания </a:t>
            </a:r>
            <a:r>
              <a:rPr lang="ru-RU" b="1" dirty="0" smtClean="0">
                <a:solidFill>
                  <a:srgbClr val="FFFF00"/>
                </a:solidFill>
              </a:rPr>
              <a:t>гражданская одежда направляется в военкомат по месту призыва и возвращается родственника.</a:t>
            </a:r>
            <a:endParaRPr lang="ru-RU" b="1" dirty="0" smtClean="0">
              <a:solidFill>
                <a:srgbClr val="FFFF00"/>
              </a:solidFill>
            </a:endParaRPr>
          </a:p>
          <a:p>
            <a:endParaRPr lang="ru-RU" dirty="0"/>
          </a:p>
        </p:txBody>
      </p:sp>
    </p:spTree>
  </p:cSld>
  <p:clrMapOvr>
    <a:masterClrMapping/>
  </p:clrMapOvr>
  <p:transition spd="slow">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71500" y="285750"/>
            <a:ext cx="8215313" cy="1991122"/>
          </a:xfrm>
        </p:spPr>
        <p:txBody>
          <a:bodyPr>
            <a:normAutofit/>
          </a:bodyPr>
          <a:lstStyle/>
          <a:p>
            <a:pPr algn="ctr" eaLnBrk="1" fontAlgn="auto" hangingPunct="1">
              <a:spcAft>
                <a:spcPts val="0"/>
              </a:spcAft>
              <a:defRPr/>
            </a:pPr>
            <a:r>
              <a:rPr lang="ru-RU" altLang="ru-RU" sz="2000" b="1" dirty="0" smtClean="0">
                <a:solidFill>
                  <a:schemeClr val="tx1"/>
                </a:solidFill>
                <a:latin typeface="Times New Roman" pitchFamily="18" charset="0"/>
                <a:cs typeface="Times New Roman" pitchFamily="18" charset="0"/>
              </a:rPr>
              <a:t>В рамках Социального проекта «Позвони маме» призывникам бесплатно выдаются федеральные номера мобильной связи </a:t>
            </a:r>
            <a:br>
              <a:rPr lang="ru-RU" altLang="ru-RU" sz="2000" b="1" dirty="0" smtClean="0">
                <a:solidFill>
                  <a:schemeClr val="tx1"/>
                </a:solidFill>
                <a:latin typeface="Times New Roman" pitchFamily="18" charset="0"/>
                <a:cs typeface="Times New Roman" pitchFamily="18" charset="0"/>
              </a:rPr>
            </a:br>
            <a:r>
              <a:rPr lang="ru-RU" altLang="ru-RU" sz="2000" b="1" dirty="0" smtClean="0">
                <a:solidFill>
                  <a:schemeClr val="tx1"/>
                </a:solidFill>
                <a:latin typeface="Times New Roman" pitchFamily="18" charset="0"/>
                <a:cs typeface="Times New Roman" pitchFamily="18" charset="0"/>
              </a:rPr>
              <a:t>(одна – призывнику, другая – родителям) и специальный тарифный план, который позволяет экономить значительные средства на телефонных переговорах </a:t>
            </a:r>
          </a:p>
        </p:txBody>
      </p:sp>
      <p:pic>
        <p:nvPicPr>
          <p:cNvPr id="33795" name="Picture 5"/>
          <p:cNvPicPr>
            <a:picLocks noChangeAspect="1" noChangeArrowheads="1"/>
          </p:cNvPicPr>
          <p:nvPr/>
        </p:nvPicPr>
        <p:blipFill>
          <a:blip r:embed="rId2" cstate="print"/>
          <a:srcRect/>
          <a:stretch>
            <a:fillRect/>
          </a:stretch>
        </p:blipFill>
        <p:spPr bwMode="auto">
          <a:xfrm>
            <a:off x="323850" y="2932113"/>
            <a:ext cx="8496300" cy="3530600"/>
          </a:xfrm>
          <a:prstGeom prst="rect">
            <a:avLst/>
          </a:prstGeom>
          <a:noFill/>
          <a:ln w="9525">
            <a:noFill/>
            <a:miter lim="800000"/>
            <a:headEnd/>
            <a:tailEnd/>
          </a:ln>
        </p:spPr>
      </p:pic>
    </p:spTree>
  </p:cSld>
  <p:clrMapOvr>
    <a:masterClrMapping/>
  </p:clrMapOvr>
  <p:transition spd="slow">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95536" y="188640"/>
            <a:ext cx="8748464" cy="6336704"/>
          </a:xfrm>
          <a:prstGeom prst="rect">
            <a:avLst/>
          </a:prstGeom>
          <a:noFill/>
          <a:ln w="9525">
            <a:noFill/>
            <a:miter lim="800000"/>
            <a:headEnd/>
            <a:tailEnd/>
          </a:ln>
        </p:spPr>
      </p:pic>
    </p:spTree>
  </p:cSld>
  <p:clrMapOvr>
    <a:masterClrMapping/>
  </p:clrMapOvr>
  <p:transition spd="slow">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55000" lnSpcReduction="20000"/>
          </a:bodyPr>
          <a:lstStyle/>
          <a:p>
            <a:pPr algn="just"/>
            <a:r>
              <a:rPr lang="ru-RU" sz="3300" b="1" dirty="0" smtClean="0">
                <a:solidFill>
                  <a:srgbClr val="FFFF00"/>
                </a:solidFill>
              </a:rPr>
              <a:t>В рамках социального проекта «Позвони маме» на территории ХМАО каждый призывник, убывающий к месту военной службы получает 2 </a:t>
            </a:r>
            <a:r>
              <a:rPr lang="ru-RU" sz="3300" b="1" dirty="0" err="1" smtClean="0">
                <a:solidFill>
                  <a:srgbClr val="FFFF00"/>
                </a:solidFill>
              </a:rPr>
              <a:t>СИМ-карты</a:t>
            </a:r>
            <a:r>
              <a:rPr lang="ru-RU" sz="3300" b="1" dirty="0" smtClean="0">
                <a:solidFill>
                  <a:srgbClr val="FFFF00"/>
                </a:solidFill>
              </a:rPr>
              <a:t>  с федеральными номерами и специальным тарифным планом, который позволяет значительно экономить на разговорах, одна СИМ-карта выдается военнослужащему а вторая родителям. Другими СИМ –картами пользоваться военнослужащим запрещается, все выданные </a:t>
            </a:r>
            <a:r>
              <a:rPr lang="ru-RU" sz="3300" b="1" dirty="0" err="1" smtClean="0">
                <a:solidFill>
                  <a:srgbClr val="FFFF00"/>
                </a:solidFill>
              </a:rPr>
              <a:t>СИМ-карты</a:t>
            </a:r>
            <a:r>
              <a:rPr lang="ru-RU" sz="3300" b="1" dirty="0" smtClean="0">
                <a:solidFill>
                  <a:srgbClr val="FFFF00"/>
                </a:solidFill>
              </a:rPr>
              <a:t> регистрируются персонально, сведения  на них направляются в спец.органы. </a:t>
            </a:r>
          </a:p>
          <a:p>
            <a:pPr algn="just"/>
            <a:r>
              <a:rPr lang="ru-RU" sz="3300" b="1" dirty="0" smtClean="0">
                <a:solidFill>
                  <a:srgbClr val="FFFF00"/>
                </a:solidFill>
              </a:rPr>
              <a:t>Разрешено пользоваться мобильными телефонами,  на которых отсутствует возможность выхода в интернет и видео- </a:t>
            </a:r>
            <a:r>
              <a:rPr lang="ru-RU" sz="3300" b="1" dirty="0" err="1" smtClean="0">
                <a:solidFill>
                  <a:srgbClr val="FFFF00"/>
                </a:solidFill>
              </a:rPr>
              <a:t>фотофиксация</a:t>
            </a:r>
            <a:r>
              <a:rPr lang="ru-RU" sz="3300" b="1" dirty="0" smtClean="0">
                <a:solidFill>
                  <a:srgbClr val="FFFF00"/>
                </a:solidFill>
              </a:rPr>
              <a:t>. Данные меры предосторожности предусмотрены в связи с возможностью при помощи </a:t>
            </a:r>
            <a:r>
              <a:rPr lang="ru-RU" sz="3300" b="1" dirty="0" err="1" smtClean="0">
                <a:solidFill>
                  <a:srgbClr val="FFFF00"/>
                </a:solidFill>
              </a:rPr>
              <a:t>геолокации</a:t>
            </a:r>
            <a:r>
              <a:rPr lang="ru-RU" sz="3300" b="1" dirty="0" smtClean="0">
                <a:solidFill>
                  <a:srgbClr val="FFFF00"/>
                </a:solidFill>
              </a:rPr>
              <a:t> определить местонахождения военнослужащего, а значит и воинской части ее перемещение объем сил и средств, что является информацией ограниченного доступа а иногда и государственной  тайной. </a:t>
            </a:r>
          </a:p>
          <a:p>
            <a:pPr algn="just"/>
            <a:r>
              <a:rPr lang="ru-RU" sz="3300" b="1" dirty="0" smtClean="0">
                <a:solidFill>
                  <a:srgbClr val="FFFF00"/>
                </a:solidFill>
              </a:rPr>
              <a:t>Телефоны военнослужащим выдаются в выходные дни для общения с родственниками. </a:t>
            </a:r>
          </a:p>
          <a:p>
            <a:endParaRPr lang="ru-RU" dirty="0"/>
          </a:p>
        </p:txBody>
      </p:sp>
    </p:spTree>
  </p:cSld>
  <p:clrMapOvr>
    <a:masterClrMapping/>
  </p:clrMapOvr>
  <p:transition spd="slow">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Военком\Desktop\слайды\army_05.jpg"/>
          <p:cNvPicPr>
            <a:picLocks noGrp="1" noChangeAspect="1" noChangeArrowheads="1"/>
          </p:cNvPicPr>
          <p:nvPr>
            <p:ph idx="1"/>
          </p:nvPr>
        </p:nvPicPr>
        <p:blipFill>
          <a:blip r:embed="rId2" cstate="print"/>
          <a:srcRect/>
          <a:stretch>
            <a:fillRect/>
          </a:stretch>
        </p:blipFill>
        <p:spPr bwMode="auto">
          <a:xfrm>
            <a:off x="2051720" y="144877"/>
            <a:ext cx="5904656" cy="6713123"/>
          </a:xfrm>
          <a:prstGeom prst="rect">
            <a:avLst/>
          </a:prstGeom>
          <a:noFill/>
        </p:spPr>
      </p:pic>
    </p:spTree>
  </p:cSld>
  <p:clrMapOvr>
    <a:masterClrMapping/>
  </p:clrMapOvr>
  <p:transition spd="slow">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lgn="just"/>
            <a:r>
              <a:rPr lang="ru-RU" dirty="0" smtClean="0">
                <a:solidFill>
                  <a:srgbClr val="FFFF00"/>
                </a:solidFill>
              </a:rPr>
              <a:t>Граждане, призванные на военную службу на сборном пункте в г. </a:t>
            </a:r>
            <a:r>
              <a:rPr lang="ru-RU" dirty="0" err="1" smtClean="0">
                <a:solidFill>
                  <a:srgbClr val="FFFF00"/>
                </a:solidFill>
              </a:rPr>
              <a:t>Пыть-Ях</a:t>
            </a:r>
            <a:r>
              <a:rPr lang="ru-RU" dirty="0" smtClean="0">
                <a:solidFill>
                  <a:srgbClr val="FFFF00"/>
                </a:solidFill>
              </a:rPr>
              <a:t> также обеспечиваются  средствами  личной гигиены, в который входит полный комплект умывальных принадлежностей и средств для гигиены. Всего 19 наименований. Стоимость в </a:t>
            </a:r>
            <a:r>
              <a:rPr lang="ru-RU" dirty="0" err="1" smtClean="0">
                <a:solidFill>
                  <a:srgbClr val="FFFF00"/>
                </a:solidFill>
              </a:rPr>
              <a:t>военторге</a:t>
            </a:r>
            <a:r>
              <a:rPr lang="ru-RU" dirty="0" smtClean="0">
                <a:solidFill>
                  <a:srgbClr val="FFFF00"/>
                </a:solidFill>
              </a:rPr>
              <a:t> такого комплекта составляет 2.5 </a:t>
            </a:r>
            <a:r>
              <a:rPr lang="ru-RU" dirty="0" err="1" smtClean="0">
                <a:solidFill>
                  <a:srgbClr val="FFFF00"/>
                </a:solidFill>
              </a:rPr>
              <a:t>т.р</a:t>
            </a:r>
            <a:endParaRPr lang="ru-RU" dirty="0" smtClean="0">
              <a:solidFill>
                <a:srgbClr val="FFFF00"/>
              </a:solidFill>
            </a:endParaRPr>
          </a:p>
          <a:p>
            <a:pPr algn="just"/>
            <a:endParaRPr lang="ru-RU" dirty="0">
              <a:solidFill>
                <a:srgbClr val="FFFF00"/>
              </a:solidFill>
              <a:latin typeface="Times New Roman" pitchFamily="18" charset="0"/>
              <a:cs typeface="Times New Roman" pitchFamily="18" charset="0"/>
            </a:endParaRPr>
          </a:p>
        </p:txBody>
      </p:sp>
    </p:spTree>
  </p:cSld>
  <p:clrMapOvr>
    <a:masterClrMapping/>
  </p:clrMapOvr>
  <p:transition spd="slow">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C:\Users\Военком\Desktop\паек\пайка.jpg"/>
          <p:cNvPicPr>
            <a:picLocks noGrp="1"/>
          </p:cNvPicPr>
          <p:nvPr>
            <p:ph idx="1"/>
          </p:nvPr>
        </p:nvPicPr>
        <p:blipFill>
          <a:blip r:embed="rId2" cstate="print"/>
          <a:srcRect/>
          <a:stretch>
            <a:fillRect/>
          </a:stretch>
        </p:blipFill>
        <p:spPr bwMode="auto">
          <a:xfrm>
            <a:off x="2123728" y="260648"/>
            <a:ext cx="5688632" cy="6597352"/>
          </a:xfrm>
          <a:prstGeom prst="rect">
            <a:avLst/>
          </a:prstGeom>
          <a:noFill/>
          <a:ln w="9525">
            <a:noFill/>
            <a:miter lim="800000"/>
            <a:headEnd/>
            <a:tailEnd/>
          </a:ln>
        </p:spPr>
      </p:pic>
      <p:sp>
        <p:nvSpPr>
          <p:cNvPr id="3" name="TextBox 2"/>
          <p:cNvSpPr txBox="1"/>
          <p:nvPr/>
        </p:nvSpPr>
        <p:spPr>
          <a:xfrm>
            <a:off x="1403648" y="260648"/>
            <a:ext cx="7272808" cy="523220"/>
          </a:xfrm>
          <a:prstGeom prst="rect">
            <a:avLst/>
          </a:prstGeom>
          <a:noFill/>
        </p:spPr>
        <p:txBody>
          <a:bodyPr wrap="square" rtlCol="0">
            <a:spAutoFit/>
          </a:bodyPr>
          <a:lstStyle/>
          <a:p>
            <a:pPr algn="ctr"/>
            <a:r>
              <a:rPr lang="ru-RU" sz="2800" b="1" dirty="0" smtClean="0">
                <a:solidFill>
                  <a:srgbClr val="FF0000"/>
                </a:solidFill>
                <a:latin typeface="Times New Roman" pitchFamily="18" charset="0"/>
                <a:cs typeface="Times New Roman" pitchFamily="18" charset="0"/>
              </a:rPr>
              <a:t>Индивидуальный рацион питания</a:t>
            </a:r>
            <a:endParaRPr lang="ru-RU" sz="2800" b="1" dirty="0">
              <a:solidFill>
                <a:srgbClr val="FF0000"/>
              </a:solidFill>
              <a:latin typeface="Times New Roman" pitchFamily="18" charset="0"/>
              <a:cs typeface="Times New Roman" pitchFamily="18" charset="0"/>
            </a:endParaRPr>
          </a:p>
        </p:txBody>
      </p:sp>
      <p:sp>
        <p:nvSpPr>
          <p:cNvPr id="13313" name="Rectangle 1"/>
          <p:cNvSpPr>
            <a:spLocks noChangeArrowheads="1"/>
          </p:cNvSpPr>
          <p:nvPr/>
        </p:nvSpPr>
        <p:spPr bwMode="auto">
          <a:xfrm>
            <a:off x="611560" y="5213811"/>
            <a:ext cx="766834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Также на сборном пункте в г. </a:t>
            </a:r>
            <a:r>
              <a:rPr kumimoji="0" lang="ru-RU"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Пыть-Ях</a:t>
            </a: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каждый призванный перед убытием к месту службы получает набор продуктов (индивидуальный рацион питания)  на путь следования 1 комплект на 1 сутки.</a:t>
            </a:r>
            <a:endParaRPr kumimoji="0" lang="ru-RU" b="0" i="0" u="none" strike="noStrike" cap="none" normalizeH="0" baseline="0" dirty="0" smtClean="0">
              <a:ln>
                <a:noFill/>
              </a:ln>
              <a:solidFill>
                <a:srgbClr val="FFFF00"/>
              </a:solidFill>
              <a:effectLst/>
              <a:latin typeface="Arial" pitchFamily="34" charset="0"/>
              <a:cs typeface="Arial" pitchFamily="34" charset="0"/>
            </a:endParaRPr>
          </a:p>
          <a:p>
            <a:pPr marL="0" marR="0" lvl="0" indent="3810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700" dirty="0" smtClean="0">
                <a:latin typeface="Times New Roman" pitchFamily="18" charset="0"/>
                <a:cs typeface="Times New Roman" pitchFamily="18" charset="0"/>
              </a:rPr>
              <a:t>Данный  индивидуальный рацион питания включает </a:t>
            </a:r>
            <a:r>
              <a:rPr lang="ru-RU" sz="2700" dirty="0" smtClean="0">
                <a:latin typeface="Times New Roman" pitchFamily="18" charset="0"/>
                <a:cs typeface="Times New Roman" pitchFamily="18" charset="0"/>
              </a:rPr>
              <a:t/>
            </a:r>
            <a:br>
              <a:rPr lang="ru-RU" sz="2700" dirty="0" smtClean="0">
                <a:latin typeface="Times New Roman" pitchFamily="18" charset="0"/>
                <a:cs typeface="Times New Roman" pitchFamily="18" charset="0"/>
              </a:rPr>
            </a:br>
            <a:r>
              <a:rPr lang="ru-RU" sz="2700" dirty="0" smtClean="0">
                <a:latin typeface="Times New Roman" pitchFamily="18" charset="0"/>
                <a:cs typeface="Times New Roman" pitchFamily="18" charset="0"/>
              </a:rPr>
              <a:t>в </a:t>
            </a:r>
            <a:r>
              <a:rPr lang="ru-RU" sz="2700" dirty="0" smtClean="0">
                <a:latin typeface="Times New Roman" pitchFamily="18" charset="0"/>
                <a:cs typeface="Times New Roman" pitchFamily="18" charset="0"/>
              </a:rPr>
              <a:t>себя 28 наименований:</a:t>
            </a:r>
            <a:r>
              <a:rPr lang="ru-RU" dirty="0" smtClean="0"/>
              <a:t/>
            </a:r>
            <a:br>
              <a:rPr lang="ru-RU" dirty="0" smtClean="0"/>
            </a:br>
            <a:endParaRPr lang="ru-RU" dirty="0"/>
          </a:p>
        </p:txBody>
      </p:sp>
      <p:pic>
        <p:nvPicPr>
          <p:cNvPr id="4" name="Содержимое 3" descr="E:\Документы\2.jpg"/>
          <p:cNvPicPr>
            <a:picLocks noGrp="1"/>
          </p:cNvPicPr>
          <p:nvPr>
            <p:ph idx="1"/>
          </p:nvPr>
        </p:nvPicPr>
        <p:blipFill>
          <a:blip r:embed="rId2" cstate="print"/>
          <a:srcRect/>
          <a:stretch>
            <a:fillRect/>
          </a:stretch>
        </p:blipFill>
        <p:spPr bwMode="auto">
          <a:xfrm>
            <a:off x="827584" y="1484784"/>
            <a:ext cx="7776864" cy="5040560"/>
          </a:xfrm>
          <a:prstGeom prst="rect">
            <a:avLst/>
          </a:prstGeom>
          <a:noFill/>
        </p:spPr>
      </p:pic>
    </p:spTree>
  </p:cSld>
  <p:clrMapOvr>
    <a:masterClrMapping/>
  </p:clrMapOvr>
  <p:transition spd="slow">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Военком\Desktop\фото видео все\фото с дня открытых дверей в-2013\100PHOTO\SAM_2878.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95536" y="188640"/>
            <a:ext cx="7560840" cy="954107"/>
          </a:xfrm>
          <a:prstGeom prst="rect">
            <a:avLst/>
          </a:prstGeom>
          <a:noFill/>
        </p:spPr>
        <p:txBody>
          <a:bodyPr wrap="square" rtlCol="0">
            <a:spAutoFit/>
          </a:bodyPr>
          <a:lstStyle/>
          <a:p>
            <a:pPr algn="ctr"/>
            <a:r>
              <a:rPr lang="ru-RU" sz="2800" b="1" dirty="0" smtClean="0">
                <a:solidFill>
                  <a:srgbClr val="FF0000"/>
                </a:solidFill>
                <a:latin typeface="Times New Roman" pitchFamily="18" charset="0"/>
                <a:cs typeface="Times New Roman" pitchFamily="18" charset="0"/>
              </a:rPr>
              <a:t>Торжественная отправка со сборного пункта молодого пополнения в войска</a:t>
            </a:r>
            <a:endParaRPr lang="ru-RU" sz="2800" b="1" dirty="0">
              <a:solidFill>
                <a:srgbClr val="FF0000"/>
              </a:solidFill>
              <a:latin typeface="Times New Roman" pitchFamily="18" charset="0"/>
              <a:cs typeface="Times New Roman" pitchFamily="18" charset="0"/>
            </a:endParaRPr>
          </a:p>
        </p:txBody>
      </p:sp>
      <p:sp>
        <p:nvSpPr>
          <p:cNvPr id="5" name="Содержимое 2"/>
          <p:cNvSpPr txBox="1">
            <a:spLocks/>
          </p:cNvSpPr>
          <p:nvPr/>
        </p:nvSpPr>
        <p:spPr>
          <a:xfrm>
            <a:off x="323528" y="5085184"/>
            <a:ext cx="8568952" cy="1546192"/>
          </a:xfrm>
          <a:prstGeom prst="rect">
            <a:avLst/>
          </a:prstGeom>
        </p:spPr>
        <p:txBody>
          <a:bodyPr vert="horz" anchor="t">
            <a:normAutofit lnSpcReduction="10000"/>
          </a:bodyPr>
          <a:lstStyle/>
          <a:p>
            <a:pPr marL="448056"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ru-RU" sz="16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Перед убытием  в войска   призванным гражданам присваивается воинское звание – рядовой. </a:t>
            </a:r>
          </a:p>
          <a:p>
            <a:pPr marL="448056"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ru-RU" sz="16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С этого момента граждане, призванные на военную службу </a:t>
            </a:r>
            <a:r>
              <a:rPr kumimoji="0" lang="ru-RU" sz="16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становятся военнослужащими</a:t>
            </a:r>
            <a:r>
              <a:rPr kumimoji="0" lang="ru-RU" sz="16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 и на них распространяются требования уставов ВС РФ. </a:t>
            </a:r>
          </a:p>
          <a:p>
            <a:pPr marL="448056"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ru-RU" sz="16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Срок военной службы начинается со дня убытия со сборного пункта и составляет 1 год, без отпуска.</a:t>
            </a:r>
          </a:p>
          <a:p>
            <a:pPr marL="448056"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ru-RU"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360040"/>
          </a:xfrm>
        </p:spPr>
        <p:txBody>
          <a:bodyPr>
            <a:noAutofit/>
          </a:bodyPr>
          <a:lstStyle/>
          <a:p>
            <a:pPr algn="ctr"/>
            <a:r>
              <a:rPr lang="ru-RU" sz="2400" b="1" dirty="0" smtClean="0">
                <a:solidFill>
                  <a:srgbClr val="FF0000"/>
                </a:solidFill>
                <a:latin typeface="Times New Roman" pitchFamily="18" charset="0"/>
                <a:cs typeface="Times New Roman" pitchFamily="18" charset="0"/>
              </a:rPr>
              <a:t>Распорядок дня военнослужащего по призыву</a:t>
            </a:r>
            <a:endParaRPr lang="ru-RU" sz="2400" b="1" dirty="0">
              <a:solidFill>
                <a:srgbClr val="FF0000"/>
              </a:solidFill>
              <a:latin typeface="Times New Roman" pitchFamily="18" charset="0"/>
              <a:cs typeface="Times New Roman" pitchFamily="18" charset="0"/>
            </a:endParaRPr>
          </a:p>
        </p:txBody>
      </p:sp>
      <p:graphicFrame>
        <p:nvGraphicFramePr>
          <p:cNvPr id="5" name="Содержимое 4"/>
          <p:cNvGraphicFramePr>
            <a:graphicFrameLocks noGrp="1"/>
          </p:cNvGraphicFramePr>
          <p:nvPr>
            <p:ph sz="half" idx="1"/>
          </p:nvPr>
        </p:nvGraphicFramePr>
        <p:xfrm>
          <a:off x="179513" y="620688"/>
          <a:ext cx="8784976" cy="6172233"/>
        </p:xfrm>
        <a:graphic>
          <a:graphicData uri="http://schemas.openxmlformats.org/drawingml/2006/table">
            <a:tbl>
              <a:tblPr firstRow="1" bandRow="1">
                <a:tableStyleId>{5C22544A-7EE6-4342-B048-85BDC9FD1C3A}</a:tableStyleId>
              </a:tblPr>
              <a:tblGrid>
                <a:gridCol w="833058"/>
                <a:gridCol w="668976"/>
                <a:gridCol w="618479"/>
                <a:gridCol w="382875"/>
                <a:gridCol w="500676"/>
                <a:gridCol w="403902"/>
                <a:gridCol w="597452"/>
                <a:gridCol w="538537"/>
                <a:gridCol w="963493"/>
                <a:gridCol w="897402"/>
                <a:gridCol w="103950"/>
                <a:gridCol w="1001352"/>
                <a:gridCol w="500676"/>
                <a:gridCol w="500676"/>
                <a:gridCol w="273472"/>
              </a:tblGrid>
              <a:tr h="165923">
                <a:tc>
                  <a:txBody>
                    <a:bodyPr/>
                    <a:lstStyle/>
                    <a:p>
                      <a:pPr algn="ctr">
                        <a:spcAft>
                          <a:spcPts val="0"/>
                        </a:spcAft>
                      </a:pPr>
                      <a:r>
                        <a:rPr lang="ru-RU" sz="1200" dirty="0">
                          <a:latin typeface="Times New Roman"/>
                          <a:ea typeface="Times New Roman"/>
                          <a:cs typeface="Times New Roman"/>
                        </a:rPr>
                        <a:t>              </a:t>
                      </a:r>
                    </a:p>
                  </a:txBody>
                  <a:tcPr marL="0" marR="0" marT="0" marB="0"/>
                </a:tc>
                <a:tc gridSpan="2">
                  <a:txBody>
                    <a:bodyPr/>
                    <a:lstStyle/>
                    <a:p>
                      <a:pPr algn="ctr">
                        <a:spcAft>
                          <a:spcPts val="0"/>
                        </a:spcAft>
                      </a:pPr>
                      <a:r>
                        <a:rPr lang="ru-RU" sz="1000" b="1">
                          <a:latin typeface="Times New Roman"/>
                          <a:ea typeface="Times New Roman"/>
                          <a:cs typeface="Times New Roman"/>
                        </a:rPr>
                        <a:t>понедельник</a:t>
                      </a:r>
                      <a:endParaRPr lang="ru-RU" sz="1200">
                        <a:latin typeface="Times New Roman"/>
                        <a:ea typeface="Times New Roman"/>
                        <a:cs typeface="Times New Roman"/>
                      </a:endParaRPr>
                    </a:p>
                  </a:txBody>
                  <a:tcPr marL="0" marR="0" marT="0" marB="0"/>
                </a:tc>
                <a:tc hMerge="1">
                  <a:txBody>
                    <a:bodyPr/>
                    <a:lstStyle/>
                    <a:p>
                      <a:pPr algn="ctr">
                        <a:spcAft>
                          <a:spcPts val="0"/>
                        </a:spcAft>
                      </a:pPr>
                      <a:endParaRPr lang="ru-RU" sz="1200">
                        <a:latin typeface="Times New Roman"/>
                        <a:ea typeface="Times New Roman"/>
                        <a:cs typeface="Times New Roman"/>
                      </a:endParaRPr>
                    </a:p>
                  </a:txBody>
                  <a:tcPr marL="0" marR="0" marT="0" marB="0"/>
                </a:tc>
                <a:tc gridSpan="3">
                  <a:txBody>
                    <a:bodyPr/>
                    <a:lstStyle/>
                    <a:p>
                      <a:pPr algn="ctr">
                        <a:spcAft>
                          <a:spcPts val="0"/>
                        </a:spcAft>
                      </a:pPr>
                      <a:r>
                        <a:rPr lang="ru-RU" sz="1000" b="1" dirty="0">
                          <a:latin typeface="Times New Roman"/>
                          <a:ea typeface="Times New Roman"/>
                          <a:cs typeface="Times New Roman"/>
                        </a:rPr>
                        <a:t>вторник</a:t>
                      </a:r>
                      <a:endParaRPr lang="ru-RU" sz="1200" dirty="0">
                        <a:latin typeface="Times New Roman"/>
                        <a:ea typeface="Times New Roman"/>
                        <a:cs typeface="Times New Roman"/>
                      </a:endParaRPr>
                    </a:p>
                  </a:txBody>
                  <a:tcPr marL="0" marR="0" marT="0" marB="0"/>
                </a:tc>
                <a:tc hMerge="1">
                  <a:txBody>
                    <a:bodyPr/>
                    <a:lstStyle/>
                    <a:p>
                      <a:pPr algn="ctr">
                        <a:spcAft>
                          <a:spcPts val="0"/>
                        </a:spcAft>
                      </a:pPr>
                      <a:endParaRPr lang="ru-RU" sz="1200" dirty="0">
                        <a:latin typeface="Times New Roman"/>
                        <a:ea typeface="Times New Roman"/>
                        <a:cs typeface="Times New Roman"/>
                      </a:endParaRPr>
                    </a:p>
                  </a:txBody>
                  <a:tcPr marL="0" marR="0" marT="0" marB="0"/>
                </a:tc>
                <a:tc hMerge="1">
                  <a:txBody>
                    <a:bodyPr/>
                    <a:lstStyle/>
                    <a:p>
                      <a:endParaRPr lang="ru-RU"/>
                    </a:p>
                  </a:txBody>
                  <a:tcPr/>
                </a:tc>
                <a:tc gridSpan="2">
                  <a:txBody>
                    <a:bodyPr/>
                    <a:lstStyle/>
                    <a:p>
                      <a:pPr algn="ctr">
                        <a:spcAft>
                          <a:spcPts val="0"/>
                        </a:spcAft>
                      </a:pPr>
                      <a:r>
                        <a:rPr lang="ru-RU" sz="1000" b="1" dirty="0">
                          <a:latin typeface="Times New Roman"/>
                          <a:ea typeface="Times New Roman"/>
                          <a:cs typeface="Times New Roman"/>
                        </a:rPr>
                        <a:t>среда</a:t>
                      </a:r>
                      <a:endParaRPr lang="ru-RU" sz="1200" dirty="0">
                        <a:latin typeface="Times New Roman"/>
                        <a:ea typeface="Times New Roman"/>
                        <a:cs typeface="Times New Roman"/>
                      </a:endParaRPr>
                    </a:p>
                  </a:txBody>
                  <a:tcPr marL="0" marR="0" marT="0" marB="0"/>
                </a:tc>
                <a:tc hMerge="1">
                  <a:txBody>
                    <a:bodyPr/>
                    <a:lstStyle/>
                    <a:p>
                      <a:pPr algn="ctr">
                        <a:spcAft>
                          <a:spcPts val="0"/>
                        </a:spcAft>
                      </a:pPr>
                      <a:endParaRPr lang="ru-RU" sz="1200">
                        <a:latin typeface="Times New Roman"/>
                        <a:ea typeface="Times New Roman"/>
                        <a:cs typeface="Times New Roman"/>
                      </a:endParaRPr>
                    </a:p>
                  </a:txBody>
                  <a:tcPr marL="0" marR="0" marT="0" marB="0"/>
                </a:tc>
                <a:tc>
                  <a:txBody>
                    <a:bodyPr/>
                    <a:lstStyle/>
                    <a:p>
                      <a:pPr algn="ctr">
                        <a:spcAft>
                          <a:spcPts val="0"/>
                        </a:spcAft>
                      </a:pPr>
                      <a:r>
                        <a:rPr lang="ru-RU" sz="1000" b="1" dirty="0">
                          <a:latin typeface="Times New Roman"/>
                          <a:ea typeface="Times New Roman"/>
                          <a:cs typeface="Times New Roman"/>
                        </a:rPr>
                        <a:t>четверг</a:t>
                      </a:r>
                      <a:endParaRPr lang="ru-RU" sz="1200" dirty="0">
                        <a:latin typeface="Times New Roman"/>
                        <a:ea typeface="Times New Roman"/>
                        <a:cs typeface="Times New Roman"/>
                      </a:endParaRPr>
                    </a:p>
                  </a:txBody>
                  <a:tcPr marL="0" marR="0" marT="0" marB="0"/>
                </a:tc>
                <a:tc gridSpan="2">
                  <a:txBody>
                    <a:bodyPr/>
                    <a:lstStyle/>
                    <a:p>
                      <a:pPr algn="ctr">
                        <a:spcAft>
                          <a:spcPts val="0"/>
                        </a:spcAft>
                      </a:pPr>
                      <a:r>
                        <a:rPr lang="ru-RU" sz="1000" b="1" dirty="0">
                          <a:latin typeface="Times New Roman"/>
                          <a:ea typeface="Times New Roman"/>
                          <a:cs typeface="Times New Roman"/>
                        </a:rPr>
                        <a:t>пятница</a:t>
                      </a:r>
                      <a:endParaRPr lang="ru-RU" sz="1200" dirty="0">
                        <a:latin typeface="Times New Roman"/>
                        <a:ea typeface="Times New Roman"/>
                        <a:cs typeface="Times New Roman"/>
                      </a:endParaRPr>
                    </a:p>
                  </a:txBody>
                  <a:tcPr marL="0" marR="0" marT="0" marB="0"/>
                </a:tc>
                <a:tc hMerge="1">
                  <a:txBody>
                    <a:bodyPr/>
                    <a:lstStyle/>
                    <a:p>
                      <a:endParaRPr lang="ru-RU"/>
                    </a:p>
                  </a:txBody>
                  <a:tcPr/>
                </a:tc>
                <a:tc>
                  <a:txBody>
                    <a:bodyPr/>
                    <a:lstStyle/>
                    <a:p>
                      <a:pPr algn="ctr">
                        <a:spcAft>
                          <a:spcPts val="0"/>
                        </a:spcAft>
                        <a:tabLst>
                          <a:tab pos="1255395" algn="l"/>
                        </a:tabLst>
                      </a:pPr>
                      <a:r>
                        <a:rPr lang="ru-RU" sz="1000" dirty="0">
                          <a:latin typeface="Times New Roman"/>
                          <a:ea typeface="Times New Roman"/>
                          <a:cs typeface="Times New Roman"/>
                        </a:rPr>
                        <a:t>суббота</a:t>
                      </a:r>
                      <a:endParaRPr lang="ru-RU" sz="1200" dirty="0">
                        <a:latin typeface="Times New Roman"/>
                        <a:ea typeface="Times New Roman"/>
                        <a:cs typeface="Times New Roman"/>
                      </a:endParaRPr>
                    </a:p>
                  </a:txBody>
                  <a:tcPr marL="0" marR="0" marT="0" marB="0"/>
                </a:tc>
                <a:tc gridSpan="3">
                  <a:txBody>
                    <a:bodyPr/>
                    <a:lstStyle/>
                    <a:p>
                      <a:pPr algn="ctr">
                        <a:spcAft>
                          <a:spcPts val="0"/>
                        </a:spcAft>
                      </a:pPr>
                      <a:r>
                        <a:rPr lang="ru-RU" sz="1000" b="1">
                          <a:latin typeface="Times New Roman"/>
                          <a:ea typeface="Times New Roman"/>
                          <a:cs typeface="Times New Roman"/>
                        </a:rPr>
                        <a:t>воскресенье</a:t>
                      </a:r>
                      <a:endParaRPr lang="ru-RU" sz="1200">
                        <a:latin typeface="Times New Roman"/>
                        <a:ea typeface="Times New Roman"/>
                        <a:cs typeface="Times New Roman"/>
                      </a:endParaRP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3577">
                <a:tc>
                  <a:txBody>
                    <a:bodyPr/>
                    <a:lstStyle/>
                    <a:p>
                      <a:pPr algn="ctr">
                        <a:spcAft>
                          <a:spcPts val="0"/>
                        </a:spcAft>
                      </a:pPr>
                      <a:r>
                        <a:rPr lang="ru-RU" sz="1200">
                          <a:latin typeface="Times New Roman"/>
                          <a:ea typeface="Times New Roman"/>
                          <a:cs typeface="Times New Roman"/>
                        </a:rPr>
                        <a:t>06.50</a:t>
                      </a:r>
                    </a:p>
                  </a:txBody>
                  <a:tcPr marL="0" marR="0" marT="0" marB="0"/>
                </a:tc>
                <a:tc gridSpan="11">
                  <a:txBody>
                    <a:bodyPr/>
                    <a:lstStyle/>
                    <a:p>
                      <a:pPr algn="l">
                        <a:spcAft>
                          <a:spcPts val="0"/>
                        </a:spcAft>
                      </a:pPr>
                      <a:r>
                        <a:rPr lang="ru-RU" sz="1400" dirty="0">
                          <a:latin typeface="Times New Roman"/>
                          <a:ea typeface="Times New Roman"/>
                          <a:cs typeface="Times New Roman"/>
                        </a:rPr>
                        <a:t>Подъем заместителей командиров взводов</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7098">
                <a:tc>
                  <a:txBody>
                    <a:bodyPr/>
                    <a:lstStyle/>
                    <a:p>
                      <a:pPr algn="ctr">
                        <a:spcAft>
                          <a:spcPts val="0"/>
                        </a:spcAft>
                      </a:pPr>
                      <a:r>
                        <a:rPr lang="ru-RU" sz="1200">
                          <a:latin typeface="Times New Roman"/>
                          <a:ea typeface="Times New Roman"/>
                          <a:cs typeface="Times New Roman"/>
                        </a:rPr>
                        <a:t>07.00-07.10</a:t>
                      </a:r>
                    </a:p>
                  </a:txBody>
                  <a:tcPr marL="0" marR="0" marT="0" marB="0"/>
                </a:tc>
                <a:tc gridSpan="11">
                  <a:txBody>
                    <a:bodyPr/>
                    <a:lstStyle/>
                    <a:p>
                      <a:pPr algn="l">
                        <a:spcAft>
                          <a:spcPts val="0"/>
                        </a:spcAft>
                      </a:pPr>
                      <a:r>
                        <a:rPr lang="ru-RU" sz="1400" dirty="0">
                          <a:latin typeface="Times New Roman"/>
                          <a:ea typeface="Times New Roman"/>
                          <a:cs typeface="Times New Roman"/>
                        </a:rPr>
                        <a:t>Подъем личного состава</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7098">
                <a:tc>
                  <a:txBody>
                    <a:bodyPr/>
                    <a:lstStyle/>
                    <a:p>
                      <a:pPr algn="ctr">
                        <a:spcAft>
                          <a:spcPts val="0"/>
                        </a:spcAft>
                      </a:pPr>
                      <a:r>
                        <a:rPr lang="ru-RU" sz="1200">
                          <a:latin typeface="Times New Roman"/>
                          <a:ea typeface="Times New Roman"/>
                          <a:cs typeface="Times New Roman"/>
                        </a:rPr>
                        <a:t>07.10-08.00</a:t>
                      </a:r>
                    </a:p>
                  </a:txBody>
                  <a:tcPr marL="0" marR="0" marT="0" marB="0"/>
                </a:tc>
                <a:tc gridSpan="11">
                  <a:txBody>
                    <a:bodyPr/>
                    <a:lstStyle/>
                    <a:p>
                      <a:pPr algn="l">
                        <a:spcAft>
                          <a:spcPts val="0"/>
                        </a:spcAft>
                      </a:pPr>
                      <a:r>
                        <a:rPr lang="ru-RU" sz="1400" dirty="0">
                          <a:latin typeface="Times New Roman"/>
                          <a:ea typeface="Times New Roman"/>
                          <a:cs typeface="Times New Roman"/>
                        </a:rPr>
                        <a:t>Утренняя физическая зарядка</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7098">
                <a:tc>
                  <a:txBody>
                    <a:bodyPr/>
                    <a:lstStyle/>
                    <a:p>
                      <a:pPr algn="ctr">
                        <a:spcAft>
                          <a:spcPts val="0"/>
                        </a:spcAft>
                      </a:pPr>
                      <a:r>
                        <a:rPr lang="ru-RU" sz="1200">
                          <a:latin typeface="Times New Roman"/>
                          <a:ea typeface="Times New Roman"/>
                          <a:cs typeface="Times New Roman"/>
                        </a:rPr>
                        <a:t>08.00-08.30</a:t>
                      </a:r>
                    </a:p>
                  </a:txBody>
                  <a:tcPr marL="0" marR="0" marT="0" marB="0"/>
                </a:tc>
                <a:tc gridSpan="11">
                  <a:txBody>
                    <a:bodyPr/>
                    <a:lstStyle/>
                    <a:p>
                      <a:pPr algn="l">
                        <a:spcAft>
                          <a:spcPts val="0"/>
                        </a:spcAft>
                      </a:pPr>
                      <a:r>
                        <a:rPr lang="ru-RU" sz="1400" dirty="0">
                          <a:latin typeface="Times New Roman"/>
                          <a:ea typeface="Times New Roman"/>
                          <a:cs typeface="Times New Roman"/>
                        </a:rPr>
                        <a:t>Утренний туалет, заправка постелей</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a:spcAft>
                          <a:spcPts val="0"/>
                        </a:spcAft>
                      </a:pPr>
                      <a:r>
                        <a:rPr lang="ru-RU" sz="1400">
                          <a:latin typeface="Times New Roman"/>
                          <a:ea typeface="Times New Roman"/>
                          <a:cs typeface="Times New Roman"/>
                        </a:rPr>
                        <a:t>08.00 Подъем</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7098">
                <a:tc>
                  <a:txBody>
                    <a:bodyPr/>
                    <a:lstStyle/>
                    <a:p>
                      <a:pPr algn="ctr">
                        <a:spcAft>
                          <a:spcPts val="0"/>
                        </a:spcAft>
                      </a:pPr>
                      <a:r>
                        <a:rPr lang="ru-RU" sz="1200">
                          <a:latin typeface="Times New Roman"/>
                          <a:ea typeface="Times New Roman"/>
                          <a:cs typeface="Times New Roman"/>
                        </a:rPr>
                        <a:t>08.30-08.50</a:t>
                      </a:r>
                    </a:p>
                  </a:txBody>
                  <a:tcPr marL="0" marR="0" marT="0" marB="0"/>
                </a:tc>
                <a:tc gridSpan="11">
                  <a:txBody>
                    <a:bodyPr/>
                    <a:lstStyle/>
                    <a:p>
                      <a:pPr algn="ctr">
                        <a:spcAft>
                          <a:spcPts val="0"/>
                        </a:spcAft>
                      </a:pPr>
                      <a:r>
                        <a:rPr lang="ru-RU" sz="1400" b="1" dirty="0">
                          <a:latin typeface="Times New Roman"/>
                          <a:ea typeface="Times New Roman"/>
                          <a:cs typeface="Times New Roman"/>
                        </a:rPr>
                        <a:t>ЗАВТРАК</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7098">
                <a:tc>
                  <a:txBody>
                    <a:bodyPr/>
                    <a:lstStyle/>
                    <a:p>
                      <a:pPr algn="ctr">
                        <a:spcAft>
                          <a:spcPts val="0"/>
                        </a:spcAft>
                      </a:pPr>
                      <a:r>
                        <a:rPr lang="ru-RU" sz="1200">
                          <a:latin typeface="Times New Roman"/>
                          <a:ea typeface="Times New Roman"/>
                          <a:cs typeface="Times New Roman"/>
                        </a:rPr>
                        <a:t>08.50-09.00</a:t>
                      </a:r>
                    </a:p>
                  </a:txBody>
                  <a:tcPr marL="0" marR="0" marT="0" marB="0"/>
                </a:tc>
                <a:tc gridSpan="11">
                  <a:txBody>
                    <a:bodyPr/>
                    <a:lstStyle/>
                    <a:p>
                      <a:pPr algn="l">
                        <a:spcAft>
                          <a:spcPts val="0"/>
                        </a:spcAft>
                      </a:pPr>
                      <a:r>
                        <a:rPr lang="ru-RU" sz="1400" dirty="0">
                          <a:latin typeface="Times New Roman"/>
                          <a:ea typeface="Times New Roman"/>
                          <a:cs typeface="Times New Roman"/>
                        </a:rPr>
                        <a:t>Подъем Государственного флага Российской Федерации. Развод на занятия</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3144">
                <a:tc>
                  <a:txBody>
                    <a:bodyPr/>
                    <a:lstStyle/>
                    <a:p>
                      <a:pPr algn="ctr">
                        <a:spcAft>
                          <a:spcPts val="0"/>
                        </a:spcAft>
                      </a:pPr>
                      <a:r>
                        <a:rPr lang="ru-RU" sz="1200" dirty="0">
                          <a:latin typeface="Times New Roman"/>
                          <a:ea typeface="Times New Roman"/>
                          <a:cs typeface="Times New Roman"/>
                        </a:rPr>
                        <a:t>09.00-13.50</a:t>
                      </a:r>
                    </a:p>
                  </a:txBody>
                  <a:tcPr marL="0" marR="0" marT="0" marB="0"/>
                </a:tc>
                <a:tc gridSpan="10">
                  <a:txBody>
                    <a:bodyPr/>
                    <a:lstStyle/>
                    <a:p>
                      <a:pPr algn="l">
                        <a:spcAft>
                          <a:spcPts val="0"/>
                        </a:spcAft>
                      </a:pPr>
                      <a:r>
                        <a:rPr lang="ru-RU" sz="1400" b="1" dirty="0">
                          <a:latin typeface="Times New Roman"/>
                          <a:ea typeface="Times New Roman"/>
                          <a:cs typeface="Times New Roman"/>
                        </a:rPr>
                        <a:t>Учебные занятия по предметам боевой подготовки</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spcAft>
                          <a:spcPts val="0"/>
                        </a:spcAft>
                      </a:pP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spcAft>
                          <a:spcPts val="0"/>
                        </a:spcAft>
                      </a:pPr>
                      <a:endParaRPr lang="ru-RU" sz="1400" dirty="0">
                        <a:latin typeface="Times New Roman"/>
                        <a:ea typeface="Times New Roman"/>
                        <a:cs typeface="Times New Roman"/>
                      </a:endParaRPr>
                    </a:p>
                  </a:txBody>
                  <a:tcPr marL="0" marR="0" marT="0" marB="0"/>
                </a:tc>
                <a:tc gridSpan="3">
                  <a:txBody>
                    <a:bodyPr/>
                    <a:lstStyle/>
                    <a:p>
                      <a:pPr algn="ctr">
                        <a:spcAft>
                          <a:spcPts val="0"/>
                        </a:spcAft>
                      </a:pPr>
                      <a:r>
                        <a:rPr lang="ru-RU" sz="1100" dirty="0">
                          <a:latin typeface="Times New Roman"/>
                          <a:ea typeface="Times New Roman"/>
                          <a:cs typeface="Times New Roman"/>
                        </a:rPr>
                        <a:t>Воспитательные мероприятия</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7098">
                <a:tc>
                  <a:txBody>
                    <a:bodyPr/>
                    <a:lstStyle/>
                    <a:p>
                      <a:pPr algn="ctr">
                        <a:spcAft>
                          <a:spcPts val="0"/>
                        </a:spcAft>
                      </a:pPr>
                      <a:r>
                        <a:rPr lang="ru-RU" sz="1200" dirty="0">
                          <a:latin typeface="Times New Roman"/>
                          <a:ea typeface="Times New Roman"/>
                          <a:cs typeface="Times New Roman"/>
                        </a:rPr>
                        <a:t>13.50-14.10</a:t>
                      </a:r>
                    </a:p>
                  </a:txBody>
                  <a:tcPr marL="0" marR="0" marT="0" marB="0"/>
                </a:tc>
                <a:tc gridSpan="11">
                  <a:txBody>
                    <a:bodyPr/>
                    <a:lstStyle/>
                    <a:p>
                      <a:pPr algn="l">
                        <a:spcAft>
                          <a:spcPts val="0"/>
                        </a:spcAft>
                      </a:pPr>
                      <a:r>
                        <a:rPr lang="ru-RU" sz="1400" b="1" dirty="0">
                          <a:latin typeface="Times New Roman"/>
                          <a:ea typeface="Times New Roman"/>
                          <a:cs typeface="Times New Roman"/>
                        </a:rPr>
                        <a:t>Смена рабочей одежды, чистка обуви, мытье рук</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7098">
                <a:tc>
                  <a:txBody>
                    <a:bodyPr/>
                    <a:lstStyle/>
                    <a:p>
                      <a:pPr algn="ctr">
                        <a:spcAft>
                          <a:spcPts val="0"/>
                        </a:spcAft>
                      </a:pPr>
                      <a:r>
                        <a:rPr lang="ru-RU" sz="1200">
                          <a:latin typeface="Times New Roman"/>
                          <a:ea typeface="Times New Roman"/>
                          <a:cs typeface="Times New Roman"/>
                        </a:rPr>
                        <a:t>14.10-14.40</a:t>
                      </a:r>
                    </a:p>
                  </a:txBody>
                  <a:tcPr marL="0" marR="0" marT="0" marB="0"/>
                </a:tc>
                <a:tc gridSpan="11">
                  <a:txBody>
                    <a:bodyPr/>
                    <a:lstStyle/>
                    <a:p>
                      <a:pPr algn="ctr">
                        <a:spcAft>
                          <a:spcPts val="0"/>
                        </a:spcAft>
                      </a:pPr>
                      <a:r>
                        <a:rPr lang="ru-RU" sz="1400" b="1" dirty="0">
                          <a:latin typeface="Times New Roman"/>
                          <a:ea typeface="Times New Roman"/>
                          <a:cs typeface="Times New Roman"/>
                        </a:rPr>
                        <a:t>ОБЕД</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330069">
                <a:tc>
                  <a:txBody>
                    <a:bodyPr/>
                    <a:lstStyle/>
                    <a:p>
                      <a:pPr algn="ctr">
                        <a:spcAft>
                          <a:spcPts val="0"/>
                        </a:spcAft>
                      </a:pPr>
                      <a:r>
                        <a:rPr lang="ru-RU" sz="1200">
                          <a:latin typeface="Times New Roman"/>
                          <a:ea typeface="Times New Roman"/>
                          <a:cs typeface="Times New Roman"/>
                        </a:rPr>
                        <a:t>14.40-15.40</a:t>
                      </a:r>
                    </a:p>
                  </a:txBody>
                  <a:tcPr marL="0" marR="0" marT="0" marB="0"/>
                </a:tc>
                <a:tc gridSpan="11">
                  <a:txBody>
                    <a:bodyPr/>
                    <a:lstStyle/>
                    <a:p>
                      <a:pPr algn="ctr">
                        <a:spcAft>
                          <a:spcPts val="0"/>
                        </a:spcAft>
                      </a:pPr>
                      <a:r>
                        <a:rPr lang="ru-RU" sz="1400" b="1" dirty="0">
                          <a:latin typeface="Times New Roman"/>
                          <a:ea typeface="Times New Roman"/>
                          <a:cs typeface="Times New Roman"/>
                        </a:rPr>
                        <a:t>Послеобеденный отдых (сон)</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3577">
                <a:tc>
                  <a:txBody>
                    <a:bodyPr/>
                    <a:lstStyle/>
                    <a:p>
                      <a:pPr algn="ctr">
                        <a:spcAft>
                          <a:spcPts val="0"/>
                        </a:spcAft>
                      </a:pPr>
                      <a:r>
                        <a:rPr lang="ru-RU" sz="1200">
                          <a:latin typeface="Times New Roman"/>
                          <a:ea typeface="Times New Roman"/>
                          <a:cs typeface="Times New Roman"/>
                        </a:rPr>
                        <a:t> </a:t>
                      </a:r>
                    </a:p>
                  </a:txBody>
                  <a:tcPr marL="0" marR="0" marT="0" marB="0"/>
                </a:tc>
                <a:tc gridSpan="11">
                  <a:txBody>
                    <a:bodyPr/>
                    <a:lstStyle/>
                    <a:p>
                      <a:pPr algn="ctr">
                        <a:spcAft>
                          <a:spcPts val="0"/>
                        </a:spcAft>
                      </a:pPr>
                      <a:r>
                        <a:rPr lang="ru-RU" sz="1400" b="1" dirty="0">
                          <a:latin typeface="Times New Roman"/>
                          <a:ea typeface="Times New Roman"/>
                          <a:cs typeface="Times New Roman"/>
                        </a:rPr>
                        <a:t>Учебные занятия по предметам боевой подготовки</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r>
              <a:tr h="193577">
                <a:tc rowSpan="2">
                  <a:txBody>
                    <a:bodyPr/>
                    <a:lstStyle/>
                    <a:p>
                      <a:pPr algn="ctr">
                        <a:spcAft>
                          <a:spcPts val="0"/>
                        </a:spcAft>
                      </a:pPr>
                      <a:r>
                        <a:rPr lang="ru-RU" sz="1200" dirty="0">
                          <a:latin typeface="Times New Roman"/>
                          <a:ea typeface="Times New Roman"/>
                          <a:cs typeface="Times New Roman"/>
                        </a:rPr>
                        <a:t>15.40-16.30</a:t>
                      </a:r>
                    </a:p>
                  </a:txBody>
                  <a:tcPr marL="0" marR="0" marT="0" marB="0"/>
                </a:tc>
                <a:tc gridSpan="4">
                  <a:txBody>
                    <a:bodyPr/>
                    <a:lstStyle/>
                    <a:p>
                      <a:pPr algn="ctr">
                        <a:spcAft>
                          <a:spcPts val="0"/>
                        </a:spcAft>
                      </a:pPr>
                      <a:r>
                        <a:rPr lang="ru-RU" sz="1400">
                          <a:latin typeface="Times New Roman"/>
                          <a:ea typeface="Times New Roman"/>
                          <a:cs typeface="Times New Roman"/>
                        </a:rPr>
                        <a:t>6-й час</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gridSpan="7">
                  <a:txBody>
                    <a:bodyPr/>
                    <a:lstStyle/>
                    <a:p>
                      <a:pPr algn="ctr">
                        <a:spcAft>
                          <a:spcPts val="0"/>
                        </a:spcAft>
                      </a:pPr>
                      <a:r>
                        <a:rPr lang="ru-RU" sz="1400" dirty="0">
                          <a:latin typeface="Times New Roman"/>
                          <a:ea typeface="Times New Roman"/>
                          <a:cs typeface="Times New Roman"/>
                        </a:rPr>
                        <a:t> </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gridSpan="3">
                  <a:txBody>
                    <a:bodyPr/>
                    <a:lstStyle/>
                    <a:p>
                      <a:pPr algn="l">
                        <a:spcAft>
                          <a:spcPts val="0"/>
                        </a:spcAft>
                      </a:pPr>
                      <a:r>
                        <a:rPr lang="ru-RU" sz="1400">
                          <a:latin typeface="Times New Roman"/>
                          <a:ea typeface="Times New Roman"/>
                          <a:cs typeface="Times New Roman"/>
                        </a:rPr>
                        <a:t> </a:t>
                      </a:r>
                    </a:p>
                  </a:txBody>
                  <a:tcPr marL="0" marR="0" marT="0" marB="0"/>
                </a:tc>
                <a:tc rowSpan="2" hMerge="1">
                  <a:txBody>
                    <a:bodyPr/>
                    <a:lstStyle/>
                    <a:p>
                      <a:endParaRPr lang="ru-RU"/>
                    </a:p>
                  </a:txBody>
                  <a:tcPr/>
                </a:tc>
                <a:tc rowSpan="2" hMerge="1">
                  <a:txBody>
                    <a:bodyPr/>
                    <a:lstStyle/>
                    <a:p>
                      <a:pPr algn="l">
                        <a:spcAft>
                          <a:spcPts val="0"/>
                        </a:spcAft>
                      </a:pPr>
                      <a:endParaRPr lang="ru-RU" sz="1200">
                        <a:latin typeface="Times New Roman"/>
                        <a:ea typeface="Times New Roman"/>
                        <a:cs typeface="Times New Roman"/>
                      </a:endParaRPr>
                    </a:p>
                  </a:txBody>
                  <a:tcPr marL="0" marR="0" marT="0" marB="0"/>
                </a:tc>
              </a:tr>
              <a:tr h="197098">
                <a:tc vMerge="1">
                  <a:txBody>
                    <a:bodyPr/>
                    <a:lstStyle/>
                    <a:p>
                      <a:endParaRPr lang="ru-RU"/>
                    </a:p>
                  </a:txBody>
                  <a:tcPr/>
                </a:tc>
                <a:tc>
                  <a:txBody>
                    <a:bodyPr/>
                    <a:lstStyle/>
                    <a:p>
                      <a:pPr algn="ctr">
                        <a:spcAft>
                          <a:spcPts val="0"/>
                        </a:spcAft>
                      </a:pPr>
                      <a:r>
                        <a:rPr lang="ru-RU" sz="1200">
                          <a:latin typeface="Times New Roman"/>
                          <a:ea typeface="Times New Roman"/>
                          <a:cs typeface="Times New Roman"/>
                        </a:rPr>
                        <a:t>Физ. п-ка</a:t>
                      </a:r>
                    </a:p>
                  </a:txBody>
                  <a:tcPr marL="0" marR="0" marT="0" marB="0"/>
                </a:tc>
                <a:tc gridSpan="2">
                  <a:txBody>
                    <a:bodyPr/>
                    <a:lstStyle/>
                    <a:p>
                      <a:pPr algn="ctr">
                        <a:spcAft>
                          <a:spcPts val="0"/>
                        </a:spcAft>
                      </a:pPr>
                      <a:r>
                        <a:rPr lang="ru-RU" sz="1200" dirty="0">
                          <a:latin typeface="Times New Roman"/>
                          <a:ea typeface="Times New Roman"/>
                          <a:cs typeface="Times New Roman"/>
                        </a:rPr>
                        <a:t>Занятия по БП</a:t>
                      </a:r>
                    </a:p>
                  </a:txBody>
                  <a:tcPr marL="0" marR="0" marT="0" marB="0"/>
                </a:tc>
                <a:tc hMerge="1">
                  <a:txBody>
                    <a:bodyPr/>
                    <a:lstStyle/>
                    <a:p>
                      <a:endParaRPr lang="ru-RU"/>
                    </a:p>
                  </a:txBody>
                  <a:tcPr/>
                </a:tc>
                <a:tc gridSpan="3">
                  <a:txBody>
                    <a:bodyPr/>
                    <a:lstStyle/>
                    <a:p>
                      <a:pPr algn="ctr">
                        <a:spcAft>
                          <a:spcPts val="0"/>
                        </a:spcAft>
                      </a:pPr>
                      <a:r>
                        <a:rPr lang="ru-RU" sz="1400" dirty="0">
                          <a:latin typeface="Times New Roman"/>
                          <a:ea typeface="Times New Roman"/>
                          <a:cs typeface="Times New Roman"/>
                        </a:rPr>
                        <a:t>Занятия по БП</a:t>
                      </a:r>
                    </a:p>
                  </a:txBody>
                  <a:tcPr marL="0" marR="0" marT="0" marB="0"/>
                </a:tc>
                <a:tc hMerge="1">
                  <a:txBody>
                    <a:bodyPr/>
                    <a:lstStyle/>
                    <a:p>
                      <a:endParaRPr lang="ru-RU"/>
                    </a:p>
                  </a:txBody>
                  <a:tcPr/>
                </a:tc>
                <a:tc hMerge="1">
                  <a:txBody>
                    <a:bodyPr/>
                    <a:lstStyle/>
                    <a:p>
                      <a:endParaRPr lang="ru-RU"/>
                    </a:p>
                  </a:txBody>
                  <a:tcPr/>
                </a:tc>
                <a:tc gridSpan="2">
                  <a:txBody>
                    <a:bodyPr/>
                    <a:lstStyle/>
                    <a:p>
                      <a:pPr algn="ctr">
                        <a:spcAft>
                          <a:spcPts val="0"/>
                        </a:spcAft>
                      </a:pPr>
                      <a:r>
                        <a:rPr lang="ru-RU" sz="1400" dirty="0">
                          <a:latin typeface="Times New Roman"/>
                          <a:ea typeface="Times New Roman"/>
                          <a:cs typeface="Times New Roman"/>
                        </a:rPr>
                        <a:t>Физ. </a:t>
                      </a:r>
                      <a:r>
                        <a:rPr lang="ru-RU" sz="1400" dirty="0" err="1">
                          <a:latin typeface="Times New Roman"/>
                          <a:ea typeface="Times New Roman"/>
                          <a:cs typeface="Times New Roman"/>
                        </a:rPr>
                        <a:t>п-ка</a:t>
                      </a:r>
                      <a:endParaRPr lang="ru-RU" sz="1400" dirty="0">
                        <a:latin typeface="Times New Roman"/>
                        <a:ea typeface="Times New Roman"/>
                        <a:cs typeface="Times New Roman"/>
                      </a:endParaRPr>
                    </a:p>
                  </a:txBody>
                  <a:tcPr marL="0" marR="0" marT="0" marB="0"/>
                </a:tc>
                <a:tc hMerge="1">
                  <a:txBody>
                    <a:bodyPr/>
                    <a:lstStyle/>
                    <a:p>
                      <a:endParaRPr lang="ru-RU"/>
                    </a:p>
                  </a:txBody>
                  <a:tcPr/>
                </a:tc>
                <a:tc gridSpan="3">
                  <a:txBody>
                    <a:bodyPr/>
                    <a:lstStyle/>
                    <a:p>
                      <a:pPr algn="ctr">
                        <a:spcAft>
                          <a:spcPts val="0"/>
                        </a:spcAft>
                      </a:pPr>
                      <a:r>
                        <a:rPr lang="ru-RU" sz="1400" dirty="0">
                          <a:latin typeface="Times New Roman"/>
                          <a:ea typeface="Times New Roman"/>
                          <a:cs typeface="Times New Roman"/>
                        </a:rPr>
                        <a:t>Физ. </a:t>
                      </a:r>
                      <a:r>
                        <a:rPr lang="ru-RU" sz="1400" dirty="0" err="1">
                          <a:latin typeface="Times New Roman"/>
                          <a:ea typeface="Times New Roman"/>
                          <a:cs typeface="Times New Roman"/>
                        </a:rPr>
                        <a:t>п-ка</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r>
              <a:tr h="197098">
                <a:tc>
                  <a:txBody>
                    <a:bodyPr/>
                    <a:lstStyle/>
                    <a:p>
                      <a:pPr algn="ctr">
                        <a:spcAft>
                          <a:spcPts val="0"/>
                        </a:spcAft>
                      </a:pPr>
                      <a:r>
                        <a:rPr lang="ru-RU" sz="1200">
                          <a:latin typeface="Times New Roman"/>
                          <a:ea typeface="Times New Roman"/>
                          <a:cs typeface="Times New Roman"/>
                        </a:rPr>
                        <a:t>16.40-17.30</a:t>
                      </a:r>
                    </a:p>
                  </a:txBody>
                  <a:tcPr marL="0" marR="0" marT="0" marB="0"/>
                </a:tc>
                <a:tc gridSpan="9">
                  <a:txBody>
                    <a:bodyPr/>
                    <a:lstStyle/>
                    <a:p>
                      <a:pPr algn="ctr">
                        <a:spcAft>
                          <a:spcPts val="0"/>
                        </a:spcAft>
                      </a:pPr>
                      <a:r>
                        <a:rPr lang="ru-RU" sz="1400" dirty="0">
                          <a:latin typeface="Times New Roman"/>
                          <a:ea typeface="Times New Roman"/>
                          <a:cs typeface="Times New Roman"/>
                        </a:rPr>
                        <a:t>7-й час ( занятия по физической подготовке )</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gridSpan="2">
                  <a:txBody>
                    <a:bodyPr/>
                    <a:lstStyle/>
                    <a:p>
                      <a:pPr algn="l">
                        <a:spcAft>
                          <a:spcPts val="0"/>
                        </a:spcAft>
                      </a:pPr>
                      <a:r>
                        <a:rPr lang="ru-RU" sz="1400" dirty="0">
                          <a:latin typeface="Times New Roman"/>
                          <a:ea typeface="Times New Roman"/>
                          <a:cs typeface="Times New Roman"/>
                        </a:rPr>
                        <a:t> </a:t>
                      </a:r>
                    </a:p>
                  </a:txBody>
                  <a:tcPr marL="0" marR="0" marT="0" marB="0"/>
                </a:tc>
                <a:tc rowSpan="2" hMerge="1">
                  <a:txBody>
                    <a:bodyPr/>
                    <a:lstStyle/>
                    <a:p>
                      <a:pPr algn="l">
                        <a:spcAft>
                          <a:spcPts val="0"/>
                        </a:spcAft>
                      </a:pPr>
                      <a:endParaRPr lang="ru-RU" sz="1400">
                        <a:latin typeface="Times New Roman"/>
                        <a:ea typeface="Times New Roman"/>
                        <a:cs typeface="Times New Roman"/>
                      </a:endParaRPr>
                    </a:p>
                  </a:txBody>
                  <a:tcPr marL="0" marR="0" marT="0" marB="0"/>
                </a:tc>
                <a:tc rowSpan="2" gridSpan="3">
                  <a:txBody>
                    <a:bodyPr/>
                    <a:lstStyle/>
                    <a:p>
                      <a:pPr algn="l">
                        <a:spcAft>
                          <a:spcPts val="0"/>
                        </a:spcAft>
                      </a:pPr>
                      <a:r>
                        <a:rPr lang="ru-RU" sz="1400">
                          <a:latin typeface="Times New Roman"/>
                          <a:ea typeface="Times New Roman"/>
                          <a:cs typeface="Times New Roman"/>
                        </a:rPr>
                        <a:t> </a:t>
                      </a:r>
                    </a:p>
                  </a:txBody>
                  <a:tcPr marL="0" marR="0" marT="0" marB="0"/>
                </a:tc>
                <a:tc rowSpan="2" hMerge="1">
                  <a:txBody>
                    <a:bodyPr/>
                    <a:lstStyle/>
                    <a:p>
                      <a:endParaRPr lang="ru-RU"/>
                    </a:p>
                  </a:txBody>
                  <a:tcPr/>
                </a:tc>
                <a:tc rowSpan="2" hMerge="1">
                  <a:txBody>
                    <a:bodyPr/>
                    <a:lstStyle/>
                    <a:p>
                      <a:pPr algn="l">
                        <a:spcAft>
                          <a:spcPts val="0"/>
                        </a:spcAft>
                      </a:pPr>
                      <a:endParaRPr lang="ru-RU" sz="1200" dirty="0">
                        <a:latin typeface="Times New Roman"/>
                        <a:ea typeface="Times New Roman"/>
                        <a:cs typeface="Times New Roman"/>
                      </a:endParaRPr>
                    </a:p>
                  </a:txBody>
                  <a:tcPr marL="0" marR="0" marT="0" marB="0"/>
                </a:tc>
              </a:tr>
              <a:tr h="197098">
                <a:tc>
                  <a:txBody>
                    <a:bodyPr/>
                    <a:lstStyle/>
                    <a:p>
                      <a:pPr algn="ctr">
                        <a:spcAft>
                          <a:spcPts val="0"/>
                        </a:spcAft>
                      </a:pPr>
                      <a:r>
                        <a:rPr lang="ru-RU" sz="1200">
                          <a:latin typeface="Times New Roman"/>
                          <a:ea typeface="Times New Roman"/>
                          <a:cs typeface="Times New Roman"/>
                        </a:rPr>
                        <a:t>17.40-18.30</a:t>
                      </a:r>
                    </a:p>
                  </a:txBody>
                  <a:tcPr marL="0" marR="0" marT="0" marB="0"/>
                </a:tc>
                <a:tc gridSpan="9">
                  <a:txBody>
                    <a:bodyPr/>
                    <a:lstStyle/>
                    <a:p>
                      <a:pPr algn="ctr">
                        <a:spcAft>
                          <a:spcPts val="0"/>
                        </a:spcAft>
                      </a:pPr>
                      <a:r>
                        <a:rPr lang="ru-RU" sz="1400" dirty="0">
                          <a:latin typeface="Times New Roman"/>
                          <a:ea typeface="Times New Roman"/>
                          <a:cs typeface="Times New Roman"/>
                        </a:rPr>
                        <a:t>8-й час ( занятия по физической подготовке )</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vMerge="1">
                  <a:txBody>
                    <a:bodyPr/>
                    <a:lstStyle/>
                    <a:p>
                      <a:endParaRPr lang="ru-RU"/>
                    </a:p>
                  </a:txBody>
                  <a:tcPr/>
                </a:tc>
                <a:tc hMerge="1"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pPr algn="l">
                        <a:spcAft>
                          <a:spcPts val="0"/>
                        </a:spcAft>
                      </a:pPr>
                      <a:endParaRPr lang="ru-RU" sz="1200">
                        <a:latin typeface="Times New Roman"/>
                        <a:ea typeface="Times New Roman"/>
                        <a:cs typeface="Times New Roman"/>
                      </a:endParaRPr>
                    </a:p>
                  </a:txBody>
                  <a:tcPr marL="0" marR="0" marT="0" marB="0"/>
                </a:tc>
              </a:tr>
              <a:tr h="456289">
                <a:tc>
                  <a:txBody>
                    <a:bodyPr/>
                    <a:lstStyle/>
                    <a:p>
                      <a:pPr algn="ctr">
                        <a:spcAft>
                          <a:spcPts val="0"/>
                        </a:spcAft>
                      </a:pPr>
                      <a:r>
                        <a:rPr lang="ru-RU" sz="1200">
                          <a:latin typeface="Times New Roman"/>
                          <a:ea typeface="Times New Roman"/>
                          <a:cs typeface="Times New Roman"/>
                        </a:rPr>
                        <a:t>18.40-19.20</a:t>
                      </a:r>
                    </a:p>
                  </a:txBody>
                  <a:tcPr marL="0" marR="0" marT="0" marB="0"/>
                </a:tc>
                <a:tc gridSpan="2">
                  <a:txBody>
                    <a:bodyPr/>
                    <a:lstStyle/>
                    <a:p>
                      <a:pPr algn="ctr">
                        <a:spcAft>
                          <a:spcPts val="0"/>
                        </a:spcAft>
                      </a:pPr>
                      <a:r>
                        <a:rPr lang="ru-RU" sz="1100" dirty="0">
                          <a:latin typeface="Times New Roman"/>
                          <a:ea typeface="Times New Roman"/>
                          <a:cs typeface="Times New Roman"/>
                        </a:rPr>
                        <a:t>Воспитательная работа</a:t>
                      </a:r>
                    </a:p>
                  </a:txBody>
                  <a:tcPr marL="0" marR="0" marT="0" marB="0"/>
                </a:tc>
                <a:tc hMerge="1">
                  <a:txBody>
                    <a:bodyPr/>
                    <a:lstStyle/>
                    <a:p>
                      <a:pPr algn="ctr">
                        <a:spcAft>
                          <a:spcPts val="0"/>
                        </a:spcAft>
                      </a:pPr>
                      <a:endParaRPr lang="ru-RU" sz="1100" dirty="0">
                        <a:latin typeface="Times New Roman"/>
                        <a:ea typeface="Times New Roman"/>
                        <a:cs typeface="Times New Roman"/>
                      </a:endParaRPr>
                    </a:p>
                  </a:txBody>
                  <a:tcPr marL="0" marR="0" marT="0" marB="0"/>
                </a:tc>
                <a:tc gridSpan="3">
                  <a:txBody>
                    <a:bodyPr/>
                    <a:lstStyle/>
                    <a:p>
                      <a:pPr algn="ctr">
                        <a:spcAft>
                          <a:spcPts val="0"/>
                        </a:spcAft>
                      </a:pPr>
                      <a:r>
                        <a:rPr lang="ru-RU" sz="1100" dirty="0">
                          <a:latin typeface="Times New Roman"/>
                          <a:ea typeface="Times New Roman"/>
                          <a:cs typeface="Times New Roman"/>
                        </a:rPr>
                        <a:t>Спортивная работа</a:t>
                      </a:r>
                    </a:p>
                  </a:txBody>
                  <a:tcPr marL="0" marR="0" marT="0" marB="0"/>
                </a:tc>
                <a:tc hMerge="1">
                  <a:txBody>
                    <a:bodyPr/>
                    <a:lstStyle/>
                    <a:p>
                      <a:pPr algn="ctr">
                        <a:spcAft>
                          <a:spcPts val="0"/>
                        </a:spcAft>
                      </a:pPr>
                      <a:endParaRPr lang="ru-RU" sz="1400" dirty="0">
                        <a:latin typeface="Times New Roman"/>
                        <a:ea typeface="Times New Roman"/>
                        <a:cs typeface="Times New Roman"/>
                      </a:endParaRPr>
                    </a:p>
                  </a:txBody>
                  <a:tcPr marL="0" marR="0" marT="0" marB="0"/>
                </a:tc>
                <a:tc hMerge="1">
                  <a:txBody>
                    <a:bodyPr/>
                    <a:lstStyle/>
                    <a:p>
                      <a:endParaRPr lang="ru-RU"/>
                    </a:p>
                  </a:txBody>
                  <a:tcPr/>
                </a:tc>
                <a:tc gridSpan="2">
                  <a:txBody>
                    <a:bodyPr/>
                    <a:lstStyle/>
                    <a:p>
                      <a:pPr algn="ctr">
                        <a:spcAft>
                          <a:spcPts val="0"/>
                        </a:spcAft>
                      </a:pPr>
                      <a:r>
                        <a:rPr lang="ru-RU" sz="1100" dirty="0">
                          <a:latin typeface="Times New Roman"/>
                          <a:ea typeface="Times New Roman"/>
                          <a:cs typeface="Times New Roman"/>
                        </a:rPr>
                        <a:t>Спортивная </a:t>
                      </a:r>
                      <a:endParaRPr lang="ru-RU" sz="1100" dirty="0" smtClean="0">
                        <a:latin typeface="Times New Roman"/>
                        <a:ea typeface="Times New Roman"/>
                        <a:cs typeface="Times New Roman"/>
                      </a:endParaRPr>
                    </a:p>
                    <a:p>
                      <a:pPr algn="ctr">
                        <a:spcAft>
                          <a:spcPts val="0"/>
                        </a:spcAft>
                      </a:pPr>
                      <a:r>
                        <a:rPr lang="ru-RU" sz="1100" dirty="0" smtClean="0">
                          <a:latin typeface="Times New Roman"/>
                          <a:ea typeface="Times New Roman"/>
                          <a:cs typeface="Times New Roman"/>
                        </a:rPr>
                        <a:t>работа</a:t>
                      </a:r>
                      <a:endParaRPr lang="ru-RU" sz="1100" dirty="0">
                        <a:latin typeface="Times New Roman"/>
                        <a:ea typeface="Times New Roman"/>
                        <a:cs typeface="Times New Roman"/>
                      </a:endParaRPr>
                    </a:p>
                  </a:txBody>
                  <a:tcPr marL="0" marR="0" marT="0" marB="0"/>
                </a:tc>
                <a:tc hMerge="1">
                  <a:txBody>
                    <a:bodyPr/>
                    <a:lstStyle/>
                    <a:p>
                      <a:pPr algn="ctr">
                        <a:spcAft>
                          <a:spcPts val="0"/>
                        </a:spcAft>
                      </a:pPr>
                      <a:endParaRPr lang="ru-RU" sz="1400" dirty="0">
                        <a:latin typeface="Times New Roman"/>
                        <a:ea typeface="Times New Roman"/>
                        <a:cs typeface="Times New Roman"/>
                      </a:endParaRPr>
                    </a:p>
                  </a:txBody>
                  <a:tcPr marL="0" marR="0" marT="0" marB="0"/>
                </a:tc>
                <a:tc gridSpan="2">
                  <a:txBody>
                    <a:bodyPr/>
                    <a:lstStyle/>
                    <a:p>
                      <a:pPr algn="ctr">
                        <a:spcAft>
                          <a:spcPts val="0"/>
                        </a:spcAft>
                      </a:pPr>
                      <a:r>
                        <a:rPr lang="ru-RU" sz="1100" dirty="0" smtClean="0">
                          <a:latin typeface="Times New Roman"/>
                          <a:ea typeface="Times New Roman"/>
                          <a:cs typeface="Times New Roman"/>
                        </a:rPr>
                        <a:t>Воспитательная</a:t>
                      </a:r>
                    </a:p>
                    <a:p>
                      <a:pPr algn="ctr">
                        <a:spcAft>
                          <a:spcPts val="0"/>
                        </a:spcAft>
                      </a:pPr>
                      <a:r>
                        <a:rPr lang="ru-RU" sz="1100" dirty="0" smtClean="0">
                          <a:latin typeface="Times New Roman"/>
                          <a:ea typeface="Times New Roman"/>
                          <a:cs typeface="Times New Roman"/>
                        </a:rPr>
                        <a:t> </a:t>
                      </a:r>
                      <a:r>
                        <a:rPr lang="ru-RU" sz="1100" dirty="0">
                          <a:latin typeface="Times New Roman"/>
                          <a:ea typeface="Times New Roman"/>
                          <a:cs typeface="Times New Roman"/>
                        </a:rPr>
                        <a:t>работа</a:t>
                      </a:r>
                    </a:p>
                  </a:txBody>
                  <a:tcPr marL="0" marR="0" marT="0" marB="0"/>
                </a:tc>
                <a:tc hMerge="1">
                  <a:txBody>
                    <a:bodyPr/>
                    <a:lstStyle/>
                    <a:p>
                      <a:endParaRPr lang="ru-RU"/>
                    </a:p>
                  </a:txBody>
                  <a:tcPr/>
                </a:tc>
                <a:tc gridSpan="2">
                  <a:txBody>
                    <a:bodyPr/>
                    <a:lstStyle/>
                    <a:p>
                      <a:pPr algn="ctr">
                        <a:spcAft>
                          <a:spcPts val="0"/>
                        </a:spcAft>
                      </a:pPr>
                      <a:r>
                        <a:rPr lang="ru-RU" sz="1100" dirty="0">
                          <a:latin typeface="Times New Roman"/>
                          <a:ea typeface="Times New Roman"/>
                          <a:cs typeface="Times New Roman"/>
                        </a:rPr>
                        <a:t>Подведение итогов</a:t>
                      </a:r>
                    </a:p>
                  </a:txBody>
                  <a:tcPr marL="0" marR="0" marT="0" marB="0"/>
                </a:tc>
                <a:tc hMerge="1">
                  <a:txBody>
                    <a:bodyPr/>
                    <a:lstStyle/>
                    <a:p>
                      <a:pPr algn="ctr">
                        <a:spcAft>
                          <a:spcPts val="0"/>
                        </a:spcAft>
                      </a:pPr>
                      <a:endParaRPr lang="ru-RU" sz="1400" dirty="0">
                        <a:latin typeface="Times New Roman"/>
                        <a:ea typeface="Times New Roman"/>
                        <a:cs typeface="Times New Roman"/>
                      </a:endParaRPr>
                    </a:p>
                  </a:txBody>
                  <a:tcPr marL="0" marR="0" marT="0" marB="0"/>
                </a:tc>
                <a:tc>
                  <a:txBody>
                    <a:bodyPr/>
                    <a:lstStyle/>
                    <a:p>
                      <a:pPr algn="l">
                        <a:spcAft>
                          <a:spcPts val="0"/>
                        </a:spcAft>
                      </a:pPr>
                      <a:r>
                        <a:rPr lang="ru-RU" sz="1400" dirty="0">
                          <a:latin typeface="Times New Roman"/>
                          <a:ea typeface="Times New Roman"/>
                          <a:cs typeface="Times New Roman"/>
                        </a:rPr>
                        <a:t> </a:t>
                      </a:r>
                    </a:p>
                  </a:txBody>
                  <a:tcPr marL="0" marR="0" marT="0" marB="0"/>
                </a:tc>
                <a:tc gridSpan="2">
                  <a:txBody>
                    <a:bodyPr/>
                    <a:lstStyle/>
                    <a:p>
                      <a:pPr algn="l">
                        <a:spcAft>
                          <a:spcPts val="0"/>
                        </a:spcAft>
                      </a:pPr>
                      <a:r>
                        <a:rPr lang="ru-RU" sz="1200">
                          <a:latin typeface="Times New Roman"/>
                          <a:ea typeface="Times New Roman"/>
                          <a:cs typeface="Times New Roman"/>
                        </a:rPr>
                        <a:t> </a:t>
                      </a:r>
                    </a:p>
                  </a:txBody>
                  <a:tcPr marL="0" marR="0" marT="0" marB="0"/>
                </a:tc>
                <a:tc hMerge="1">
                  <a:txBody>
                    <a:bodyPr/>
                    <a:lstStyle/>
                    <a:p>
                      <a:endParaRPr lang="ru-RU"/>
                    </a:p>
                  </a:txBody>
                  <a:tcPr/>
                </a:tc>
              </a:tr>
              <a:tr h="197098">
                <a:tc>
                  <a:txBody>
                    <a:bodyPr/>
                    <a:lstStyle/>
                    <a:p>
                      <a:pPr algn="ctr">
                        <a:spcAft>
                          <a:spcPts val="0"/>
                        </a:spcAft>
                      </a:pPr>
                      <a:r>
                        <a:rPr lang="ru-RU" sz="1200">
                          <a:latin typeface="Times New Roman"/>
                          <a:ea typeface="Times New Roman"/>
                          <a:cs typeface="Times New Roman"/>
                        </a:rPr>
                        <a:t>19.20-19.30</a:t>
                      </a:r>
                    </a:p>
                  </a:txBody>
                  <a:tcPr marL="0" marR="0" marT="0" marB="0"/>
                </a:tc>
                <a:tc gridSpan="9">
                  <a:txBody>
                    <a:bodyPr/>
                    <a:lstStyle/>
                    <a:p>
                      <a:pPr algn="l">
                        <a:spcAft>
                          <a:spcPts val="0"/>
                        </a:spcAft>
                      </a:pPr>
                      <a:r>
                        <a:rPr lang="ru-RU" sz="1400" dirty="0">
                          <a:latin typeface="Times New Roman"/>
                          <a:ea typeface="Times New Roman"/>
                          <a:cs typeface="Times New Roman"/>
                        </a:rPr>
                        <a:t>Чистка обуви, мытье рук</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pPr algn="l">
                        <a:spcAft>
                          <a:spcPts val="0"/>
                        </a:spcAft>
                      </a:pPr>
                      <a:endParaRPr lang="ru-RU" sz="1400" dirty="0">
                        <a:latin typeface="Times New Roman"/>
                        <a:ea typeface="Times New Roman"/>
                        <a:cs typeface="Times New Roman"/>
                      </a:endParaRPr>
                    </a:p>
                  </a:txBody>
                  <a:tcPr marL="0" marR="0" marT="0" marB="0"/>
                </a:tc>
                <a:tc gridSpan="2">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197098">
                <a:tc>
                  <a:txBody>
                    <a:bodyPr/>
                    <a:lstStyle/>
                    <a:p>
                      <a:pPr algn="ctr">
                        <a:spcAft>
                          <a:spcPts val="0"/>
                        </a:spcAft>
                      </a:pPr>
                      <a:r>
                        <a:rPr lang="ru-RU" sz="1200">
                          <a:latin typeface="Times New Roman"/>
                          <a:ea typeface="Times New Roman"/>
                          <a:cs typeface="Times New Roman"/>
                        </a:rPr>
                        <a:t>19.30-20.00</a:t>
                      </a:r>
                    </a:p>
                  </a:txBody>
                  <a:tcPr marL="0" marR="0" marT="0" marB="0"/>
                </a:tc>
                <a:tc gridSpan="9">
                  <a:txBody>
                    <a:bodyPr/>
                    <a:lstStyle/>
                    <a:p>
                      <a:pPr algn="l">
                        <a:spcAft>
                          <a:spcPts val="0"/>
                        </a:spcAft>
                      </a:pPr>
                      <a:r>
                        <a:rPr lang="ru-RU" sz="1400" b="1" dirty="0">
                          <a:latin typeface="Times New Roman"/>
                          <a:ea typeface="Times New Roman"/>
                          <a:cs typeface="Times New Roman"/>
                        </a:rPr>
                        <a:t>УЖИН</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pPr algn="l">
                        <a:spcAft>
                          <a:spcPts val="0"/>
                        </a:spcAft>
                      </a:pPr>
                      <a:endParaRPr lang="ru-RU" sz="1400" dirty="0">
                        <a:latin typeface="Times New Roman"/>
                        <a:ea typeface="Times New Roman"/>
                        <a:cs typeface="Times New Roman"/>
                      </a:endParaRPr>
                    </a:p>
                  </a:txBody>
                  <a:tcPr marL="0" marR="0" marT="0" marB="0"/>
                </a:tc>
                <a:tc gridSpan="2">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197098">
                <a:tc>
                  <a:txBody>
                    <a:bodyPr/>
                    <a:lstStyle/>
                    <a:p>
                      <a:pPr algn="ctr">
                        <a:spcAft>
                          <a:spcPts val="0"/>
                        </a:spcAft>
                      </a:pPr>
                      <a:r>
                        <a:rPr lang="ru-RU" sz="1200">
                          <a:latin typeface="Times New Roman"/>
                          <a:ea typeface="Times New Roman"/>
                          <a:cs typeface="Times New Roman"/>
                        </a:rPr>
                        <a:t>20.00-21.00</a:t>
                      </a:r>
                    </a:p>
                  </a:txBody>
                  <a:tcPr marL="0" marR="0" marT="0" marB="0"/>
                </a:tc>
                <a:tc gridSpan="11">
                  <a:txBody>
                    <a:bodyPr/>
                    <a:lstStyle/>
                    <a:p>
                      <a:pPr algn="l">
                        <a:spcAft>
                          <a:spcPts val="0"/>
                        </a:spcAft>
                      </a:pPr>
                      <a:r>
                        <a:rPr lang="ru-RU" sz="1400" dirty="0">
                          <a:solidFill>
                            <a:schemeClr val="bg1"/>
                          </a:solidFill>
                          <a:latin typeface="Times New Roman"/>
                          <a:ea typeface="Times New Roman"/>
                          <a:cs typeface="Times New Roman"/>
                        </a:rPr>
                        <a:t>Время для личных потребностей</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gridSpan="2">
                  <a:txBody>
                    <a:bodyPr/>
                    <a:lstStyle/>
                    <a:p>
                      <a:pPr algn="l">
                        <a:spcAft>
                          <a:spcPts val="0"/>
                        </a:spcAft>
                      </a:pPr>
                      <a:r>
                        <a:rPr lang="ru-RU" sz="1400">
                          <a:latin typeface="Times New Roman"/>
                          <a:ea typeface="Times New Roman"/>
                          <a:cs typeface="Times New Roman"/>
                        </a:rPr>
                        <a:t> </a:t>
                      </a:r>
                    </a:p>
                  </a:txBody>
                  <a:tcPr marL="0" marR="0" marT="0" marB="0"/>
                </a:tc>
                <a:tc rowSpan="2" h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197098">
                <a:tc>
                  <a:txBody>
                    <a:bodyPr/>
                    <a:lstStyle/>
                    <a:p>
                      <a:pPr algn="ctr">
                        <a:spcAft>
                          <a:spcPts val="0"/>
                        </a:spcAft>
                      </a:pPr>
                      <a:r>
                        <a:rPr lang="ru-RU" sz="1200">
                          <a:latin typeface="Times New Roman"/>
                          <a:ea typeface="Times New Roman"/>
                          <a:cs typeface="Times New Roman"/>
                        </a:rPr>
                        <a:t>21.00-21.40</a:t>
                      </a:r>
                    </a:p>
                  </a:txBody>
                  <a:tcPr marL="0" marR="0" marT="0" marB="0"/>
                </a:tc>
                <a:tc gridSpan="11">
                  <a:txBody>
                    <a:bodyPr/>
                    <a:lstStyle/>
                    <a:p>
                      <a:pPr algn="l">
                        <a:spcAft>
                          <a:spcPts val="0"/>
                        </a:spcAft>
                      </a:pPr>
                      <a:r>
                        <a:rPr lang="ru-RU" sz="1400" dirty="0">
                          <a:latin typeface="Times New Roman"/>
                          <a:ea typeface="Times New Roman"/>
                          <a:cs typeface="Times New Roman"/>
                        </a:rPr>
                        <a:t>Просмотр </a:t>
                      </a:r>
                      <a:r>
                        <a:rPr lang="ru-RU" sz="1400" dirty="0" err="1">
                          <a:latin typeface="Times New Roman"/>
                          <a:ea typeface="Times New Roman"/>
                          <a:cs typeface="Times New Roman"/>
                        </a:rPr>
                        <a:t>ТВ-информационных</a:t>
                      </a:r>
                      <a:r>
                        <a:rPr lang="ru-RU" sz="1400" dirty="0">
                          <a:latin typeface="Times New Roman"/>
                          <a:ea typeface="Times New Roman"/>
                          <a:cs typeface="Times New Roman"/>
                        </a:rPr>
                        <a:t> программ</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vMerge="1">
                  <a:txBody>
                    <a:bodyPr/>
                    <a:lstStyle/>
                    <a:p>
                      <a:endParaRPr lang="ru-RU"/>
                    </a:p>
                  </a:txBody>
                  <a:tcPr/>
                </a:tc>
                <a:tc hMerge="1" v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197098">
                <a:tc>
                  <a:txBody>
                    <a:bodyPr/>
                    <a:lstStyle/>
                    <a:p>
                      <a:pPr algn="ctr">
                        <a:spcAft>
                          <a:spcPts val="0"/>
                        </a:spcAft>
                      </a:pPr>
                      <a:r>
                        <a:rPr lang="ru-RU" sz="1200">
                          <a:latin typeface="Times New Roman"/>
                          <a:ea typeface="Times New Roman"/>
                          <a:cs typeface="Times New Roman"/>
                        </a:rPr>
                        <a:t>21.40-21.55</a:t>
                      </a:r>
                    </a:p>
                  </a:txBody>
                  <a:tcPr marL="0" marR="0" marT="0" marB="0"/>
                </a:tc>
                <a:tc gridSpan="9">
                  <a:txBody>
                    <a:bodyPr/>
                    <a:lstStyle/>
                    <a:p>
                      <a:pPr algn="l">
                        <a:spcAft>
                          <a:spcPts val="0"/>
                        </a:spcAft>
                      </a:pPr>
                      <a:r>
                        <a:rPr lang="ru-RU" sz="1400" dirty="0">
                          <a:latin typeface="Times New Roman"/>
                          <a:ea typeface="Times New Roman"/>
                          <a:cs typeface="Times New Roman"/>
                        </a:rPr>
                        <a:t>Вечерняя прогулка</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a:spcAft>
                          <a:spcPts val="0"/>
                        </a:spcAft>
                      </a:pPr>
                      <a:endParaRPr lang="ru-RU" sz="1200" dirty="0">
                        <a:latin typeface="Times New Roman"/>
                        <a:ea typeface="Times New Roman"/>
                        <a:cs typeface="Times New Roman"/>
                      </a:endParaRPr>
                    </a:p>
                  </a:txBody>
                  <a:tcPr marL="0" marR="0" marT="0" marB="0"/>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pPr algn="l">
                        <a:spcAft>
                          <a:spcPts val="0"/>
                        </a:spcAft>
                      </a:pPr>
                      <a:endParaRPr lang="ru-RU" sz="1400" dirty="0">
                        <a:latin typeface="Times New Roman"/>
                        <a:ea typeface="Times New Roman"/>
                        <a:cs typeface="Times New Roman"/>
                      </a:endParaRPr>
                    </a:p>
                  </a:txBody>
                  <a:tcPr marL="0" marR="0" marT="0" marB="0"/>
                </a:tc>
                <a:tc gridSpan="2">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197098">
                <a:tc>
                  <a:txBody>
                    <a:bodyPr/>
                    <a:lstStyle/>
                    <a:p>
                      <a:pPr algn="ctr">
                        <a:spcAft>
                          <a:spcPts val="0"/>
                        </a:spcAft>
                      </a:pPr>
                      <a:r>
                        <a:rPr lang="ru-RU" sz="1200">
                          <a:latin typeface="Times New Roman"/>
                          <a:ea typeface="Times New Roman"/>
                          <a:cs typeface="Times New Roman"/>
                        </a:rPr>
                        <a:t>21.55-22.10</a:t>
                      </a:r>
                    </a:p>
                  </a:txBody>
                  <a:tcPr marL="0" marR="0" marT="0" marB="0"/>
                </a:tc>
                <a:tc gridSpan="9">
                  <a:txBody>
                    <a:bodyPr/>
                    <a:lstStyle/>
                    <a:p>
                      <a:pPr algn="l">
                        <a:spcAft>
                          <a:spcPts val="0"/>
                        </a:spcAft>
                      </a:pPr>
                      <a:r>
                        <a:rPr lang="ru-RU" sz="1400" dirty="0">
                          <a:latin typeface="Times New Roman"/>
                          <a:ea typeface="Times New Roman"/>
                          <a:cs typeface="Times New Roman"/>
                        </a:rPr>
                        <a:t>Осмотр внешнего вида, телесный осмотр</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pPr algn="l">
                        <a:spcAft>
                          <a:spcPts val="0"/>
                        </a:spcAft>
                      </a:pPr>
                      <a:endParaRPr lang="ru-RU" sz="1400" dirty="0">
                        <a:latin typeface="Times New Roman"/>
                        <a:ea typeface="Times New Roman"/>
                        <a:cs typeface="Times New Roman"/>
                      </a:endParaRPr>
                    </a:p>
                  </a:txBody>
                  <a:tcPr marL="0" marR="0" marT="0" marB="0"/>
                </a:tc>
                <a:tc gridSpan="2">
                  <a:txBody>
                    <a:bodyPr/>
                    <a:lstStyle/>
                    <a:p>
                      <a:pPr algn="l">
                        <a:spcAft>
                          <a:spcPts val="0"/>
                        </a:spcAft>
                      </a:pPr>
                      <a:r>
                        <a:rPr lang="ru-RU" sz="1400">
                          <a:latin typeface="Times New Roman"/>
                          <a:ea typeface="Times New Roman"/>
                          <a:cs typeface="Times New Roman"/>
                        </a:rPr>
                        <a:t> </a:t>
                      </a:r>
                    </a:p>
                  </a:txBody>
                  <a:tcPr marL="0" marR="0" marT="0" marB="0"/>
                </a:tc>
                <a:tc h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197098">
                <a:tc>
                  <a:txBody>
                    <a:bodyPr/>
                    <a:lstStyle/>
                    <a:p>
                      <a:pPr algn="ctr">
                        <a:spcAft>
                          <a:spcPts val="0"/>
                        </a:spcAft>
                      </a:pPr>
                      <a:r>
                        <a:rPr lang="ru-RU" sz="1200">
                          <a:latin typeface="Times New Roman"/>
                          <a:ea typeface="Times New Roman"/>
                          <a:cs typeface="Times New Roman"/>
                        </a:rPr>
                        <a:t>22.10-22.30</a:t>
                      </a:r>
                    </a:p>
                  </a:txBody>
                  <a:tcPr marL="0" marR="0" marT="0" marB="0"/>
                </a:tc>
                <a:tc gridSpan="9">
                  <a:txBody>
                    <a:bodyPr/>
                    <a:lstStyle/>
                    <a:p>
                      <a:pPr algn="l">
                        <a:spcAft>
                          <a:spcPts val="0"/>
                        </a:spcAft>
                      </a:pPr>
                      <a:r>
                        <a:rPr lang="ru-RU" sz="1400" dirty="0">
                          <a:latin typeface="Times New Roman"/>
                          <a:ea typeface="Times New Roman"/>
                          <a:cs typeface="Times New Roman"/>
                        </a:rPr>
                        <a:t>Вечерняя поверка</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pPr algn="l">
                        <a:spcAft>
                          <a:spcPts val="0"/>
                        </a:spcAft>
                      </a:pPr>
                      <a:endParaRPr lang="ru-RU" sz="1400" dirty="0">
                        <a:latin typeface="Times New Roman"/>
                        <a:ea typeface="Times New Roman"/>
                        <a:cs typeface="Times New Roman"/>
                      </a:endParaRPr>
                    </a:p>
                  </a:txBody>
                  <a:tcPr marL="0" marR="0" marT="0" marB="0"/>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197098">
                <a:tc>
                  <a:txBody>
                    <a:bodyPr/>
                    <a:lstStyle/>
                    <a:p>
                      <a:pPr algn="ctr">
                        <a:spcAft>
                          <a:spcPts val="0"/>
                        </a:spcAft>
                      </a:pPr>
                      <a:r>
                        <a:rPr lang="ru-RU" sz="1200">
                          <a:latin typeface="Times New Roman"/>
                          <a:ea typeface="Times New Roman"/>
                          <a:cs typeface="Times New Roman"/>
                        </a:rPr>
                        <a:t>22.20-23.00</a:t>
                      </a:r>
                    </a:p>
                  </a:txBody>
                  <a:tcPr marL="0" marR="0" marT="0" marB="0"/>
                </a:tc>
                <a:tc gridSpan="9">
                  <a:txBody>
                    <a:bodyPr/>
                    <a:lstStyle/>
                    <a:p>
                      <a:pPr algn="l">
                        <a:spcAft>
                          <a:spcPts val="0"/>
                        </a:spcAft>
                      </a:pPr>
                      <a:r>
                        <a:rPr lang="ru-RU" sz="1400" dirty="0">
                          <a:latin typeface="Times New Roman"/>
                          <a:ea typeface="Times New Roman"/>
                          <a:cs typeface="Times New Roman"/>
                        </a:rPr>
                        <a:t>Вечерний туалет</a:t>
                      </a: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a:spcAft>
                          <a:spcPts val="0"/>
                        </a:spcAft>
                      </a:pPr>
                      <a:endParaRPr lang="ru-RU" sz="1200">
                        <a:latin typeface="Times New Roman"/>
                        <a:ea typeface="Times New Roman"/>
                        <a:cs typeface="Times New Roman"/>
                      </a:endParaRPr>
                    </a:p>
                  </a:txBody>
                  <a:tcPr marL="0" marR="0" marT="0" marB="0"/>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pPr algn="l">
                        <a:spcAft>
                          <a:spcPts val="0"/>
                        </a:spcAft>
                      </a:pPr>
                      <a:endParaRPr lang="ru-RU" sz="1400" dirty="0">
                        <a:latin typeface="Times New Roman"/>
                        <a:ea typeface="Times New Roman"/>
                        <a:cs typeface="Times New Roman"/>
                      </a:endParaRPr>
                    </a:p>
                  </a:txBody>
                  <a:tcPr marL="0" marR="0" marT="0" marB="0"/>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endParaRPr lang="ru-RU"/>
                    </a:p>
                  </a:txBody>
                  <a:tcPr/>
                </a:tc>
                <a:tc>
                  <a:txBody>
                    <a:bodyPr/>
                    <a:lstStyle/>
                    <a:p>
                      <a:pPr algn="l">
                        <a:spcAft>
                          <a:spcPts val="0"/>
                        </a:spcAft>
                      </a:pPr>
                      <a:r>
                        <a:rPr lang="ru-RU" sz="1200">
                          <a:latin typeface="Times New Roman"/>
                          <a:ea typeface="Times New Roman"/>
                          <a:cs typeface="Times New Roman"/>
                        </a:rPr>
                        <a:t> </a:t>
                      </a:r>
                    </a:p>
                  </a:txBody>
                  <a:tcPr marL="0" marR="0" marT="0" marB="0"/>
                </a:tc>
              </a:tr>
              <a:tr h="387155">
                <a:tc>
                  <a:txBody>
                    <a:bodyPr/>
                    <a:lstStyle/>
                    <a:p>
                      <a:pPr algn="ctr">
                        <a:spcAft>
                          <a:spcPts val="0"/>
                        </a:spcAft>
                      </a:pPr>
                      <a:r>
                        <a:rPr lang="ru-RU" sz="1200">
                          <a:latin typeface="Times New Roman"/>
                          <a:ea typeface="Times New Roman"/>
                          <a:cs typeface="Times New Roman"/>
                        </a:rPr>
                        <a:t>23.00</a:t>
                      </a:r>
                    </a:p>
                  </a:txBody>
                  <a:tcPr marL="0" marR="0" marT="0" marB="0"/>
                </a:tc>
                <a:tc gridSpan="9">
                  <a:txBody>
                    <a:bodyPr/>
                    <a:lstStyle/>
                    <a:p>
                      <a:pPr algn="l">
                        <a:spcAft>
                          <a:spcPts val="0"/>
                        </a:spcAft>
                      </a:pPr>
                      <a:r>
                        <a:rPr lang="ru-RU" sz="1400" b="1" dirty="0">
                          <a:latin typeface="Times New Roman"/>
                          <a:ea typeface="Times New Roman"/>
                          <a:cs typeface="Times New Roman"/>
                        </a:rPr>
                        <a:t>ОТБОЙ</a:t>
                      </a:r>
                      <a:endParaRPr lang="ru-RU" sz="1400" dirty="0">
                        <a:latin typeface="Times New Roman"/>
                        <a:ea typeface="Times New Roman"/>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spcAft>
                          <a:spcPts val="0"/>
                        </a:spcAft>
                      </a:pPr>
                      <a:endParaRPr lang="ru-RU" sz="1200" dirty="0">
                        <a:latin typeface="Times New Roman"/>
                        <a:ea typeface="Times New Roman"/>
                        <a:cs typeface="Times New Roman"/>
                      </a:endParaRPr>
                    </a:p>
                  </a:txBody>
                  <a:tcPr marL="0" marR="0" marT="0" marB="0"/>
                </a:tc>
                <a:tc gridSpan="2">
                  <a:txBody>
                    <a:bodyPr/>
                    <a:lstStyle/>
                    <a:p>
                      <a:pPr algn="ctr">
                        <a:spcAft>
                          <a:spcPts val="0"/>
                        </a:spcAft>
                      </a:pPr>
                      <a:r>
                        <a:rPr lang="ru-RU" sz="1400" dirty="0">
                          <a:latin typeface="Times New Roman"/>
                          <a:ea typeface="Times New Roman"/>
                          <a:cs typeface="Times New Roman"/>
                        </a:rPr>
                        <a:t>24.00 ОТБОЙ</a:t>
                      </a:r>
                    </a:p>
                  </a:txBody>
                  <a:tcPr marL="0" marR="0" marT="0" marB="0"/>
                </a:tc>
                <a:tc hMerge="1">
                  <a:txBody>
                    <a:bodyPr/>
                    <a:lstStyle/>
                    <a:p>
                      <a:pPr algn="ctr">
                        <a:spcAft>
                          <a:spcPts val="0"/>
                        </a:spcAft>
                      </a:pPr>
                      <a:endParaRPr lang="ru-RU" sz="1400" dirty="0">
                        <a:latin typeface="Times New Roman"/>
                        <a:ea typeface="Times New Roman"/>
                        <a:cs typeface="Times New Roman"/>
                      </a:endParaRPr>
                    </a:p>
                  </a:txBody>
                  <a:tcPr marL="0" marR="0" marT="0" marB="0"/>
                </a:tc>
                <a:tc gridSpan="2">
                  <a:txBody>
                    <a:bodyPr/>
                    <a:lstStyle/>
                    <a:p>
                      <a:pPr algn="l">
                        <a:spcAft>
                          <a:spcPts val="0"/>
                        </a:spcAft>
                      </a:pPr>
                      <a:r>
                        <a:rPr lang="ru-RU" sz="1400" dirty="0">
                          <a:latin typeface="Times New Roman"/>
                          <a:ea typeface="Times New Roman"/>
                          <a:cs typeface="Times New Roman"/>
                        </a:rPr>
                        <a:t> </a:t>
                      </a:r>
                    </a:p>
                  </a:txBody>
                  <a:tcPr marL="0" marR="0" marT="0" marB="0"/>
                </a:tc>
                <a:tc hMerge="1">
                  <a:txBody>
                    <a:bodyPr/>
                    <a:lstStyle/>
                    <a:p>
                      <a:endParaRPr lang="ru-RU"/>
                    </a:p>
                  </a:txBody>
                  <a:tcPr/>
                </a:tc>
                <a:tc>
                  <a:txBody>
                    <a:bodyPr/>
                    <a:lstStyle/>
                    <a:p>
                      <a:pPr algn="l">
                        <a:spcAft>
                          <a:spcPts val="0"/>
                        </a:spcAft>
                      </a:pPr>
                      <a:r>
                        <a:rPr lang="ru-RU" sz="1200" dirty="0">
                          <a:latin typeface="Times New Roman"/>
                          <a:ea typeface="Times New Roman"/>
                          <a:cs typeface="Times New Roman"/>
                        </a:rPr>
                        <a:t> </a:t>
                      </a:r>
                    </a:p>
                  </a:txBody>
                  <a:tcPr marL="0" marR="0"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2014-07_154okpp_oath05"/>
          <p:cNvPicPr>
            <a:picLocks noChangeAspect="1" noChangeArrowheads="1"/>
          </p:cNvPicPr>
          <p:nvPr/>
        </p:nvPicPr>
        <p:blipFill>
          <a:blip r:embed="rId2" cstate="print"/>
          <a:srcRect/>
          <a:stretch>
            <a:fillRect/>
          </a:stretch>
        </p:blipFill>
        <p:spPr bwMode="auto">
          <a:xfrm>
            <a:off x="0" y="0"/>
            <a:ext cx="9200122" cy="6858000"/>
          </a:xfrm>
          <a:prstGeom prst="rect">
            <a:avLst/>
          </a:prstGeom>
          <a:noFill/>
          <a:ln w="9525">
            <a:noFill/>
            <a:miter lim="800000"/>
            <a:headEnd/>
            <a:tailEnd/>
          </a:ln>
        </p:spPr>
      </p:pic>
      <p:sp>
        <p:nvSpPr>
          <p:cNvPr id="10241" name="Rectangle 1"/>
          <p:cNvSpPr>
            <a:spLocks noChangeArrowheads="1"/>
          </p:cNvSpPr>
          <p:nvPr/>
        </p:nvSpPr>
        <p:spPr bwMode="auto">
          <a:xfrm>
            <a:off x="539552" y="3817347"/>
            <a:ext cx="860444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Сегодня солдат полностью освобожден от всех видов хозяйственных работ — их теперь выполняют гражданские структуры. Высвобожденное время целиком посвящено боевой подготовке. Увеличено время на физическую подготовку до 25 часов в неделю  т.е. (4 часа в день). Улучшено качество питания военнослужащих. Осуществляется поэтапный переход на организацию питания с элементами «шведского стола», военнослужащим предлагается на выбор 2 первых блюда, 2 вторых блюда, 3 салата, и при необходимости стол добавок.</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В расположениях (казармах) установлены душевые кабины и стиральные машины.</a:t>
            </a:r>
            <a:br>
              <a:rPr kumimoji="0" lang="ru-RU" sz="16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ru-RU" sz="16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Внесены существенные изменения в распорядок дня для военнослужащих по призыву, в  частности, на 30 минут увеличена продолжительность ночного отдыха, в послеобеденное время военнослужащим предоставляется 1 час отдыха (сна).</a:t>
            </a:r>
            <a:endParaRPr kumimoji="0" lang="ru-RU" sz="1600" b="0" i="0" u="none" strike="noStrike" cap="none" normalizeH="0" baseline="0" dirty="0" smtClean="0">
              <a:ln>
                <a:noFill/>
              </a:ln>
              <a:solidFill>
                <a:srgbClr val="FFFF00"/>
              </a:solidFill>
              <a:effectLst/>
              <a:latin typeface="Times New Roman" pitchFamily="18" charset="0"/>
              <a:cs typeface="Times New Roman" pitchFamily="18" charset="0"/>
            </a:endParaRPr>
          </a:p>
        </p:txBody>
      </p:sp>
    </p:spTree>
  </p:cSld>
  <p:clrMapOvr>
    <a:masterClrMapping/>
  </p:clrMapOvr>
  <p:transition spd="slow">
    <p:pull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AVX1890-1"/>
          <p:cNvPicPr>
            <a:picLocks noChangeAspect="1" noChangeArrowheads="1"/>
          </p:cNvPicPr>
          <p:nvPr/>
        </p:nvPicPr>
        <p:blipFill>
          <a:blip r:embed="rId2" cstate="print"/>
          <a:srcRect/>
          <a:stretch>
            <a:fillRect/>
          </a:stretch>
        </p:blipFill>
        <p:spPr bwMode="auto">
          <a:xfrm>
            <a:off x="0" y="0"/>
            <a:ext cx="9114164" cy="6858000"/>
          </a:xfrm>
          <a:prstGeom prst="rect">
            <a:avLst/>
          </a:prstGeom>
          <a:noFill/>
          <a:ln w="9525">
            <a:noFill/>
            <a:miter lim="800000"/>
            <a:headEnd/>
            <a:tailEnd/>
          </a:ln>
        </p:spPr>
      </p:pic>
      <p:sp>
        <p:nvSpPr>
          <p:cNvPr id="9217" name="Rectangle 1"/>
          <p:cNvSpPr>
            <a:spLocks noChangeArrowheads="1"/>
          </p:cNvSpPr>
          <p:nvPr/>
        </p:nvSpPr>
        <p:spPr bwMode="auto">
          <a:xfrm>
            <a:off x="107524" y="4562278"/>
            <a:ext cx="889248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Сегодня Министерством обороны активно принимаются меры по </a:t>
            </a:r>
            <a:r>
              <a:rPr kumimoji="0" lang="ru-RU"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гуманизации</a:t>
            </a: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воинского уклада, всей системы военно-служебных отношений. В этом направлении уже сделано немало. </a:t>
            </a:r>
            <a:endParaRPr kumimoji="0" lang="ru-RU" b="0"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3810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Военнослужащие, проходящие военную службу по призыву  могут пользоваться мобильным телефоном в установленном порядке, ходить в выходные и праздничные дни в увольнение в гражданской форме одежде, во время службы их могут посещать родители. </a:t>
            </a:r>
            <a:endParaRPr kumimoji="0" lang="ru-RU" b="0" i="0" u="none" strike="noStrike" cap="none" normalizeH="0" baseline="0" dirty="0" smtClean="0">
              <a:ln>
                <a:noFill/>
              </a:ln>
              <a:solidFill>
                <a:srgbClr val="FFFF00"/>
              </a:solidFill>
              <a:effectLst/>
              <a:latin typeface="Times New Roman" pitchFamily="18" charset="0"/>
              <a:cs typeface="Times New Roman" pitchFamily="18" charset="0"/>
            </a:endParaRPr>
          </a:p>
        </p:txBody>
      </p:sp>
    </p:spTree>
  </p:cSld>
  <p:clrMapOvr>
    <a:masterClrMapping/>
  </p:clrMapOvr>
  <p:transition spd="slow">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C0U6913-1%284%29"/>
          <p:cNvPicPr>
            <a:picLocks noChangeAspect="1" noChangeArrowheads="1"/>
          </p:cNvPicPr>
          <p:nvPr/>
        </p:nvPicPr>
        <p:blipFill>
          <a:blip r:embed="rId2" cstate="print"/>
          <a:srcRect/>
          <a:stretch>
            <a:fillRect/>
          </a:stretch>
        </p:blipFill>
        <p:spPr bwMode="auto">
          <a:xfrm>
            <a:off x="0" y="0"/>
            <a:ext cx="9200122" cy="6858000"/>
          </a:xfrm>
          <a:prstGeom prst="rect">
            <a:avLst/>
          </a:prstGeom>
          <a:noFill/>
          <a:ln w="9525">
            <a:noFill/>
            <a:miter lim="800000"/>
            <a:headEnd/>
            <a:tailEnd/>
          </a:ln>
        </p:spPr>
      </p:pic>
      <p:sp>
        <p:nvSpPr>
          <p:cNvPr id="3" name="Прямоугольник 2"/>
          <p:cNvSpPr/>
          <p:nvPr/>
        </p:nvSpPr>
        <p:spPr>
          <a:xfrm>
            <a:off x="395536" y="4509120"/>
            <a:ext cx="8568952" cy="2031325"/>
          </a:xfrm>
          <a:prstGeom prst="rect">
            <a:avLst/>
          </a:prstGeom>
        </p:spPr>
        <p:txBody>
          <a:bodyPr wrap="square">
            <a:spAutoFit/>
          </a:bodyPr>
          <a:lstStyle/>
          <a:p>
            <a:pPr algn="just"/>
            <a:r>
              <a:rPr lang="ru-RU" dirty="0" smtClean="0">
                <a:solidFill>
                  <a:srgbClr val="FFFF00"/>
                </a:solidFill>
                <a:latin typeface="Times New Roman" pitchFamily="18" charset="0"/>
                <a:cs typeface="Times New Roman" pitchFamily="18" charset="0"/>
              </a:rPr>
              <a:t>Товарищи призывники в  период прохождения военной службы у вас есть возможность проявить себя с  лучшей стороны, в знак поощрения получить от командования воинской части благодарственное письмо на Родину, положительную характеристику  для трудоустройства на  будущую работу или  рекомендацию, которая даст возможность бесплатно пройти подготовительные курсы для получения  очного высшего образования в любом ВУЗе России. Но это надо заслужить.</a:t>
            </a:r>
            <a:r>
              <a:rPr lang="ru-RU" b="1" dirty="0" smtClean="0">
                <a:solidFill>
                  <a:srgbClr val="FFFF00"/>
                </a:solidFill>
              </a:rPr>
              <a:t/>
            </a:r>
            <a:br>
              <a:rPr lang="ru-RU" b="1" dirty="0" smtClean="0">
                <a:solidFill>
                  <a:srgbClr val="FFFF00"/>
                </a:solidFill>
              </a:rPr>
            </a:br>
            <a:endParaRPr lang="ru-RU" dirty="0">
              <a:solidFill>
                <a:srgbClr val="FFFF00"/>
              </a:solidFill>
            </a:endParaRPr>
          </a:p>
        </p:txBody>
      </p:sp>
    </p:spTree>
  </p:cSld>
  <p:clrMapOvr>
    <a:masterClrMapping/>
  </p:clrMapOvr>
  <p:transition spd="slow">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
            <a:ext cx="9144000" cy="5290835"/>
          </a:xfrm>
          <a:prstGeom prst="rect">
            <a:avLst/>
          </a:prstGeom>
          <a:noFill/>
          <a:ln w="9525">
            <a:noFill/>
            <a:miter lim="800000"/>
            <a:headEnd/>
            <a:tailEnd/>
          </a:ln>
        </p:spPr>
      </p:pic>
      <p:sp>
        <p:nvSpPr>
          <p:cNvPr id="4" name="Заголовок 1"/>
          <p:cNvSpPr>
            <a:spLocks noGrp="1"/>
          </p:cNvSpPr>
          <p:nvPr>
            <p:ph type="title"/>
          </p:nvPr>
        </p:nvSpPr>
        <p:spPr>
          <a:xfrm>
            <a:off x="0" y="4437112"/>
            <a:ext cx="9144000" cy="2420888"/>
          </a:xfrm>
          <a:solidFill>
            <a:srgbClr val="0070C0"/>
          </a:solidFill>
        </p:spPr>
        <p:txBody>
          <a:bodyPr>
            <a:normAutofit/>
          </a:bodyPr>
          <a:lstStyle/>
          <a:p>
            <a:r>
              <a:rPr lang="ru-RU" sz="2000" dirty="0" smtClean="0">
                <a:solidFill>
                  <a:srgbClr val="C00000"/>
                </a:solidFill>
                <a:latin typeface="Times New Roman" pitchFamily="18" charset="0"/>
                <a:cs typeface="Times New Roman" pitchFamily="18" charset="0"/>
              </a:rPr>
              <a:t>В 1906 году в пехоте стали служить 3 года а в остальных 4 года</a:t>
            </a:r>
            <a:br>
              <a:rPr lang="ru-RU" sz="2000" dirty="0" smtClean="0">
                <a:solidFill>
                  <a:srgbClr val="C00000"/>
                </a:solidFill>
                <a:latin typeface="Times New Roman" pitchFamily="18" charset="0"/>
                <a:cs typeface="Times New Roman" pitchFamily="18" charset="0"/>
              </a:rPr>
            </a:br>
            <a:r>
              <a:rPr lang="ru-RU" sz="2000" dirty="0" smtClean="0">
                <a:solidFill>
                  <a:srgbClr val="C00000"/>
                </a:solidFill>
                <a:latin typeface="Times New Roman" pitchFamily="18" charset="0"/>
                <a:cs typeface="Times New Roman" pitchFamily="18" charset="0"/>
              </a:rPr>
              <a:t>В 1918 году   6 месяцев на добровольной основе</a:t>
            </a:r>
            <a:br>
              <a:rPr lang="ru-RU" sz="2000" dirty="0" smtClean="0">
                <a:solidFill>
                  <a:srgbClr val="C00000"/>
                </a:solidFill>
                <a:latin typeface="Times New Roman" pitchFamily="18" charset="0"/>
                <a:cs typeface="Times New Roman" pitchFamily="18" charset="0"/>
              </a:rPr>
            </a:br>
            <a:r>
              <a:rPr lang="ru-RU" sz="2000" dirty="0" smtClean="0">
                <a:solidFill>
                  <a:srgbClr val="C00000"/>
                </a:solidFill>
                <a:latin typeface="Times New Roman" pitchFamily="18" charset="0"/>
                <a:cs typeface="Times New Roman" pitchFamily="18" charset="0"/>
              </a:rPr>
              <a:t>в 1925 году флот- 4 года, авиация  3 года, остальные части 2 года</a:t>
            </a:r>
            <a:br>
              <a:rPr lang="ru-RU" sz="2000" dirty="0" smtClean="0">
                <a:solidFill>
                  <a:srgbClr val="C00000"/>
                </a:solidFill>
                <a:latin typeface="Times New Roman" pitchFamily="18" charset="0"/>
                <a:cs typeface="Times New Roman" pitchFamily="18" charset="0"/>
              </a:rPr>
            </a:br>
            <a:r>
              <a:rPr lang="ru-RU" sz="2000" dirty="0" smtClean="0">
                <a:solidFill>
                  <a:srgbClr val="C00000"/>
                </a:solidFill>
                <a:latin typeface="Times New Roman" pitchFamily="18" charset="0"/>
                <a:cs typeface="Times New Roman" pitchFamily="18" charset="0"/>
              </a:rPr>
              <a:t>в 1939 году   в пехоте  увеличивается до 3 лет</a:t>
            </a:r>
            <a:br>
              <a:rPr lang="ru-RU" sz="2000" dirty="0" smtClean="0">
                <a:solidFill>
                  <a:srgbClr val="C00000"/>
                </a:solidFill>
                <a:latin typeface="Times New Roman" pitchFamily="18" charset="0"/>
                <a:cs typeface="Times New Roman" pitchFamily="18" charset="0"/>
              </a:rPr>
            </a:br>
            <a:r>
              <a:rPr lang="ru-RU" sz="2000" dirty="0" smtClean="0">
                <a:solidFill>
                  <a:srgbClr val="C00000"/>
                </a:solidFill>
                <a:latin typeface="Times New Roman" pitchFamily="18" charset="0"/>
                <a:cs typeface="Times New Roman" pitchFamily="18" charset="0"/>
              </a:rPr>
              <a:t>в 1968 году  2 года, на флоте 3 года</a:t>
            </a:r>
            <a:br>
              <a:rPr lang="ru-RU" sz="2000" dirty="0" smtClean="0">
                <a:solidFill>
                  <a:srgbClr val="C00000"/>
                </a:solidFill>
                <a:latin typeface="Times New Roman" pitchFamily="18" charset="0"/>
                <a:cs typeface="Times New Roman" pitchFamily="18" charset="0"/>
              </a:rPr>
            </a:br>
            <a:r>
              <a:rPr lang="ru-RU" sz="2000" dirty="0" smtClean="0">
                <a:solidFill>
                  <a:srgbClr val="C00000"/>
                </a:solidFill>
                <a:latin typeface="Times New Roman" pitchFamily="18" charset="0"/>
                <a:cs typeface="Times New Roman" pitchFamily="18" charset="0"/>
              </a:rPr>
              <a:t>с  2008 года 1 год.</a:t>
            </a:r>
            <a:endParaRPr lang="ru-RU" sz="2000" dirty="0">
              <a:solidFill>
                <a:srgbClr val="C00000"/>
              </a:solidFill>
              <a:latin typeface="Times New Roman" pitchFamily="18" charset="0"/>
              <a:cs typeface="Times New Roman" pitchFamily="18" charset="0"/>
            </a:endParaRPr>
          </a:p>
        </p:txBody>
      </p:sp>
    </p:spTree>
  </p:cSld>
  <p:clrMapOvr>
    <a:masterClrMapping/>
  </p:clrMapOvr>
  <p:transition spd="slow">
    <p:pull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Военком\Desktop\IMG_20210928_075550.jpg"/>
          <p:cNvPicPr>
            <a:picLocks noChangeAspect="1" noChangeArrowheads="1"/>
          </p:cNvPicPr>
          <p:nvPr/>
        </p:nvPicPr>
        <p:blipFill>
          <a:blip r:embed="rId2" cstate="print"/>
          <a:srcRect/>
          <a:stretch>
            <a:fillRect/>
          </a:stretch>
        </p:blipFill>
        <p:spPr bwMode="auto">
          <a:xfrm>
            <a:off x="0" y="0"/>
            <a:ext cx="9144000" cy="7118648"/>
          </a:xfrm>
          <a:prstGeom prst="rect">
            <a:avLst/>
          </a:prstGeom>
          <a:noFill/>
        </p:spPr>
      </p:pic>
      <p:sp>
        <p:nvSpPr>
          <p:cNvPr id="7169" name="Rectangle 1"/>
          <p:cNvSpPr>
            <a:spLocks noChangeArrowheads="1"/>
          </p:cNvSpPr>
          <p:nvPr/>
        </p:nvSpPr>
        <p:spPr bwMode="auto">
          <a:xfrm>
            <a:off x="323528" y="4077072"/>
            <a:ext cx="853244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Конечно, армия — есть армия, и где бы вы не  служили, легкой она не будет. </a:t>
            </a:r>
          </a:p>
          <a:p>
            <a:pPr marL="0" marR="0" lvl="0" indent="0" algn="just" defTabSz="914400" rtl="0" eaLnBrk="1" fontAlgn="base" latinLnBrk="0" hangingPunct="1">
              <a:lnSpc>
                <a:spcPct val="100000"/>
              </a:lnSpc>
              <a:spcBef>
                <a:spcPct val="0"/>
              </a:spcBef>
              <a:spcAft>
                <a:spcPct val="0"/>
              </a:spcAft>
              <a:buClrTx/>
              <a:buSzTx/>
              <a:buFontTx/>
              <a:buNone/>
              <a:tabLst/>
            </a:pPr>
            <a:r>
              <a:rPr lang="ru-RU" dirty="0" smtClean="0">
                <a:solidFill>
                  <a:srgbClr val="FFFF00"/>
                </a:solidFill>
                <a:latin typeface="Times New Roman" pitchFamily="18" charset="0"/>
                <a:ea typeface="Times New Roman" pitchFamily="18" charset="0"/>
                <a:cs typeface="Times New Roman" pitchFamily="18" charset="0"/>
              </a:rPr>
              <a:t>Ж</a:t>
            </a:r>
            <a:r>
              <a:rPr kumimoji="0" lang="ru-RU"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елаю вам  товарищи призывники отслужить с честью и достоинством, испытать себя на твердость характера , силу воли и выносливость.</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Вернуться домой окрепшими, возмужавшими  настоящими защитниками своего Отечества, а мамам и девчатам ждать от своих любимых сердечных писем и хороших известий,  и год службы тогда пролетит не заметно. </a:t>
            </a:r>
          </a:p>
          <a:p>
            <a:pPr marL="0" marR="0" lvl="0" indent="0" algn="just" defTabSz="914400" rtl="0" eaLnBrk="0" fontAlgn="base" latinLnBrk="0" hangingPunct="0">
              <a:lnSpc>
                <a:spcPct val="100000"/>
              </a:lnSpc>
              <a:spcBef>
                <a:spcPct val="0"/>
              </a:spcBef>
              <a:spcAft>
                <a:spcPct val="0"/>
              </a:spcAft>
              <a:buClrTx/>
              <a:buSzTx/>
              <a:buFontTx/>
              <a:buNone/>
              <a:tabLst/>
            </a:pPr>
            <a:endParaRPr lang="ru-RU" dirty="0" smtClean="0">
              <a:solidFill>
                <a:srgbClr val="FFFF00"/>
              </a:solidFill>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ru-RU" dirty="0" smtClean="0">
                <a:solidFill>
                  <a:srgbClr val="FFFF00"/>
                </a:solidFill>
                <a:latin typeface="Times New Roman" pitchFamily="18" charset="0"/>
                <a:ea typeface="Times New Roman" pitchFamily="18" charset="0"/>
                <a:cs typeface="Times New Roman" pitchFamily="18" charset="0"/>
              </a:rPr>
              <a:t>С уважением,</a:t>
            </a:r>
            <a:endParaRPr kumimoji="0" lang="ru-RU"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r>
              <a:rPr kumimoji="0" lang="ru-RU" b="0" i="1"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Военный комиссар города Урай И.П. Бронников</a:t>
            </a:r>
            <a:endParaRPr kumimoji="0" lang="ru-RU" b="0" i="1" u="none" strike="noStrike" cap="none" normalizeH="0" baseline="0" dirty="0" smtClean="0">
              <a:ln>
                <a:noFill/>
              </a:ln>
              <a:solidFill>
                <a:srgbClr val="FFFF00"/>
              </a:solidFill>
              <a:effectLst/>
              <a:latin typeface="Times New Roman" pitchFamily="18" charset="0"/>
              <a:cs typeface="Times New Roman" pitchFamily="18" charset="0"/>
            </a:endParaRPr>
          </a:p>
        </p:txBody>
      </p:sp>
    </p:spTree>
  </p:cSld>
  <p:clrMapOvr>
    <a:masterClrMapping/>
  </p:clrMapOvr>
  <p:transition spd="slow">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7494"/>
            <a:ext cx="8686800" cy="1399032"/>
          </a:xfrm>
        </p:spPr>
        <p:txBody>
          <a:bodyPr>
            <a:noAutofit/>
          </a:bodyPr>
          <a:lstStyle/>
          <a:p>
            <a:pPr algn="ctr"/>
            <a:r>
              <a:rPr lang="ru-RU" sz="3200" b="1" dirty="0" smtClean="0">
                <a:latin typeface="Times New Roman" pitchFamily="18" charset="0"/>
                <a:cs typeface="Times New Roman" pitchFamily="18" charset="0"/>
              </a:rPr>
              <a:t>С 1 января  2008 года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срок службы по призыву составляет 1 год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для всех видов и родов войск </a:t>
            </a:r>
            <a:endParaRPr lang="ru-RU" sz="3200" b="1" dirty="0">
              <a:latin typeface="Times New Roman" pitchFamily="18" charset="0"/>
              <a:cs typeface="Times New Roman" pitchFamily="18" charset="0"/>
            </a:endParaRPr>
          </a:p>
        </p:txBody>
      </p:sp>
      <p:pic>
        <p:nvPicPr>
          <p:cNvPr id="3074" name="Picture 2" descr="C:\Users\Военком\Desktop\фото кремлевских курсантов.jpeg"/>
          <p:cNvPicPr>
            <a:picLocks noChangeAspect="1" noChangeArrowheads="1"/>
          </p:cNvPicPr>
          <p:nvPr/>
        </p:nvPicPr>
        <p:blipFill>
          <a:blip r:embed="rId2" cstate="print"/>
          <a:srcRect/>
          <a:stretch>
            <a:fillRect/>
          </a:stretch>
        </p:blipFill>
        <p:spPr bwMode="auto">
          <a:xfrm>
            <a:off x="899592" y="1700807"/>
            <a:ext cx="7774108" cy="5015553"/>
          </a:xfrm>
          <a:prstGeom prst="rect">
            <a:avLst/>
          </a:prstGeom>
          <a:noFill/>
        </p:spPr>
      </p:pic>
    </p:spTree>
  </p:cSld>
  <p:clrMapOvr>
    <a:masterClrMapping/>
  </p:clrMapOvr>
  <p:transition spd="slow">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descr="pic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35173" name="Rectangle 5"/>
          <p:cNvSpPr>
            <a:spLocks noChangeArrowheads="1"/>
          </p:cNvSpPr>
          <p:nvPr/>
        </p:nvSpPr>
        <p:spPr bwMode="auto">
          <a:xfrm>
            <a:off x="6084888" y="188913"/>
            <a:ext cx="2879725" cy="2638425"/>
          </a:xfrm>
          <a:prstGeom prst="rect">
            <a:avLst/>
          </a:prstGeom>
          <a:solidFill>
            <a:schemeClr val="accent2">
              <a:alpha val="20000"/>
            </a:schemeClr>
          </a:solidFill>
          <a:ln w="9525">
            <a:solidFill>
              <a:schemeClr val="tx1"/>
            </a:solidFill>
            <a:miter lim="800000"/>
            <a:headEnd/>
            <a:tailEnd/>
          </a:ln>
          <a:effectLst/>
        </p:spPr>
        <p:txBody>
          <a:bodyPr wrap="none" anchor="ctr"/>
          <a:lstStyle/>
          <a:p>
            <a:pPr algn="ctr"/>
            <a:endParaRPr lang="ru-RU" sz="1800"/>
          </a:p>
        </p:txBody>
      </p:sp>
      <p:sp>
        <p:nvSpPr>
          <p:cNvPr id="135174" name="Rectangle 6"/>
          <p:cNvSpPr>
            <a:spLocks noChangeArrowheads="1"/>
          </p:cNvSpPr>
          <p:nvPr/>
        </p:nvSpPr>
        <p:spPr bwMode="auto">
          <a:xfrm>
            <a:off x="6227763" y="1644650"/>
            <a:ext cx="2592387" cy="822325"/>
          </a:xfrm>
          <a:prstGeom prst="rect">
            <a:avLst/>
          </a:prstGeom>
          <a:noFill/>
          <a:ln w="9525">
            <a:noFill/>
            <a:miter lim="800000"/>
            <a:headEnd/>
            <a:tailEnd/>
          </a:ln>
          <a:effectLst/>
        </p:spPr>
        <p:txBody>
          <a:bodyPr>
            <a:spAutoFit/>
          </a:bodyPr>
          <a:lstStyle/>
          <a:p>
            <a:pPr algn="ctr"/>
            <a:r>
              <a:rPr lang="ru-RU" sz="2400">
                <a:solidFill>
                  <a:schemeClr val="bg1"/>
                </a:solidFill>
                <a:latin typeface="Arial Black" pitchFamily="34" charset="0"/>
              </a:rPr>
              <a:t>Призваны защищать</a:t>
            </a:r>
          </a:p>
        </p:txBody>
      </p:sp>
      <p:pic>
        <p:nvPicPr>
          <p:cNvPr id="135175" name="Picture 7" descr="logo"/>
          <p:cNvPicPr>
            <a:picLocks noChangeAspect="1" noChangeArrowheads="1"/>
          </p:cNvPicPr>
          <p:nvPr/>
        </p:nvPicPr>
        <p:blipFill>
          <a:blip r:embed="rId3" cstate="print"/>
          <a:srcRect/>
          <a:stretch>
            <a:fillRect/>
          </a:stretch>
        </p:blipFill>
        <p:spPr bwMode="auto">
          <a:xfrm>
            <a:off x="6445250" y="261938"/>
            <a:ext cx="2190750" cy="1022350"/>
          </a:xfrm>
          <a:prstGeom prst="rect">
            <a:avLst/>
          </a:prstGeom>
          <a:noFill/>
        </p:spPr>
      </p:pic>
      <p:sp>
        <p:nvSpPr>
          <p:cNvPr id="135176" name="Text Box 8"/>
          <p:cNvSpPr txBox="1">
            <a:spLocks noChangeArrowheads="1"/>
          </p:cNvSpPr>
          <p:nvPr/>
        </p:nvSpPr>
        <p:spPr bwMode="auto">
          <a:xfrm>
            <a:off x="539552" y="188640"/>
            <a:ext cx="3732213" cy="641350"/>
          </a:xfrm>
          <a:prstGeom prst="rect">
            <a:avLst/>
          </a:prstGeom>
          <a:noFill/>
          <a:ln w="9525">
            <a:noFill/>
            <a:miter lim="800000"/>
            <a:headEnd/>
            <a:tailEnd/>
          </a:ln>
          <a:effectLst/>
        </p:spPr>
        <p:txBody>
          <a:bodyPr wrap="none">
            <a:spAutoFit/>
          </a:bodyPr>
          <a:lstStyle/>
          <a:p>
            <a:pPr algn="ctr"/>
            <a:r>
              <a:rPr lang="ru-RU" sz="1800" dirty="0">
                <a:latin typeface="Arial Black" pitchFamily="34" charset="0"/>
              </a:rPr>
              <a:t>СУХОПУТНЫЕ ВОЙСКА</a:t>
            </a:r>
          </a:p>
          <a:p>
            <a:pPr algn="ctr"/>
            <a:r>
              <a:rPr lang="ru-RU" sz="1800" dirty="0">
                <a:latin typeface="Arial Black" pitchFamily="34" charset="0"/>
              </a:rPr>
              <a:t>РОССИЙСКОЙ ФЕДЕРАЦИИ</a:t>
            </a:r>
          </a:p>
        </p:txBody>
      </p:sp>
      <p:sp>
        <p:nvSpPr>
          <p:cNvPr id="7" name="Rectangle 1"/>
          <p:cNvSpPr>
            <a:spLocks noChangeArrowheads="1"/>
          </p:cNvSpPr>
          <p:nvPr/>
        </p:nvSpPr>
        <p:spPr bwMode="auto">
          <a:xfrm>
            <a:off x="179512" y="5682677"/>
            <a:ext cx="871296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7465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За последние годы прошло много реформ и преобразований в  Вооруженных Силах Российской Федерации. </a:t>
            </a:r>
            <a:endParaRPr kumimoji="0" lang="ru-RU" sz="16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AVX1890-1"/>
          <p:cNvPicPr>
            <a:picLocks noChangeAspect="1" noChangeArrowheads="1"/>
          </p:cNvPicPr>
          <p:nvPr/>
        </p:nvPicPr>
        <p:blipFill>
          <a:blip r:embed="rId2" cstate="print"/>
          <a:srcRect/>
          <a:stretch>
            <a:fillRect/>
          </a:stretch>
        </p:blipFill>
        <p:spPr bwMode="auto">
          <a:xfrm>
            <a:off x="0" y="0"/>
            <a:ext cx="9114164" cy="6858000"/>
          </a:xfrm>
          <a:prstGeom prst="rect">
            <a:avLst/>
          </a:prstGeom>
          <a:noFill/>
          <a:ln w="9525">
            <a:noFill/>
            <a:miter lim="800000"/>
            <a:headEnd/>
            <a:tailEnd/>
          </a:ln>
        </p:spPr>
      </p:pic>
      <p:sp>
        <p:nvSpPr>
          <p:cNvPr id="3" name="Прямоугольник 2"/>
          <p:cNvSpPr/>
          <p:nvPr/>
        </p:nvSpPr>
        <p:spPr>
          <a:xfrm>
            <a:off x="395536" y="4941168"/>
            <a:ext cx="8748464" cy="1477328"/>
          </a:xfrm>
          <a:prstGeom prst="rect">
            <a:avLst/>
          </a:prstGeom>
        </p:spPr>
        <p:txBody>
          <a:bodyPr wrap="square">
            <a:spAutoFit/>
          </a:bodyPr>
          <a:lstStyle/>
          <a:p>
            <a:pPr lvl="0" indent="374650" algn="just" eaLnBrk="0" fontAlgn="base" hangingPunct="0">
              <a:spcBef>
                <a:spcPct val="0"/>
              </a:spcBef>
              <a:spcAft>
                <a:spcPct val="0"/>
              </a:spcAft>
            </a:pPr>
            <a:r>
              <a:rPr lang="ru-RU" dirty="0" smtClean="0">
                <a:solidFill>
                  <a:srgbClr val="FFFF00"/>
                </a:solidFill>
                <a:latin typeface="Times New Roman" pitchFamily="18" charset="0"/>
                <a:ea typeface="Calibri" pitchFamily="34" charset="0"/>
                <a:cs typeface="Times New Roman" pitchFamily="18" charset="0"/>
              </a:rPr>
              <a:t>Все что  сделано и делается  Правительством  России,  направлено исключительно на  обеспечение надежной обороноспособности  и целостности нашего  государства, а военнослужащие проходящие военную службу с гордостью и честью  за свое Отечество выполняют  конституционный долг для сохранения мира и процветания нашего государства.  </a:t>
            </a:r>
            <a:endParaRPr lang="ru-RU" dirty="0" smtClean="0">
              <a:solidFill>
                <a:srgbClr val="FFFF00"/>
              </a:solidFill>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Таблица 11"/>
          <p:cNvGraphicFramePr>
            <a:graphicFrameLocks noGrp="1"/>
          </p:cNvGraphicFramePr>
          <p:nvPr/>
        </p:nvGraphicFramePr>
        <p:xfrm>
          <a:off x="1524000" y="3206114"/>
          <a:ext cx="6096000" cy="3247221"/>
        </p:xfrm>
        <a:graphic>
          <a:graphicData uri="http://schemas.openxmlformats.org/drawingml/2006/table">
            <a:tbl>
              <a:tblPr/>
              <a:tblGrid>
                <a:gridCol w="6096000"/>
              </a:tblGrid>
              <a:tr h="3247221">
                <a:tc>
                  <a:txBody>
                    <a:bodyPr/>
                    <a:lstStyle/>
                    <a:p>
                      <a:pPr algn="ctr">
                        <a:spcAft>
                          <a:spcPts val="0"/>
                        </a:spcAft>
                      </a:pPr>
                      <a:r>
                        <a:rPr lang="ru-RU" sz="1400" b="1" dirty="0">
                          <a:latin typeface="Times New Roman"/>
                          <a:ea typeface="Times New Roman"/>
                          <a:cs typeface="Times New Roman"/>
                        </a:rPr>
                        <a:t>        </a:t>
                      </a:r>
                      <a:endParaRPr lang="ru-RU" sz="1200" dirty="0">
                        <a:latin typeface="Times New Roman"/>
                        <a:ea typeface="Times New Roman"/>
                        <a:cs typeface="Times New Roman"/>
                      </a:endParaRPr>
                    </a:p>
                  </a:txBody>
                  <a:tcPr marL="9525" marR="9525" marT="9525" marB="9525">
                    <a:lnL>
                      <a:noFill/>
                    </a:lnL>
                    <a:lnR>
                      <a:noFill/>
                    </a:lnR>
                    <a:lnT>
                      <a:noFill/>
                    </a:lnT>
                    <a:lnB>
                      <a:noFill/>
                    </a:lnB>
                  </a:tcPr>
                </a:tc>
              </a:tr>
            </a:tbl>
          </a:graphicData>
        </a:graphic>
      </p:graphicFrame>
      <p:pic>
        <p:nvPicPr>
          <p:cNvPr id="57348" name="Picture 4" descr="http://flag.kremlin.ru/i/gerb-big.png"/>
          <p:cNvPicPr>
            <a:picLocks noChangeAspect="1" noChangeArrowheads="1"/>
          </p:cNvPicPr>
          <p:nvPr/>
        </p:nvPicPr>
        <p:blipFill>
          <a:blip r:embed="rId2" r:link="rId3" cstate="print"/>
          <a:srcRect/>
          <a:stretch>
            <a:fillRect/>
          </a:stretch>
        </p:blipFill>
        <p:spPr bwMode="auto">
          <a:xfrm>
            <a:off x="4067944" y="260648"/>
            <a:ext cx="936104" cy="998944"/>
          </a:xfrm>
          <a:prstGeom prst="rect">
            <a:avLst/>
          </a:prstGeom>
          <a:noFill/>
        </p:spPr>
      </p:pic>
      <p:sp>
        <p:nvSpPr>
          <p:cNvPr id="57350" name="Rectangle 6"/>
          <p:cNvSpPr>
            <a:spLocks noChangeArrowheads="1"/>
          </p:cNvSpPr>
          <p:nvPr/>
        </p:nvSpPr>
        <p:spPr bwMode="auto">
          <a:xfrm>
            <a:off x="323528" y="1200099"/>
            <a:ext cx="8496944" cy="5773307"/>
          </a:xfrm>
          <a:prstGeom prst="rect">
            <a:avLst/>
          </a:prstGeom>
          <a:noFill/>
          <a:ln w="9525">
            <a:noFill/>
            <a:miter lim="800000"/>
            <a:headEnd/>
            <a:tailEnd/>
          </a:ln>
          <a:effectLst/>
        </p:spPr>
        <p:txBody>
          <a:bodyPr vert="horz" wrap="square" lIns="91440" tIns="45720" rIns="91440" bIns="215832" numCol="1" anchor="ctr" anchorCtr="0" compatLnSpc="1">
            <a:prstTxWarp prst="textNoShape">
              <a:avLst/>
            </a:prstTxWarp>
            <a:spAutoFit/>
          </a:bodyPr>
          <a:lstStyle/>
          <a:p>
            <a:pPr lvl="0" algn="ctr" fontAlgn="base">
              <a:spcBef>
                <a:spcPct val="0"/>
              </a:spcBef>
              <a:spcAft>
                <a:spcPct val="0"/>
              </a:spcAft>
            </a:pPr>
            <a:r>
              <a:rPr lang="ru-RU" sz="2400" b="1" dirty="0" smtClean="0">
                <a:solidFill>
                  <a:srgbClr val="FFFF00"/>
                </a:solidFill>
                <a:latin typeface="Times New Roman" pitchFamily="18" charset="0"/>
                <a:cs typeface="Times New Roman" pitchFamily="18" charset="0"/>
              </a:rPr>
              <a:t>УКАЗ </a:t>
            </a:r>
          </a:p>
          <a:p>
            <a:pPr lvl="0" algn="ctr" eaLnBrk="0" fontAlgn="base" hangingPunct="0">
              <a:spcBef>
                <a:spcPct val="0"/>
              </a:spcBef>
              <a:spcAft>
                <a:spcPct val="0"/>
              </a:spcAft>
            </a:pPr>
            <a:r>
              <a:rPr lang="ru-RU" sz="1400" b="1" dirty="0" smtClean="0">
                <a:solidFill>
                  <a:srgbClr val="FFFF00"/>
                </a:solidFill>
                <a:latin typeface="Times New Roman" pitchFamily="18" charset="0"/>
                <a:cs typeface="Times New Roman" pitchFamily="18" charset="0"/>
              </a:rPr>
              <a:t> </a:t>
            </a:r>
          </a:p>
          <a:p>
            <a:pPr lvl="0" algn="ctr" eaLnBrk="0" fontAlgn="base" hangingPunct="0">
              <a:spcBef>
                <a:spcPct val="0"/>
              </a:spcBef>
              <a:spcAft>
                <a:spcPct val="0"/>
              </a:spcAft>
            </a:pPr>
            <a:r>
              <a:rPr lang="ru-RU" sz="1400" b="1" dirty="0" smtClean="0">
                <a:solidFill>
                  <a:srgbClr val="FFFF00"/>
                </a:solidFill>
                <a:latin typeface="Times New Roman" pitchFamily="18" charset="0"/>
                <a:cs typeface="Times New Roman" pitchFamily="18" charset="0"/>
              </a:rPr>
              <a:t>“О призыве в октябре-декабре  </a:t>
            </a:r>
            <a:r>
              <a:rPr lang="ru-RU" sz="1400" b="1" dirty="0" smtClean="0">
                <a:solidFill>
                  <a:srgbClr val="FFFF00"/>
                </a:solidFill>
                <a:latin typeface="Times New Roman" pitchFamily="18" charset="0"/>
                <a:cs typeface="Times New Roman" pitchFamily="18" charset="0"/>
              </a:rPr>
              <a:t>2021г</a:t>
            </a:r>
            <a:r>
              <a:rPr lang="ru-RU" sz="1400" b="1" dirty="0" smtClean="0">
                <a:solidFill>
                  <a:srgbClr val="FFFF00"/>
                </a:solidFill>
                <a:latin typeface="Times New Roman" pitchFamily="18" charset="0"/>
                <a:cs typeface="Times New Roman" pitchFamily="18" charset="0"/>
              </a:rPr>
              <a:t>. граждан Российской Федерации на военную службу и об увольнении с военной службы граждан, проходящих военную службу по призыву”</a:t>
            </a:r>
          </a:p>
          <a:p>
            <a:pPr lvl="0" algn="ctr" eaLnBrk="0" fontAlgn="base" hangingPunct="0">
              <a:spcBef>
                <a:spcPct val="0"/>
              </a:spcBef>
              <a:spcAft>
                <a:spcPct val="0"/>
              </a:spcAft>
            </a:pPr>
            <a:endParaRPr lang="ru-RU" sz="1400" b="1" dirty="0" smtClean="0">
              <a:latin typeface="Times New Roman" pitchFamily="18" charset="0"/>
              <a:cs typeface="Times New Roman" pitchFamily="18" charset="0"/>
            </a:endParaRPr>
          </a:p>
          <a:p>
            <a:pPr lvl="0" algn="just" eaLnBrk="0" fontAlgn="base" hangingPunct="0">
              <a:spcBef>
                <a:spcPct val="0"/>
              </a:spcBef>
              <a:spcAft>
                <a:spcPct val="0"/>
              </a:spcAft>
            </a:pPr>
            <a:r>
              <a:rPr lang="ru-RU" sz="1200" dirty="0" smtClean="0">
                <a:latin typeface="Times New Roman" pitchFamily="18" charset="0"/>
                <a:ea typeface="Times New Roman" pitchFamily="18" charset="0"/>
                <a:cs typeface="Times New Roman" pitchFamily="18" charset="0"/>
              </a:rPr>
              <a:t>Руководствуясь федеральными законами от 31 мая 1996 г. № 61-ФЗ "Об обороне" и от 28 марта 1998 г. № 53-ФЗ "О воинской обязанности и военной службе", постановляю:</a:t>
            </a:r>
          </a:p>
          <a:p>
            <a:pPr lvl="0" algn="just" eaLnBrk="0" fontAlgn="base" hangingPunct="0">
              <a:spcBef>
                <a:spcPct val="0"/>
              </a:spcBef>
              <a:spcAft>
                <a:spcPct val="0"/>
              </a:spcAft>
            </a:pPr>
            <a:r>
              <a:rPr lang="ru-RU" sz="1200" dirty="0" smtClean="0">
                <a:latin typeface="Times New Roman" pitchFamily="18" charset="0"/>
                <a:ea typeface="Times New Roman" pitchFamily="18" charset="0"/>
                <a:cs typeface="Times New Roman" pitchFamily="18" charset="0"/>
              </a:rPr>
              <a:t>1. Осуществить с 1 </a:t>
            </a:r>
            <a:r>
              <a:rPr lang="ru-RU" sz="1200" dirty="0" smtClean="0">
                <a:latin typeface="Times New Roman" pitchFamily="18" charset="0"/>
                <a:ea typeface="Times New Roman" pitchFamily="18" charset="0"/>
                <a:cs typeface="Times New Roman" pitchFamily="18" charset="0"/>
              </a:rPr>
              <a:t>октября  </a:t>
            </a:r>
            <a:r>
              <a:rPr lang="ru-RU" sz="1200" dirty="0" smtClean="0">
                <a:latin typeface="Times New Roman" pitchFamily="18" charset="0"/>
                <a:ea typeface="Times New Roman" pitchFamily="18" charset="0"/>
                <a:cs typeface="Times New Roman" pitchFamily="18" charset="0"/>
              </a:rPr>
              <a:t>по  31 декабря </a:t>
            </a:r>
            <a:r>
              <a:rPr lang="ru-RU" sz="1200" dirty="0" smtClean="0">
                <a:latin typeface="Times New Roman" pitchFamily="18" charset="0"/>
                <a:ea typeface="Times New Roman" pitchFamily="18" charset="0"/>
                <a:cs typeface="Times New Roman" pitchFamily="18" charset="0"/>
              </a:rPr>
              <a:t>2021 </a:t>
            </a:r>
            <a:r>
              <a:rPr lang="ru-RU" sz="1200" dirty="0" smtClean="0">
                <a:latin typeface="Times New Roman" pitchFamily="18" charset="0"/>
                <a:ea typeface="Times New Roman" pitchFamily="18" charset="0"/>
                <a:cs typeface="Times New Roman" pitchFamily="18" charset="0"/>
              </a:rPr>
              <a:t>г. призыв на военную службу граждан Российской Федерации в возрасте от 18 до 27 лет, не пребывающих в запасе и подлежащих в соответствии с Федеральным законом от 28 марта 1998 г. № 53-ФЗ "О воинской обязанности и военной службе" (далее - Федеральный закон «О воинской обязанности и военной службе</a:t>
            </a:r>
            <a:r>
              <a:rPr lang="ru-RU" sz="1200" dirty="0" smtClean="0">
                <a:latin typeface="Times New Roman" pitchFamily="18" charset="0"/>
                <a:ea typeface="Times New Roman" pitchFamily="18" charset="0"/>
                <a:cs typeface="Times New Roman" pitchFamily="18" charset="0"/>
              </a:rPr>
              <a:t>») призыву на военную службу, в количестве 127 500 человек..</a:t>
            </a:r>
            <a:endParaRPr lang="ru-RU" sz="12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ru-RU" sz="1200" dirty="0" smtClean="0">
                <a:latin typeface="Times New Roman" pitchFamily="18" charset="0"/>
                <a:ea typeface="Times New Roman" pitchFamily="18" charset="0"/>
                <a:cs typeface="Times New Roman" pitchFamily="18" charset="0"/>
              </a:rPr>
              <a:t>2. Осуществить в соответствии с Федеральным законом "О воинской обязанности и военной службе" увольнение с военной службы солдат, матросов, сержантов и старшин, срок военной службы по призыву которых истек.</a:t>
            </a:r>
          </a:p>
          <a:p>
            <a:pPr lvl="0" algn="just" eaLnBrk="0" fontAlgn="base" hangingPunct="0">
              <a:spcBef>
                <a:spcPct val="0"/>
              </a:spcBef>
              <a:spcAft>
                <a:spcPct val="0"/>
              </a:spcAft>
            </a:pPr>
            <a:r>
              <a:rPr lang="ru-RU" sz="1200" dirty="0" smtClean="0">
                <a:latin typeface="Times New Roman" pitchFamily="18" charset="0"/>
                <a:ea typeface="Times New Roman" pitchFamily="18" charset="0"/>
                <a:cs typeface="Times New Roman" pitchFamily="18" charset="0"/>
              </a:rPr>
              <a:t>3. Правительству Российской Федерации, органам исполнительной власти субъектов Российской Федерации и призывным комиссиям обеспечить выполнение мероприятий, связанных с призывом на военную службу граждан Российской Федерации.</a:t>
            </a:r>
          </a:p>
          <a:p>
            <a:pPr lvl="0" algn="just" eaLnBrk="0" fontAlgn="base" hangingPunct="0">
              <a:spcBef>
                <a:spcPct val="0"/>
              </a:spcBef>
              <a:spcAft>
                <a:spcPct val="0"/>
              </a:spcAft>
            </a:pPr>
            <a:r>
              <a:rPr lang="ru-RU" sz="1200" dirty="0" smtClean="0">
                <a:latin typeface="Times New Roman" pitchFamily="18" charset="0"/>
                <a:ea typeface="Times New Roman" pitchFamily="18" charset="0"/>
                <a:cs typeface="Times New Roman" pitchFamily="18" charset="0"/>
              </a:rPr>
              <a:t>4.Федеральным министрам, руководителям федеральных служб и федеральных агентств  </a:t>
            </a:r>
            <a:r>
              <a:rPr lang="ru-RU" sz="1200" dirty="0" smtClean="0">
                <a:latin typeface="Times New Roman" pitchFamily="18" charset="0"/>
                <a:ea typeface="Times New Roman" pitchFamily="18" charset="0"/>
                <a:cs typeface="Times New Roman" pitchFamily="18" charset="0"/>
              </a:rPr>
              <a:t>обеспечить исполнение положений Федерального закона "О воинской обязанности и военной службе" в отношении граждан Российской Федерации, не пребывающих в </a:t>
            </a:r>
            <a:r>
              <a:rPr lang="ru-RU" sz="1200" dirty="0" smtClean="0">
                <a:latin typeface="Times New Roman" pitchFamily="18" charset="0"/>
                <a:ea typeface="Times New Roman" pitchFamily="18" charset="0"/>
                <a:cs typeface="Times New Roman" pitchFamily="18" charset="0"/>
              </a:rPr>
              <a:t>запасе и подлежащих призыву на военную службу, </a:t>
            </a:r>
            <a:r>
              <a:rPr lang="ru-RU" sz="1200" dirty="0" smtClean="0">
                <a:latin typeface="Times New Roman" pitchFamily="18" charset="0"/>
                <a:ea typeface="Times New Roman" pitchFamily="18" charset="0"/>
                <a:cs typeface="Times New Roman" pitchFamily="18" charset="0"/>
              </a:rPr>
              <a:t>принятых на службу (работу) в </a:t>
            </a:r>
            <a:r>
              <a:rPr lang="ru-RU" sz="1200" dirty="0" smtClean="0">
                <a:latin typeface="Times New Roman" pitchFamily="18" charset="0"/>
                <a:ea typeface="Times New Roman" pitchFamily="18" charset="0"/>
                <a:cs typeface="Times New Roman" pitchFamily="18" charset="0"/>
              </a:rPr>
              <a:t>федеральные министерства, иные федеральные органы исполнительной власти и находящиеся в ведении федеральных министерств федеральные службы и федеральные агентства, а также на работу в организации, подведомственные соответствующим федеральным органам исполнительной власти.</a:t>
            </a:r>
            <a:endParaRPr lang="ru-RU" sz="12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ru-RU" sz="1200" dirty="0" smtClean="0">
                <a:latin typeface="Times New Roman" pitchFamily="18" charset="0"/>
                <a:ea typeface="Times New Roman" pitchFamily="18" charset="0"/>
                <a:cs typeface="Times New Roman" pitchFamily="18" charset="0"/>
              </a:rPr>
              <a:t>5. Настоящий Указ вступает в силу со дня его официального опубликования</a:t>
            </a:r>
            <a:r>
              <a:rPr lang="ru-RU" sz="1400" dirty="0" smtClean="0">
                <a:latin typeface="Times New Roman" pitchFamily="18" charset="0"/>
                <a:ea typeface="Times New Roman" pitchFamily="18" charset="0"/>
                <a:cs typeface="Times New Roman" pitchFamily="18" charset="0"/>
              </a:rPr>
              <a:t>.</a:t>
            </a:r>
          </a:p>
          <a:p>
            <a:pPr algn="ctr">
              <a:spcAft>
                <a:spcPts val="0"/>
              </a:spcAft>
            </a:pPr>
            <a:endParaRPr lang="ru-RU" sz="1400" b="1" dirty="0" smtClean="0">
              <a:latin typeface="Times New Roman"/>
              <a:ea typeface="Times New Roman"/>
              <a:cs typeface="Times New Roman"/>
            </a:endParaRPr>
          </a:p>
          <a:p>
            <a:pPr algn="ctr">
              <a:spcAft>
                <a:spcPts val="0"/>
              </a:spcAft>
            </a:pPr>
            <a:r>
              <a:rPr lang="ru-RU" sz="1400" b="1" dirty="0" smtClean="0">
                <a:latin typeface="Times New Roman"/>
                <a:ea typeface="Times New Roman"/>
                <a:cs typeface="Times New Roman"/>
              </a:rPr>
              <a:t>  Президент Российской Федерации</a:t>
            </a:r>
            <a:endParaRPr lang="ru-RU" sz="1400" dirty="0" smtClean="0">
              <a:latin typeface="Times New Roman"/>
              <a:ea typeface="Times New Roman"/>
              <a:cs typeface="Times New Roman"/>
            </a:endParaRPr>
          </a:p>
          <a:p>
            <a:pPr lvl="0" algn="ctr"/>
            <a:r>
              <a:rPr lang="ru-RU" sz="1400" b="1" dirty="0" smtClean="0">
                <a:latin typeface="Times New Roman"/>
                <a:ea typeface="Times New Roman"/>
                <a:cs typeface="Times New Roman"/>
              </a:rPr>
              <a:t>                                                                                                                    В. Путин</a:t>
            </a:r>
          </a:p>
          <a:p>
            <a:pPr lvl="0"/>
            <a:r>
              <a:rPr lang="ru-RU" sz="1000" dirty="0" smtClean="0">
                <a:latin typeface="Times New Roman" pitchFamily="18" charset="0"/>
                <a:ea typeface="Times New Roman" pitchFamily="18" charset="0"/>
                <a:cs typeface="Times New Roman" pitchFamily="18" charset="0"/>
              </a:rPr>
              <a:t>Москва, Кремль</a:t>
            </a:r>
            <a:br>
              <a:rPr lang="ru-RU" sz="1000" dirty="0" smtClean="0">
                <a:latin typeface="Times New Roman" pitchFamily="18" charset="0"/>
                <a:ea typeface="Times New Roman" pitchFamily="18" charset="0"/>
                <a:cs typeface="Times New Roman" pitchFamily="18" charset="0"/>
              </a:rPr>
            </a:br>
            <a:r>
              <a:rPr lang="ru-RU" sz="1000" dirty="0" smtClean="0">
                <a:latin typeface="Times New Roman" pitchFamily="18" charset="0"/>
                <a:ea typeface="Times New Roman" pitchFamily="18" charset="0"/>
                <a:cs typeface="Times New Roman" pitchFamily="18" charset="0"/>
              </a:rPr>
              <a:t>30 сентября </a:t>
            </a:r>
            <a:r>
              <a:rPr lang="ru-RU" sz="1000" dirty="0" smtClean="0">
                <a:latin typeface="Times New Roman" pitchFamily="18" charset="0"/>
                <a:ea typeface="Times New Roman" pitchFamily="18" charset="0"/>
                <a:cs typeface="Times New Roman" pitchFamily="18" charset="0"/>
              </a:rPr>
              <a:t>2021г</a:t>
            </a:r>
            <a:r>
              <a:rPr lang="ru-RU" sz="1000" dirty="0" smtClean="0">
                <a:latin typeface="Times New Roman" pitchFamily="18" charset="0"/>
                <a:ea typeface="Times New Roman" pitchFamily="18" charset="0"/>
                <a:cs typeface="Times New Roman" pitchFamily="18" charset="0"/>
              </a:rPr>
              <a:t>.</a:t>
            </a:r>
            <a:br>
              <a:rPr lang="ru-RU" sz="1000" dirty="0" smtClean="0">
                <a:latin typeface="Times New Roman" pitchFamily="18" charset="0"/>
                <a:ea typeface="Times New Roman" pitchFamily="18" charset="0"/>
                <a:cs typeface="Times New Roman" pitchFamily="18" charset="0"/>
              </a:rPr>
            </a:br>
            <a:r>
              <a:rPr lang="ru-RU" sz="1000" dirty="0" smtClean="0">
                <a:latin typeface="Times New Roman" pitchFamily="18" charset="0"/>
                <a:ea typeface="Times New Roman" pitchFamily="18" charset="0"/>
                <a:cs typeface="Times New Roman" pitchFamily="18" charset="0"/>
              </a:rPr>
              <a:t>№  </a:t>
            </a:r>
            <a:r>
              <a:rPr lang="ru-RU" sz="1000" dirty="0" smtClean="0">
                <a:latin typeface="Times New Roman" pitchFamily="18" charset="0"/>
                <a:ea typeface="Times New Roman" pitchFamily="18" charset="0"/>
                <a:cs typeface="Times New Roman" pitchFamily="18" charset="0"/>
              </a:rPr>
              <a:t>556</a:t>
            </a:r>
            <a:endParaRPr kumimoji="0" lang="ru-RU" sz="1800" b="0" i="0" u="none" strike="noStrike" cap="none" normalizeH="0" baseline="0" dirty="0" smtClean="0">
              <a:ln>
                <a:noFill/>
              </a:ln>
              <a:effectLst/>
              <a:latin typeface="Times New Roman" pitchFamily="18" charset="0"/>
              <a:cs typeface="Times New Roman" pitchFamily="18" charset="0"/>
            </a:endParaRPr>
          </a:p>
        </p:txBody>
      </p:sp>
    </p:spTree>
  </p:cSld>
  <p:clrMapOvr>
    <a:masterClrMapping/>
  </p:clrMapOvr>
  <p:transition spd="slow">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8229600" cy="3449538"/>
          </a:xfrm>
        </p:spPr>
        <p:txBody>
          <a:bodyPr>
            <a:normAutofit fontScale="90000"/>
          </a:bodyPr>
          <a:lstStyle/>
          <a:p>
            <a:pPr lvl="0" algn="just"/>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400" dirty="0" smtClean="0">
                <a:solidFill>
                  <a:srgbClr val="FFFF00"/>
                </a:solidFill>
                <a:latin typeface="Times New Roman" pitchFamily="18" charset="0"/>
                <a:cs typeface="Times New Roman" pitchFamily="18" charset="0"/>
              </a:rPr>
              <a:t>В целях не допущения заноса новой </a:t>
            </a:r>
            <a:r>
              <a:rPr lang="ru-RU" sz="2400" dirty="0" err="1" smtClean="0">
                <a:solidFill>
                  <a:srgbClr val="FFFF00"/>
                </a:solidFill>
                <a:latin typeface="Times New Roman" pitchFamily="18" charset="0"/>
                <a:cs typeface="Times New Roman" pitchFamily="18" charset="0"/>
              </a:rPr>
              <a:t>коронавирусной</a:t>
            </a:r>
            <a:r>
              <a:rPr lang="ru-RU" sz="2400" dirty="0" smtClean="0">
                <a:solidFill>
                  <a:srgbClr val="FFFF00"/>
                </a:solidFill>
                <a:latin typeface="Times New Roman" pitchFamily="18" charset="0"/>
                <a:cs typeface="Times New Roman" pitchFamily="18" charset="0"/>
              </a:rPr>
              <a:t> инфекции в здание военного комиссариата и соблюдения санитарно-эпидемиологических мер предосторожности </a:t>
            </a:r>
            <a:r>
              <a:rPr lang="ru-RU" sz="2400" smtClean="0">
                <a:solidFill>
                  <a:srgbClr val="FFFF00"/>
                </a:solidFill>
                <a:latin typeface="Times New Roman" pitchFamily="18" charset="0"/>
                <a:cs typeface="Times New Roman" pitchFamily="18" charset="0"/>
              </a:rPr>
              <a:t/>
            </a:r>
            <a:br>
              <a:rPr lang="ru-RU" sz="2400" smtClean="0">
                <a:solidFill>
                  <a:srgbClr val="FFFF00"/>
                </a:solidFill>
                <a:latin typeface="Times New Roman" pitchFamily="18" charset="0"/>
                <a:cs typeface="Times New Roman" pitchFamily="18" charset="0"/>
              </a:rPr>
            </a:br>
            <a:r>
              <a:rPr lang="ru-RU" sz="2400" smtClean="0">
                <a:solidFill>
                  <a:srgbClr val="FFFF00"/>
                </a:solidFill>
                <a:latin typeface="Times New Roman" pitchFamily="18" charset="0"/>
                <a:cs typeface="Times New Roman" pitchFamily="18" charset="0"/>
              </a:rPr>
              <a:t>оборудованы </a:t>
            </a:r>
            <a:r>
              <a:rPr lang="ru-RU" sz="2400" dirty="0" smtClean="0">
                <a:solidFill>
                  <a:srgbClr val="FFFF00"/>
                </a:solidFill>
                <a:latin typeface="Times New Roman" pitchFamily="18" charset="0"/>
                <a:cs typeface="Times New Roman" pitchFamily="18" charset="0"/>
              </a:rPr>
              <a:t>санитарные посты на входе </a:t>
            </a:r>
            <a:r>
              <a:rPr lang="ru-RU" sz="2400" dirty="0" smtClean="0">
                <a:solidFill>
                  <a:srgbClr val="FFFF00"/>
                </a:solidFill>
                <a:latin typeface="Times New Roman" pitchFamily="18" charset="0"/>
                <a:cs typeface="Times New Roman" pitchFamily="18" charset="0"/>
              </a:rPr>
              <a:t>в </a:t>
            </a:r>
            <a:r>
              <a:rPr lang="ru-RU" sz="2400" dirty="0" smtClean="0">
                <a:solidFill>
                  <a:srgbClr val="FFFF00"/>
                </a:solidFill>
                <a:latin typeface="Times New Roman" pitchFamily="18" charset="0"/>
                <a:cs typeface="Times New Roman" pitchFamily="18" charset="0"/>
              </a:rPr>
              <a:t>призывной пункт, осуществляется обработка обуви, выдача масок, перчаток, бесконтактное измерение температуры тела. Санитарная обработка помещений проводится каждый час</a:t>
            </a:r>
            <a:r>
              <a:rPr lang="ru-RU" sz="2400" dirty="0" smtClean="0">
                <a:latin typeface="Times New Roman" pitchFamily="18" charset="0"/>
                <a:cs typeface="Times New Roman" pitchFamily="18" charset="0"/>
              </a:rPr>
              <a:t>.</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1026" name="Picture 2" descr="C:\Users\Военком\Desktop\РАБОЧИЙ СТОЛ\ОТДЕЛЕНИЕ ПРИЗЫВА\АААА ПРИЗЫВ\призыв В-2020\Фото призыв\20200421_091703.jpg"/>
          <p:cNvPicPr>
            <a:picLocks noGrp="1" noChangeAspect="1" noChangeArrowheads="1"/>
          </p:cNvPicPr>
          <p:nvPr>
            <p:ph idx="1"/>
          </p:nvPr>
        </p:nvPicPr>
        <p:blipFill>
          <a:blip r:embed="rId2" cstate="print"/>
          <a:srcRect/>
          <a:stretch>
            <a:fillRect/>
          </a:stretch>
        </p:blipFill>
        <p:spPr bwMode="auto">
          <a:xfrm>
            <a:off x="467544" y="4149080"/>
            <a:ext cx="3501789" cy="2376264"/>
          </a:xfrm>
          <a:prstGeom prst="rect">
            <a:avLst/>
          </a:prstGeom>
          <a:noFill/>
        </p:spPr>
      </p:pic>
      <p:pic>
        <p:nvPicPr>
          <p:cNvPr id="1027" name="Picture 3" descr="C:\Users\Военком\Desktop\РАБОЧИЙ СТОЛ\ОТДЕЛЕНИЕ ПРИЗЫВА\АААА ПРИЗЫВ\призыв В-2020\Фото призыв\20200421_091630.jpg"/>
          <p:cNvPicPr>
            <a:picLocks noChangeAspect="1" noChangeArrowheads="1"/>
          </p:cNvPicPr>
          <p:nvPr/>
        </p:nvPicPr>
        <p:blipFill>
          <a:blip r:embed="rId3" cstate="print"/>
          <a:srcRect/>
          <a:stretch>
            <a:fillRect/>
          </a:stretch>
        </p:blipFill>
        <p:spPr bwMode="auto">
          <a:xfrm>
            <a:off x="4139952" y="4221088"/>
            <a:ext cx="4742481" cy="2304256"/>
          </a:xfrm>
          <a:prstGeom prst="rect">
            <a:avLst/>
          </a:prstGeom>
          <a:noFill/>
        </p:spPr>
      </p:pic>
    </p:spTree>
  </p:cSld>
  <p:clrMapOvr>
    <a:masterClrMapping/>
  </p:clrMapOvr>
  <p:transition spd="slow">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611560" y="548680"/>
            <a:ext cx="799288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Граждане призванные на военную службу направляются на сборный пункт который находится в городе </a:t>
            </a:r>
            <a:r>
              <a:rPr kumimoji="0" lang="ru-RU"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Пыть-Ях</a:t>
            </a: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Нефтеюганского</a:t>
            </a:r>
            <a:r>
              <a:rPr kumimoji="0" lang="ru-RU"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района на расстоянии 730 км. от города Урай, доставка осуществляется автомобильным транспортом. </a:t>
            </a:r>
            <a:endParaRPr kumimoji="0" lang="ru-RU" b="0" i="0" u="none" strike="noStrike" cap="none" normalizeH="0" baseline="0" dirty="0" smtClean="0">
              <a:ln>
                <a:noFill/>
              </a:ln>
              <a:solidFill>
                <a:srgbClr val="FFFF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Сборный пункт является лучшим по материально-техническому обеспечению в Центральном военном округе. Первая отправка  в эту призывную компанию уже состоится в октябре месяце.</a:t>
            </a:r>
            <a:endParaRPr kumimoji="0" lang="ru-RU" b="0" i="0" u="none" strike="noStrike" cap="none" normalizeH="0" baseline="0" dirty="0" smtClean="0">
              <a:ln>
                <a:noFill/>
              </a:ln>
              <a:solidFill>
                <a:srgbClr val="FFFF00"/>
              </a:solidFill>
              <a:effectLst/>
              <a:latin typeface="Arial" pitchFamily="34" charset="0"/>
              <a:cs typeface="Arial" pitchFamily="34" charset="0"/>
            </a:endParaRPr>
          </a:p>
        </p:txBody>
      </p:sp>
      <p:sp>
        <p:nvSpPr>
          <p:cNvPr id="23556" name="Rectangle 4"/>
          <p:cNvSpPr>
            <a:spLocks noChangeArrowheads="1"/>
          </p:cNvSpPr>
          <p:nvPr/>
        </p:nvSpPr>
        <p:spPr bwMode="auto">
          <a:xfrm>
            <a:off x="1691680" y="2348880"/>
            <a:ext cx="5688632"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ПЕРЕЧЕНЬ</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000" b="1" i="0" u="sng"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вещей и продуктов, запрещенных для хранения на окружном сборном пункте </a:t>
            </a:r>
          </a:p>
          <a:p>
            <a:pPr marL="0" marR="0" lvl="0" indent="0" defTabSz="914400" rtl="0" eaLnBrk="0" fontAlgn="base" latinLnBrk="0" hangingPunct="0">
              <a:lnSpc>
                <a:spcPct val="100000"/>
              </a:lnSpc>
              <a:spcBef>
                <a:spcPct val="0"/>
              </a:spcBef>
              <a:spcAft>
                <a:spcPct val="0"/>
              </a:spcAft>
              <a:buClrTx/>
              <a:buSzTx/>
              <a:buFontTx/>
              <a:buNone/>
              <a:tabLst/>
            </a:pPr>
            <a:r>
              <a:rPr lang="ru-RU" sz="1000" b="1" u="sng" dirty="0" smtClean="0">
                <a:solidFill>
                  <a:srgbClr val="FF0000"/>
                </a:solidFill>
                <a:latin typeface="Arial" pitchFamily="34" charset="0"/>
                <a:ea typeface="Times New Roman" pitchFamily="18" charset="0"/>
                <a:cs typeface="Times New Roman" pitchFamily="18" charset="0"/>
              </a:rPr>
              <a:t> </a:t>
            </a:r>
            <a:r>
              <a:rPr lang="ru-RU" sz="1000" b="1" u="sng" dirty="0" smtClean="0">
                <a:solidFill>
                  <a:srgbClr val="FF0000"/>
                </a:solidFill>
                <a:latin typeface="Arial" pitchFamily="34" charset="0"/>
                <a:ea typeface="Times New Roman" pitchFamily="18" charset="0"/>
                <a:cs typeface="Times New Roman" pitchFamily="18"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1. Режущие и колющие предметы, в том числе:</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ножи любого типа;</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опасные лезвия</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шприцы;</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ножницы;</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шило и т.п.</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2. Спиртосодержащие жидкости, в том числе:</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алкогольные напитки;</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лосьоны и одеколоны без дозирующего устройства. </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3. Сыпучие продукты, в том числе:</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чай развесной;</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кофе растворимый;</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семечки и орехи.</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4. Скоропортящиеся продуты, в том числе:</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рыба (вареная, малосольная и т.п.);</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вареная колбаса;</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вареное мясо;</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давленные продукты;</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открытые консервы;</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457200" marR="0" lvl="1" indent="0" defTabSz="914400" rtl="0" eaLnBrk="0" fontAlgn="base" latinLnBrk="0" hangingPunct="0">
              <a:lnSpc>
                <a:spcPct val="100000"/>
              </a:lnSpc>
              <a:spcBef>
                <a:spcPct val="0"/>
              </a:spcBef>
              <a:spcAft>
                <a:spcPct val="0"/>
              </a:spcAft>
              <a:buClrTx/>
              <a:buSzTx/>
              <a:buFontTx/>
              <a:buAutoNum type="arabicPeriod"/>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заготовки в стеклянных банках.</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5. Лекарственные препараты любого типа (по назначению врача военкомата).</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6. </a:t>
            </a:r>
            <a:r>
              <a:rPr kumimoji="0" lang="ru-RU" sz="1000" b="0"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Наркосодержащие</a:t>
            </a: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и токсичные вещества.</a:t>
            </a:r>
            <a:endParaRPr kumimoji="0" lang="ru-RU" sz="6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7. Порнографическая литература и игральные карты.</a:t>
            </a:r>
          </a:p>
          <a:p>
            <a:pPr marL="0" marR="0" lvl="0" indent="0"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8. Жевательная резинка.</a:t>
            </a:r>
            <a:r>
              <a:rPr kumimoji="0" lang="ru-RU" sz="600" b="0" i="0" u="none" strike="noStrike" cap="none" normalizeH="0" baseline="0" dirty="0" smtClean="0">
                <a:ln>
                  <a:noFill/>
                </a:ln>
                <a:solidFill>
                  <a:srgbClr val="FF0000"/>
                </a:solidFill>
                <a:effectLst/>
                <a:latin typeface="Arial" pitchFamily="34" charset="0"/>
                <a:cs typeface="Arial" pitchFamily="34" charset="0"/>
              </a:rPr>
              <a:t> </a:t>
            </a:r>
            <a:endParaRPr kumimoji="0" lang="ru-RU" sz="1800" b="0"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1645</TotalTime>
  <Words>1276</Words>
  <Application>Microsoft Office PowerPoint</Application>
  <PresentationFormat>Экран (4:3)</PresentationFormat>
  <Paragraphs>219</Paragraphs>
  <Slides>30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Яркая</vt:lpstr>
      <vt:lpstr>ВООРУЖЕННЫЕ СИЛЫ  РОССИЙСКОЙ  ФЕДЕРАЦИИ</vt:lpstr>
      <vt:lpstr>Слайд 2</vt:lpstr>
      <vt:lpstr>В 1906 году в пехоте стали служить 3 года а в остальных 4 года В 1918 году   6 месяцев на добровольной основе в 1925 году флот- 4 года, авиация  3 года, остальные части 2 года в 1939 году   в пехоте  увеличивается до 3 лет в 1968 году  2 года, на флоте 3 года с  2008 года 1 год.</vt:lpstr>
      <vt:lpstr>С 1 января  2008 года  срок службы по призыву составляет 1 год  для всех видов и родов войск </vt:lpstr>
      <vt:lpstr>Слайд 5</vt:lpstr>
      <vt:lpstr>Слайд 6</vt:lpstr>
      <vt:lpstr>Слайд 7</vt:lpstr>
      <vt:lpstr>  В целях не допущения заноса новой коронавирусной инфекции в здание военного комиссариата и соблюдения санитарно-эпидемиологических мер предосторожности  оборудованы санитарные посты на входе в призывной пункт, осуществляется обработка обуви, выдача масок, перчаток, бесконтактное измерение температуры тела. Санитарная обработка помещений проводится каждый час. </vt:lpstr>
      <vt:lpstr>Слайд 9</vt:lpstr>
      <vt:lpstr>Слайд 10</vt:lpstr>
      <vt:lpstr>Слайд 11</vt:lpstr>
      <vt:lpstr>Слайд 12</vt:lpstr>
      <vt:lpstr>Выдача персональных электронных карт (ПЭК) военнослужащим, убывающим в  Вооруженные Силы Российской Федерации</vt:lpstr>
      <vt:lpstr>Слайд 14</vt:lpstr>
      <vt:lpstr>Изучение призывников представителями воинских частей</vt:lpstr>
      <vt:lpstr>БАНКОВСКИЕ КАРТЫ</vt:lpstr>
      <vt:lpstr>Обеспечение военнослужащих  вещевым имуществом</vt:lpstr>
      <vt:lpstr>Слайд 18</vt:lpstr>
      <vt:lpstr>В рамках Социального проекта «Позвони маме» призывникам бесплатно выдаются федеральные номера мобильной связи  (одна – призывнику, другая – родителям) и специальный тарифный план, который позволяет экономить значительные средства на телефонных переговорах </vt:lpstr>
      <vt:lpstr>Слайд 20</vt:lpstr>
      <vt:lpstr>Слайд 21</vt:lpstr>
      <vt:lpstr>Слайд 22</vt:lpstr>
      <vt:lpstr>Слайд 23</vt:lpstr>
      <vt:lpstr>Данный  индивидуальный рацион питания включает  в себя 28 наименований: </vt:lpstr>
      <vt:lpstr>Слайд 25</vt:lpstr>
      <vt:lpstr>Распорядок дня военнослужащего по призыву</vt:lpstr>
      <vt:lpstr>Слайд 27</vt:lpstr>
      <vt:lpstr>Слайд 28</vt:lpstr>
      <vt:lpstr>Слайд 29</vt:lpstr>
      <vt:lpstr>Слайд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Военком</dc:creator>
  <cp:lastModifiedBy>Военком</cp:lastModifiedBy>
  <cp:revision>114</cp:revision>
  <dcterms:created xsi:type="dcterms:W3CDTF">2016-04-20T03:48:50Z</dcterms:created>
  <dcterms:modified xsi:type="dcterms:W3CDTF">2021-10-22T12:29:39Z</dcterms:modified>
</cp:coreProperties>
</file>