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mail.ru/public/DFKg/gXSaomFB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1334911"/>
            <a:ext cx="6077241" cy="547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03970" y="226499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00FF"/>
                </a:solidFill>
              </a:rPr>
              <a:t>Транспортные потоки</a:t>
            </a:r>
            <a:endParaRPr lang="ru-RU" sz="1400" dirty="0">
              <a:solidFill>
                <a:srgbClr val="0000FF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866974" y="3212976"/>
            <a:ext cx="2052250" cy="0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238932" y="3861048"/>
            <a:ext cx="680292" cy="0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40818" y="3707159"/>
            <a:ext cx="1112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Детский сад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1604" y="248323"/>
            <a:ext cx="3398816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Необходимо учесть: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Существующие здания и объекты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Транспортные и пешеходные потоки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Точки скопления людей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Точки пересечена маршрутов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-27384"/>
            <a:ext cx="4193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1. Анализ градостроительной ситуации над землей</a:t>
            </a:r>
            <a:endParaRPr lang="ru-RU" sz="14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547664" y="5733256"/>
            <a:ext cx="2088232" cy="0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36512" y="5482675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ККЦК «Юность </a:t>
            </a:r>
            <a:r>
              <a:rPr lang="ru-RU" sz="1400" dirty="0" err="1" smtClean="0"/>
              <a:t>Шаима</a:t>
            </a:r>
            <a:r>
              <a:rPr lang="ru-RU" sz="1400" dirty="0" smtClean="0"/>
              <a:t>»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-36513" y="627792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Площадь Первооткрывателей</a:t>
            </a:r>
            <a:endParaRPr lang="ru-RU" sz="14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1570159" y="6519242"/>
            <a:ext cx="1561681" cy="0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23" idx="3"/>
          </p:cNvCxnSpPr>
          <p:nvPr/>
        </p:nvCxnSpPr>
        <p:spPr>
          <a:xfrm flipH="1">
            <a:off x="1583160" y="2777185"/>
            <a:ext cx="2484784" cy="11029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496" y="2526604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Аллея новобрачных</a:t>
            </a:r>
            <a:endParaRPr lang="ru-RU" sz="1400" dirty="0"/>
          </a:p>
        </p:txBody>
      </p:sp>
      <p:cxnSp>
        <p:nvCxnSpPr>
          <p:cNvPr id="25" name="Прямая со стрелкой 24"/>
          <p:cNvCxnSpPr>
            <a:endCxn id="26" idx="3"/>
          </p:cNvCxnSpPr>
          <p:nvPr/>
        </p:nvCxnSpPr>
        <p:spPr>
          <a:xfrm flipH="1" flipV="1">
            <a:off x="1625813" y="3201974"/>
            <a:ext cx="2484784" cy="96692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149" y="3048085"/>
            <a:ext cx="154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ДК «Нефтяник»</a:t>
            </a:r>
            <a:endParaRPr lang="ru-RU" sz="1400" dirty="0"/>
          </a:p>
        </p:txBody>
      </p:sp>
      <p:sp>
        <p:nvSpPr>
          <p:cNvPr id="24" name="Полилиния 23"/>
          <p:cNvSpPr/>
          <p:nvPr/>
        </p:nvSpPr>
        <p:spPr>
          <a:xfrm>
            <a:off x="2721254" y="2465222"/>
            <a:ext cx="5073191" cy="3972154"/>
          </a:xfrm>
          <a:custGeom>
            <a:avLst/>
            <a:gdLst>
              <a:gd name="connsiteX0" fmla="*/ 5054804 w 5073191"/>
              <a:gd name="connsiteY0" fmla="*/ 0 h 3972154"/>
              <a:gd name="connsiteX1" fmla="*/ 4945076 w 5073191"/>
              <a:gd name="connsiteY1" fmla="*/ 29261 h 3972154"/>
              <a:gd name="connsiteX2" fmla="*/ 4096512 w 5073191"/>
              <a:gd name="connsiteY2" fmla="*/ 160935 h 3972154"/>
              <a:gd name="connsiteX3" fmla="*/ 3291840 w 5073191"/>
              <a:gd name="connsiteY3" fmla="*/ 307239 h 3972154"/>
              <a:gd name="connsiteX4" fmla="*/ 2633472 w 5073191"/>
              <a:gd name="connsiteY4" fmla="*/ 409652 h 3972154"/>
              <a:gd name="connsiteX5" fmla="*/ 2201876 w 5073191"/>
              <a:gd name="connsiteY5" fmla="*/ 482804 h 3972154"/>
              <a:gd name="connsiteX6" fmla="*/ 1982420 w 5073191"/>
              <a:gd name="connsiteY6" fmla="*/ 592532 h 3972154"/>
              <a:gd name="connsiteX7" fmla="*/ 1784909 w 5073191"/>
              <a:gd name="connsiteY7" fmla="*/ 936346 h 3972154"/>
              <a:gd name="connsiteX8" fmla="*/ 1250900 w 5073191"/>
              <a:gd name="connsiteY8" fmla="*/ 1828800 h 3972154"/>
              <a:gd name="connsiteX9" fmla="*/ 570586 w 5073191"/>
              <a:gd name="connsiteY9" fmla="*/ 2991917 h 3972154"/>
              <a:gd name="connsiteX10" fmla="*/ 0 w 5073191"/>
              <a:gd name="connsiteY10" fmla="*/ 3972154 h 397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73191" h="3972154">
                <a:moveTo>
                  <a:pt x="5054804" y="0"/>
                </a:moveTo>
                <a:cubicBezTo>
                  <a:pt x="5079797" y="1219"/>
                  <a:pt x="5104791" y="2439"/>
                  <a:pt x="4945076" y="29261"/>
                </a:cubicBezTo>
                <a:cubicBezTo>
                  <a:pt x="4785361" y="56084"/>
                  <a:pt x="4372051" y="114605"/>
                  <a:pt x="4096512" y="160935"/>
                </a:cubicBezTo>
                <a:cubicBezTo>
                  <a:pt x="3820973" y="207265"/>
                  <a:pt x="3535680" y="265786"/>
                  <a:pt x="3291840" y="307239"/>
                </a:cubicBezTo>
                <a:cubicBezTo>
                  <a:pt x="3048000" y="348692"/>
                  <a:pt x="2633472" y="409652"/>
                  <a:pt x="2633472" y="409652"/>
                </a:cubicBezTo>
                <a:cubicBezTo>
                  <a:pt x="2451811" y="438913"/>
                  <a:pt x="2310385" y="452324"/>
                  <a:pt x="2201876" y="482804"/>
                </a:cubicBezTo>
                <a:cubicBezTo>
                  <a:pt x="2093367" y="513284"/>
                  <a:pt x="2051914" y="516942"/>
                  <a:pt x="1982420" y="592532"/>
                </a:cubicBezTo>
                <a:cubicBezTo>
                  <a:pt x="1912925" y="668122"/>
                  <a:pt x="1906829" y="730301"/>
                  <a:pt x="1784909" y="936346"/>
                </a:cubicBezTo>
                <a:cubicBezTo>
                  <a:pt x="1662989" y="1142391"/>
                  <a:pt x="1453287" y="1486205"/>
                  <a:pt x="1250900" y="1828800"/>
                </a:cubicBezTo>
                <a:cubicBezTo>
                  <a:pt x="1048513" y="2171395"/>
                  <a:pt x="570586" y="2991917"/>
                  <a:pt x="570586" y="2991917"/>
                </a:cubicBezTo>
                <a:lnTo>
                  <a:pt x="0" y="3972154"/>
                </a:lnTo>
              </a:path>
            </a:pathLst>
          </a:cu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425696" y="1324051"/>
            <a:ext cx="361138" cy="1726387"/>
          </a:xfrm>
          <a:custGeom>
            <a:avLst/>
            <a:gdLst>
              <a:gd name="connsiteX0" fmla="*/ 0 w 361138"/>
              <a:gd name="connsiteY0" fmla="*/ 0 h 1726387"/>
              <a:gd name="connsiteX1" fmla="*/ 190195 w 361138"/>
              <a:gd name="connsiteY1" fmla="*/ 753466 h 1726387"/>
              <a:gd name="connsiteX2" fmla="*/ 358445 w 361138"/>
              <a:gd name="connsiteY2" fmla="*/ 1492301 h 1726387"/>
              <a:gd name="connsiteX3" fmla="*/ 277978 w 361138"/>
              <a:gd name="connsiteY3" fmla="*/ 1726387 h 172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138" h="1726387">
                <a:moveTo>
                  <a:pt x="0" y="0"/>
                </a:moveTo>
                <a:cubicBezTo>
                  <a:pt x="65227" y="252374"/>
                  <a:pt x="130454" y="504749"/>
                  <a:pt x="190195" y="753466"/>
                </a:cubicBezTo>
                <a:cubicBezTo>
                  <a:pt x="249936" y="1002183"/>
                  <a:pt x="343815" y="1330148"/>
                  <a:pt x="358445" y="1492301"/>
                </a:cubicBezTo>
                <a:cubicBezTo>
                  <a:pt x="373076" y="1654455"/>
                  <a:pt x="325527" y="1690421"/>
                  <a:pt x="277978" y="1726387"/>
                </a:cubicBezTo>
              </a:path>
            </a:pathLst>
          </a:cu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4776186" y="2749118"/>
            <a:ext cx="218983" cy="183472"/>
          </a:xfrm>
          <a:custGeom>
            <a:avLst/>
            <a:gdLst>
              <a:gd name="connsiteX0" fmla="*/ 0 w 218983"/>
              <a:gd name="connsiteY0" fmla="*/ 0 h 183472"/>
              <a:gd name="connsiteX1" fmla="*/ 73981 w 218983"/>
              <a:gd name="connsiteY1" fmla="*/ 127247 h 183472"/>
              <a:gd name="connsiteX2" fmla="*/ 218983 w 218983"/>
              <a:gd name="connsiteY2" fmla="*/ 183472 h 18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983" h="183472">
                <a:moveTo>
                  <a:pt x="0" y="0"/>
                </a:moveTo>
                <a:cubicBezTo>
                  <a:pt x="18742" y="48334"/>
                  <a:pt x="37484" y="96668"/>
                  <a:pt x="73981" y="127247"/>
                </a:cubicBezTo>
                <a:cubicBezTo>
                  <a:pt x="110478" y="157826"/>
                  <a:pt x="164730" y="170649"/>
                  <a:pt x="218983" y="183472"/>
                </a:cubicBezTo>
              </a:path>
            </a:pathLst>
          </a:cu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437906" y="5195455"/>
            <a:ext cx="744478" cy="1626919"/>
          </a:xfrm>
          <a:custGeom>
            <a:avLst/>
            <a:gdLst>
              <a:gd name="connsiteX0" fmla="*/ 0 w 744478"/>
              <a:gd name="connsiteY0" fmla="*/ 0 h 1626919"/>
              <a:gd name="connsiteX1" fmla="*/ 498764 w 744478"/>
              <a:gd name="connsiteY1" fmla="*/ 290945 h 1626919"/>
              <a:gd name="connsiteX2" fmla="*/ 718458 w 744478"/>
              <a:gd name="connsiteY2" fmla="*/ 475013 h 1626919"/>
              <a:gd name="connsiteX3" fmla="*/ 712520 w 744478"/>
              <a:gd name="connsiteY3" fmla="*/ 670955 h 1626919"/>
              <a:gd name="connsiteX4" fmla="*/ 469076 w 744478"/>
              <a:gd name="connsiteY4" fmla="*/ 1395350 h 1626919"/>
              <a:gd name="connsiteX5" fmla="*/ 409699 w 744478"/>
              <a:gd name="connsiteY5" fmla="*/ 1626919 h 162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478" h="1626919">
                <a:moveTo>
                  <a:pt x="0" y="0"/>
                </a:moveTo>
                <a:cubicBezTo>
                  <a:pt x="189510" y="105888"/>
                  <a:pt x="379021" y="211776"/>
                  <a:pt x="498764" y="290945"/>
                </a:cubicBezTo>
                <a:cubicBezTo>
                  <a:pt x="618507" y="370114"/>
                  <a:pt x="682832" y="411678"/>
                  <a:pt x="718458" y="475013"/>
                </a:cubicBezTo>
                <a:cubicBezTo>
                  <a:pt x="754084" y="538348"/>
                  <a:pt x="754084" y="517566"/>
                  <a:pt x="712520" y="670955"/>
                </a:cubicBezTo>
                <a:cubicBezTo>
                  <a:pt x="670956" y="824344"/>
                  <a:pt x="519546" y="1236023"/>
                  <a:pt x="469076" y="1395350"/>
                </a:cubicBezTo>
                <a:cubicBezTo>
                  <a:pt x="418606" y="1554677"/>
                  <a:pt x="414152" y="1590798"/>
                  <a:pt x="409699" y="1626919"/>
                </a:cubicBezTo>
              </a:path>
            </a:pathLst>
          </a:cu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4108862" y="3604161"/>
            <a:ext cx="911765" cy="2000992"/>
          </a:xfrm>
          <a:custGeom>
            <a:avLst/>
            <a:gdLst>
              <a:gd name="connsiteX0" fmla="*/ 0 w 911765"/>
              <a:gd name="connsiteY0" fmla="*/ 2000992 h 2000992"/>
              <a:gd name="connsiteX1" fmla="*/ 356260 w 911765"/>
              <a:gd name="connsiteY1" fmla="*/ 1502229 h 2000992"/>
              <a:gd name="connsiteX2" fmla="*/ 421574 w 911765"/>
              <a:gd name="connsiteY2" fmla="*/ 1282535 h 2000992"/>
              <a:gd name="connsiteX3" fmla="*/ 605642 w 911765"/>
              <a:gd name="connsiteY3" fmla="*/ 920338 h 2000992"/>
              <a:gd name="connsiteX4" fmla="*/ 843148 w 911765"/>
              <a:gd name="connsiteY4" fmla="*/ 558140 h 2000992"/>
              <a:gd name="connsiteX5" fmla="*/ 908463 w 911765"/>
              <a:gd name="connsiteY5" fmla="*/ 380010 h 2000992"/>
              <a:gd name="connsiteX6" fmla="*/ 860961 w 911765"/>
              <a:gd name="connsiteY6" fmla="*/ 338447 h 2000992"/>
              <a:gd name="connsiteX7" fmla="*/ 522515 w 911765"/>
              <a:gd name="connsiteY7" fmla="*/ 142504 h 2000992"/>
              <a:gd name="connsiteX8" fmla="*/ 285008 w 911765"/>
              <a:gd name="connsiteY8" fmla="*/ 0 h 200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1765" h="2000992">
                <a:moveTo>
                  <a:pt x="0" y="2000992"/>
                </a:moveTo>
                <a:cubicBezTo>
                  <a:pt x="142999" y="1811482"/>
                  <a:pt x="285998" y="1621972"/>
                  <a:pt x="356260" y="1502229"/>
                </a:cubicBezTo>
                <a:cubicBezTo>
                  <a:pt x="426522" y="1382486"/>
                  <a:pt x="380010" y="1379517"/>
                  <a:pt x="421574" y="1282535"/>
                </a:cubicBezTo>
                <a:cubicBezTo>
                  <a:pt x="463138" y="1185553"/>
                  <a:pt x="535380" y="1041070"/>
                  <a:pt x="605642" y="920338"/>
                </a:cubicBezTo>
                <a:cubicBezTo>
                  <a:pt x="675904" y="799606"/>
                  <a:pt x="792678" y="648195"/>
                  <a:pt x="843148" y="558140"/>
                </a:cubicBezTo>
                <a:cubicBezTo>
                  <a:pt x="893618" y="468085"/>
                  <a:pt x="905494" y="416626"/>
                  <a:pt x="908463" y="380010"/>
                </a:cubicBezTo>
                <a:cubicBezTo>
                  <a:pt x="911432" y="343394"/>
                  <a:pt x="925286" y="378031"/>
                  <a:pt x="860961" y="338447"/>
                </a:cubicBezTo>
                <a:cubicBezTo>
                  <a:pt x="796636" y="298863"/>
                  <a:pt x="618507" y="198912"/>
                  <a:pt x="522515" y="142504"/>
                </a:cubicBezTo>
                <a:cubicBezTo>
                  <a:pt x="426523" y="86096"/>
                  <a:pt x="355765" y="43048"/>
                  <a:pt x="285008" y="0"/>
                </a:cubicBezTo>
              </a:path>
            </a:pathLst>
          </a:cu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4105881" y="2342147"/>
            <a:ext cx="3679887" cy="3244979"/>
          </a:xfrm>
          <a:custGeom>
            <a:avLst/>
            <a:gdLst>
              <a:gd name="connsiteX0" fmla="*/ 3679887 w 3679887"/>
              <a:gd name="connsiteY0" fmla="*/ 0 h 3244979"/>
              <a:gd name="connsiteX1" fmla="*/ 2797572 w 3679887"/>
              <a:gd name="connsiteY1" fmla="*/ 139032 h 3244979"/>
              <a:gd name="connsiteX2" fmla="*/ 2214708 w 3679887"/>
              <a:gd name="connsiteY2" fmla="*/ 235285 h 3244979"/>
              <a:gd name="connsiteX3" fmla="*/ 1851087 w 3679887"/>
              <a:gd name="connsiteY3" fmla="*/ 288758 h 3244979"/>
              <a:gd name="connsiteX4" fmla="*/ 1749487 w 3679887"/>
              <a:gd name="connsiteY4" fmla="*/ 288758 h 3244979"/>
              <a:gd name="connsiteX5" fmla="*/ 1663930 w 3679887"/>
              <a:gd name="connsiteY5" fmla="*/ 336885 h 3244979"/>
              <a:gd name="connsiteX6" fmla="*/ 1690666 w 3679887"/>
              <a:gd name="connsiteY6" fmla="*/ 465221 h 3244979"/>
              <a:gd name="connsiteX7" fmla="*/ 1706708 w 3679887"/>
              <a:gd name="connsiteY7" fmla="*/ 572169 h 3244979"/>
              <a:gd name="connsiteX8" fmla="*/ 1540940 w 3679887"/>
              <a:gd name="connsiteY8" fmla="*/ 636337 h 3244979"/>
              <a:gd name="connsiteX9" fmla="*/ 1348435 w 3679887"/>
              <a:gd name="connsiteY9" fmla="*/ 887664 h 3244979"/>
              <a:gd name="connsiteX10" fmla="*/ 1048982 w 3679887"/>
              <a:gd name="connsiteY10" fmla="*/ 1347537 h 3244979"/>
              <a:gd name="connsiteX11" fmla="*/ 877866 w 3679887"/>
              <a:gd name="connsiteY11" fmla="*/ 1614906 h 3244979"/>
              <a:gd name="connsiteX12" fmla="*/ 637235 w 3679887"/>
              <a:gd name="connsiteY12" fmla="*/ 2053390 h 3244979"/>
              <a:gd name="connsiteX13" fmla="*/ 434035 w 3679887"/>
              <a:gd name="connsiteY13" fmla="*/ 2422358 h 3244979"/>
              <a:gd name="connsiteX14" fmla="*/ 316393 w 3679887"/>
              <a:gd name="connsiteY14" fmla="*/ 2764590 h 3244979"/>
              <a:gd name="connsiteX15" fmla="*/ 49024 w 3679887"/>
              <a:gd name="connsiteY15" fmla="*/ 3176337 h 3244979"/>
              <a:gd name="connsiteX16" fmla="*/ 898 w 3679887"/>
              <a:gd name="connsiteY16" fmla="*/ 3240506 h 324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79887" h="3244979">
                <a:moveTo>
                  <a:pt x="3679887" y="0"/>
                </a:moveTo>
                <a:lnTo>
                  <a:pt x="2797572" y="139032"/>
                </a:lnTo>
                <a:lnTo>
                  <a:pt x="2214708" y="235285"/>
                </a:lnTo>
                <a:cubicBezTo>
                  <a:pt x="2056960" y="260239"/>
                  <a:pt x="1928624" y="279846"/>
                  <a:pt x="1851087" y="288758"/>
                </a:cubicBezTo>
                <a:cubicBezTo>
                  <a:pt x="1773550" y="297670"/>
                  <a:pt x="1780680" y="280737"/>
                  <a:pt x="1749487" y="288758"/>
                </a:cubicBezTo>
                <a:cubicBezTo>
                  <a:pt x="1718294" y="296779"/>
                  <a:pt x="1673733" y="307475"/>
                  <a:pt x="1663930" y="336885"/>
                </a:cubicBezTo>
                <a:cubicBezTo>
                  <a:pt x="1654127" y="366295"/>
                  <a:pt x="1683536" y="426007"/>
                  <a:pt x="1690666" y="465221"/>
                </a:cubicBezTo>
                <a:cubicBezTo>
                  <a:pt x="1697796" y="504435"/>
                  <a:pt x="1731662" y="543650"/>
                  <a:pt x="1706708" y="572169"/>
                </a:cubicBezTo>
                <a:cubicBezTo>
                  <a:pt x="1681754" y="600688"/>
                  <a:pt x="1600652" y="583755"/>
                  <a:pt x="1540940" y="636337"/>
                </a:cubicBezTo>
                <a:cubicBezTo>
                  <a:pt x="1481228" y="688920"/>
                  <a:pt x="1430428" y="769131"/>
                  <a:pt x="1348435" y="887664"/>
                </a:cubicBezTo>
                <a:cubicBezTo>
                  <a:pt x="1266442" y="1006197"/>
                  <a:pt x="1127410" y="1226330"/>
                  <a:pt x="1048982" y="1347537"/>
                </a:cubicBezTo>
                <a:cubicBezTo>
                  <a:pt x="970554" y="1468744"/>
                  <a:pt x="946490" y="1497264"/>
                  <a:pt x="877866" y="1614906"/>
                </a:cubicBezTo>
                <a:cubicBezTo>
                  <a:pt x="809242" y="1732548"/>
                  <a:pt x="637235" y="2053390"/>
                  <a:pt x="637235" y="2053390"/>
                </a:cubicBezTo>
                <a:cubicBezTo>
                  <a:pt x="563263" y="2187965"/>
                  <a:pt x="487509" y="2303825"/>
                  <a:pt x="434035" y="2422358"/>
                </a:cubicBezTo>
                <a:cubicBezTo>
                  <a:pt x="380561" y="2540891"/>
                  <a:pt x="380561" y="2638927"/>
                  <a:pt x="316393" y="2764590"/>
                </a:cubicBezTo>
                <a:cubicBezTo>
                  <a:pt x="252225" y="2890253"/>
                  <a:pt x="101606" y="3097018"/>
                  <a:pt x="49024" y="3176337"/>
                </a:cubicBezTo>
                <a:cubicBezTo>
                  <a:pt x="-3558" y="3255656"/>
                  <a:pt x="-1330" y="3248081"/>
                  <a:pt x="898" y="3240506"/>
                </a:cubicBezTo>
              </a:path>
            </a:pathLst>
          </a:custGeom>
          <a:noFill/>
          <a:ln>
            <a:solidFill>
              <a:srgbClr val="00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" name="Полилиния 1023"/>
          <p:cNvSpPr/>
          <p:nvPr/>
        </p:nvSpPr>
        <p:spPr>
          <a:xfrm>
            <a:off x="3048000" y="2876884"/>
            <a:ext cx="2780632" cy="3176337"/>
          </a:xfrm>
          <a:custGeom>
            <a:avLst/>
            <a:gdLst>
              <a:gd name="connsiteX0" fmla="*/ 2780632 w 2780632"/>
              <a:gd name="connsiteY0" fmla="*/ 0 h 3176337"/>
              <a:gd name="connsiteX1" fmla="*/ 2331453 w 2780632"/>
              <a:gd name="connsiteY1" fmla="*/ 74863 h 3176337"/>
              <a:gd name="connsiteX2" fmla="*/ 2005263 w 2780632"/>
              <a:gd name="connsiteY2" fmla="*/ 122990 h 3176337"/>
              <a:gd name="connsiteX3" fmla="*/ 1657684 w 2780632"/>
              <a:gd name="connsiteY3" fmla="*/ 347579 h 3176337"/>
              <a:gd name="connsiteX4" fmla="*/ 1459832 w 2780632"/>
              <a:gd name="connsiteY4" fmla="*/ 684463 h 3176337"/>
              <a:gd name="connsiteX5" fmla="*/ 1176421 w 2780632"/>
              <a:gd name="connsiteY5" fmla="*/ 1128295 h 3176337"/>
              <a:gd name="connsiteX6" fmla="*/ 839537 w 2780632"/>
              <a:gd name="connsiteY6" fmla="*/ 1721853 h 3176337"/>
              <a:gd name="connsiteX7" fmla="*/ 561474 w 2780632"/>
              <a:gd name="connsiteY7" fmla="*/ 2235200 h 3176337"/>
              <a:gd name="connsiteX8" fmla="*/ 401053 w 2780632"/>
              <a:gd name="connsiteY8" fmla="*/ 2507916 h 3176337"/>
              <a:gd name="connsiteX9" fmla="*/ 149726 w 2780632"/>
              <a:gd name="connsiteY9" fmla="*/ 2957095 h 3176337"/>
              <a:gd name="connsiteX10" fmla="*/ 0 w 2780632"/>
              <a:gd name="connsiteY10" fmla="*/ 3176337 h 317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0632" h="3176337">
                <a:moveTo>
                  <a:pt x="2780632" y="0"/>
                </a:moveTo>
                <a:lnTo>
                  <a:pt x="2331453" y="74863"/>
                </a:lnTo>
                <a:cubicBezTo>
                  <a:pt x="2202225" y="95361"/>
                  <a:pt x="2117558" y="77537"/>
                  <a:pt x="2005263" y="122990"/>
                </a:cubicBezTo>
                <a:cubicBezTo>
                  <a:pt x="1892968" y="168443"/>
                  <a:pt x="1748589" y="254000"/>
                  <a:pt x="1657684" y="347579"/>
                </a:cubicBezTo>
                <a:cubicBezTo>
                  <a:pt x="1566779" y="441158"/>
                  <a:pt x="1540042" y="554344"/>
                  <a:pt x="1459832" y="684463"/>
                </a:cubicBezTo>
                <a:cubicBezTo>
                  <a:pt x="1379622" y="814582"/>
                  <a:pt x="1279803" y="955397"/>
                  <a:pt x="1176421" y="1128295"/>
                </a:cubicBezTo>
                <a:cubicBezTo>
                  <a:pt x="1073039" y="1301193"/>
                  <a:pt x="942028" y="1537369"/>
                  <a:pt x="839537" y="1721853"/>
                </a:cubicBezTo>
                <a:cubicBezTo>
                  <a:pt x="737046" y="1906337"/>
                  <a:pt x="634555" y="2104190"/>
                  <a:pt x="561474" y="2235200"/>
                </a:cubicBezTo>
                <a:cubicBezTo>
                  <a:pt x="488393" y="2366210"/>
                  <a:pt x="469678" y="2387600"/>
                  <a:pt x="401053" y="2507916"/>
                </a:cubicBezTo>
                <a:cubicBezTo>
                  <a:pt x="332428" y="2628232"/>
                  <a:pt x="216568" y="2845692"/>
                  <a:pt x="149726" y="2957095"/>
                </a:cubicBezTo>
                <a:cubicBezTo>
                  <a:pt x="82884" y="3068499"/>
                  <a:pt x="77537" y="3052456"/>
                  <a:pt x="0" y="3176337"/>
                </a:cubicBezTo>
              </a:path>
            </a:pathLst>
          </a:custGeom>
          <a:noFill/>
          <a:ln>
            <a:solidFill>
              <a:srgbClr val="00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Полилиния 1024"/>
          <p:cNvSpPr/>
          <p:nvPr/>
        </p:nvSpPr>
        <p:spPr>
          <a:xfrm>
            <a:off x="4344785" y="1318953"/>
            <a:ext cx="1489574" cy="3696392"/>
          </a:xfrm>
          <a:custGeom>
            <a:avLst/>
            <a:gdLst>
              <a:gd name="connsiteX0" fmla="*/ 0 w 1489574"/>
              <a:gd name="connsiteY0" fmla="*/ 0 h 3696392"/>
              <a:gd name="connsiteX1" fmla="*/ 94211 w 1489574"/>
              <a:gd name="connsiteY1" fmla="*/ 482138 h 3696392"/>
              <a:gd name="connsiteX2" fmla="*/ 216131 w 1489574"/>
              <a:gd name="connsiteY2" fmla="*/ 991985 h 3696392"/>
              <a:gd name="connsiteX3" fmla="*/ 315884 w 1489574"/>
              <a:gd name="connsiteY3" fmla="*/ 1396538 h 3696392"/>
              <a:gd name="connsiteX4" fmla="*/ 288175 w 1489574"/>
              <a:gd name="connsiteY4" fmla="*/ 1529542 h 3696392"/>
              <a:gd name="connsiteX5" fmla="*/ 188422 w 1489574"/>
              <a:gd name="connsiteY5" fmla="*/ 1717963 h 3696392"/>
              <a:gd name="connsiteX6" fmla="*/ 304800 w 1489574"/>
              <a:gd name="connsiteY6" fmla="*/ 1773382 h 3696392"/>
              <a:gd name="connsiteX7" fmla="*/ 459971 w 1489574"/>
              <a:gd name="connsiteY7" fmla="*/ 1850967 h 3696392"/>
              <a:gd name="connsiteX8" fmla="*/ 637310 w 1489574"/>
              <a:gd name="connsiteY8" fmla="*/ 2094807 h 3696392"/>
              <a:gd name="connsiteX9" fmla="*/ 864524 w 1489574"/>
              <a:gd name="connsiteY9" fmla="*/ 2305396 h 3696392"/>
              <a:gd name="connsiteX10" fmla="*/ 1252451 w 1489574"/>
              <a:gd name="connsiteY10" fmla="*/ 2560320 h 3696392"/>
              <a:gd name="connsiteX11" fmla="*/ 1479666 w 1489574"/>
              <a:gd name="connsiteY11" fmla="*/ 2698865 h 3696392"/>
              <a:gd name="connsiteX12" fmla="*/ 1429790 w 1489574"/>
              <a:gd name="connsiteY12" fmla="*/ 3059083 h 3696392"/>
              <a:gd name="connsiteX13" fmla="*/ 1257993 w 1489574"/>
              <a:gd name="connsiteY13" fmla="*/ 3369425 h 3696392"/>
              <a:gd name="connsiteX14" fmla="*/ 1385455 w 1489574"/>
              <a:gd name="connsiteY14" fmla="*/ 3696392 h 369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9574" h="3696392">
                <a:moveTo>
                  <a:pt x="0" y="0"/>
                </a:moveTo>
                <a:cubicBezTo>
                  <a:pt x="29094" y="158403"/>
                  <a:pt x="58189" y="316807"/>
                  <a:pt x="94211" y="482138"/>
                </a:cubicBezTo>
                <a:cubicBezTo>
                  <a:pt x="130233" y="647469"/>
                  <a:pt x="179186" y="839585"/>
                  <a:pt x="216131" y="991985"/>
                </a:cubicBezTo>
                <a:cubicBezTo>
                  <a:pt x="253076" y="1144385"/>
                  <a:pt x="303877" y="1306945"/>
                  <a:pt x="315884" y="1396538"/>
                </a:cubicBezTo>
                <a:cubicBezTo>
                  <a:pt x="327891" y="1486131"/>
                  <a:pt x="309419" y="1475971"/>
                  <a:pt x="288175" y="1529542"/>
                </a:cubicBezTo>
                <a:cubicBezTo>
                  <a:pt x="266931" y="1583113"/>
                  <a:pt x="185651" y="1677323"/>
                  <a:pt x="188422" y="1717963"/>
                </a:cubicBezTo>
                <a:cubicBezTo>
                  <a:pt x="191193" y="1758603"/>
                  <a:pt x="259542" y="1751215"/>
                  <a:pt x="304800" y="1773382"/>
                </a:cubicBezTo>
                <a:cubicBezTo>
                  <a:pt x="350058" y="1795549"/>
                  <a:pt x="404553" y="1797396"/>
                  <a:pt x="459971" y="1850967"/>
                </a:cubicBezTo>
                <a:cubicBezTo>
                  <a:pt x="515389" y="1904538"/>
                  <a:pt x="569885" y="2019069"/>
                  <a:pt x="637310" y="2094807"/>
                </a:cubicBezTo>
                <a:cubicBezTo>
                  <a:pt x="704735" y="2170545"/>
                  <a:pt x="762001" y="2227811"/>
                  <a:pt x="864524" y="2305396"/>
                </a:cubicBezTo>
                <a:cubicBezTo>
                  <a:pt x="967048" y="2382982"/>
                  <a:pt x="1149927" y="2494742"/>
                  <a:pt x="1252451" y="2560320"/>
                </a:cubicBezTo>
                <a:cubicBezTo>
                  <a:pt x="1354975" y="2625898"/>
                  <a:pt x="1450110" y="2615738"/>
                  <a:pt x="1479666" y="2698865"/>
                </a:cubicBezTo>
                <a:cubicBezTo>
                  <a:pt x="1509222" y="2781992"/>
                  <a:pt x="1466736" y="2947323"/>
                  <a:pt x="1429790" y="3059083"/>
                </a:cubicBezTo>
                <a:cubicBezTo>
                  <a:pt x="1392845" y="3170843"/>
                  <a:pt x="1265382" y="3263207"/>
                  <a:pt x="1257993" y="3369425"/>
                </a:cubicBezTo>
                <a:cubicBezTo>
                  <a:pt x="1250604" y="3475643"/>
                  <a:pt x="1318029" y="3586017"/>
                  <a:pt x="1385455" y="3696392"/>
                </a:cubicBezTo>
              </a:path>
            </a:pathLst>
          </a:custGeom>
          <a:noFill/>
          <a:ln>
            <a:solidFill>
              <a:srgbClr val="00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Полилиния 1027"/>
          <p:cNvSpPr/>
          <p:nvPr/>
        </p:nvSpPr>
        <p:spPr>
          <a:xfrm>
            <a:off x="5780116" y="3513513"/>
            <a:ext cx="1706880" cy="454429"/>
          </a:xfrm>
          <a:custGeom>
            <a:avLst/>
            <a:gdLst>
              <a:gd name="connsiteX0" fmla="*/ 1706880 w 1706880"/>
              <a:gd name="connsiteY0" fmla="*/ 0 h 454429"/>
              <a:gd name="connsiteX1" fmla="*/ 1335579 w 1706880"/>
              <a:gd name="connsiteY1" fmla="*/ 22167 h 454429"/>
              <a:gd name="connsiteX2" fmla="*/ 831273 w 1706880"/>
              <a:gd name="connsiteY2" fmla="*/ 83127 h 454429"/>
              <a:gd name="connsiteX3" fmla="*/ 321426 w 1706880"/>
              <a:gd name="connsiteY3" fmla="*/ 205047 h 454429"/>
              <a:gd name="connsiteX4" fmla="*/ 99753 w 1706880"/>
              <a:gd name="connsiteY4" fmla="*/ 332509 h 454429"/>
              <a:gd name="connsiteX5" fmla="*/ 0 w 1706880"/>
              <a:gd name="connsiteY5" fmla="*/ 454429 h 4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6880" h="454429">
                <a:moveTo>
                  <a:pt x="1706880" y="0"/>
                </a:moveTo>
                <a:cubicBezTo>
                  <a:pt x="1594197" y="4156"/>
                  <a:pt x="1481514" y="8312"/>
                  <a:pt x="1335579" y="22167"/>
                </a:cubicBezTo>
                <a:cubicBezTo>
                  <a:pt x="1189644" y="36022"/>
                  <a:pt x="1000298" y="52647"/>
                  <a:pt x="831273" y="83127"/>
                </a:cubicBezTo>
                <a:cubicBezTo>
                  <a:pt x="662248" y="113607"/>
                  <a:pt x="443346" y="163483"/>
                  <a:pt x="321426" y="205047"/>
                </a:cubicBezTo>
                <a:cubicBezTo>
                  <a:pt x="199506" y="246611"/>
                  <a:pt x="153324" y="290945"/>
                  <a:pt x="99753" y="332509"/>
                </a:cubicBezTo>
                <a:cubicBezTo>
                  <a:pt x="46182" y="374073"/>
                  <a:pt x="23091" y="414251"/>
                  <a:pt x="0" y="454429"/>
                </a:cubicBezTo>
              </a:path>
            </a:pathLst>
          </a:custGeom>
          <a:noFill/>
          <a:ln>
            <a:solidFill>
              <a:srgbClr val="00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9" name="Полилиния 1028"/>
          <p:cNvSpPr/>
          <p:nvPr/>
        </p:nvSpPr>
        <p:spPr>
          <a:xfrm>
            <a:off x="1705855" y="2489627"/>
            <a:ext cx="2543416" cy="1529123"/>
          </a:xfrm>
          <a:custGeom>
            <a:avLst/>
            <a:gdLst>
              <a:gd name="connsiteX0" fmla="*/ 0 w 2543416"/>
              <a:gd name="connsiteY0" fmla="*/ 0 h 1529123"/>
              <a:gd name="connsiteX1" fmla="*/ 737668 w 2543416"/>
              <a:gd name="connsiteY1" fmla="*/ 476410 h 1529123"/>
              <a:gd name="connsiteX2" fmla="*/ 1690488 w 2543416"/>
              <a:gd name="connsiteY2" fmla="*/ 1006608 h 1529123"/>
              <a:gd name="connsiteX3" fmla="*/ 2389735 w 2543416"/>
              <a:gd name="connsiteY3" fmla="*/ 1413862 h 1529123"/>
              <a:gd name="connsiteX4" fmla="*/ 2543416 w 2543416"/>
              <a:gd name="connsiteY4" fmla="*/ 1529123 h 152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416" h="1529123">
                <a:moveTo>
                  <a:pt x="0" y="0"/>
                </a:moveTo>
                <a:cubicBezTo>
                  <a:pt x="227960" y="154321"/>
                  <a:pt x="455920" y="308642"/>
                  <a:pt x="737668" y="476410"/>
                </a:cubicBezTo>
                <a:cubicBezTo>
                  <a:pt x="1019416" y="644178"/>
                  <a:pt x="1415144" y="850366"/>
                  <a:pt x="1690488" y="1006608"/>
                </a:cubicBezTo>
                <a:cubicBezTo>
                  <a:pt x="1965833" y="1162850"/>
                  <a:pt x="2247580" y="1326776"/>
                  <a:pt x="2389735" y="1413862"/>
                </a:cubicBezTo>
                <a:cubicBezTo>
                  <a:pt x="2531890" y="1500948"/>
                  <a:pt x="2537653" y="1515035"/>
                  <a:pt x="2543416" y="1529123"/>
                </a:cubicBezTo>
              </a:path>
            </a:pathLst>
          </a:custGeom>
          <a:noFill/>
          <a:ln>
            <a:solidFill>
              <a:srgbClr val="00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0" name="Полилиния 1029"/>
          <p:cNvSpPr/>
          <p:nvPr/>
        </p:nvSpPr>
        <p:spPr>
          <a:xfrm>
            <a:off x="1690487" y="5240511"/>
            <a:ext cx="2405103" cy="991240"/>
          </a:xfrm>
          <a:custGeom>
            <a:avLst/>
            <a:gdLst>
              <a:gd name="connsiteX0" fmla="*/ 0 w 2405103"/>
              <a:gd name="connsiteY0" fmla="*/ 0 h 991240"/>
              <a:gd name="connsiteX1" fmla="*/ 799140 w 2405103"/>
              <a:gd name="connsiteY1" fmla="*/ 507146 h 991240"/>
              <a:gd name="connsiteX2" fmla="*/ 1221762 w 2405103"/>
              <a:gd name="connsiteY2" fmla="*/ 753035 h 991240"/>
              <a:gd name="connsiteX3" fmla="*/ 1383126 w 2405103"/>
              <a:gd name="connsiteY3" fmla="*/ 845244 h 991240"/>
              <a:gd name="connsiteX4" fmla="*/ 1775012 w 2405103"/>
              <a:gd name="connsiteY4" fmla="*/ 991240 h 991240"/>
              <a:gd name="connsiteX5" fmla="*/ 2043953 w 2405103"/>
              <a:gd name="connsiteY5" fmla="*/ 845244 h 991240"/>
              <a:gd name="connsiteX6" fmla="*/ 2220686 w 2405103"/>
              <a:gd name="connsiteY6" fmla="*/ 614723 h 991240"/>
              <a:gd name="connsiteX7" fmla="*/ 2405103 w 2405103"/>
              <a:gd name="connsiteY7" fmla="*/ 368834 h 99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5103" h="991240">
                <a:moveTo>
                  <a:pt x="0" y="0"/>
                </a:moveTo>
                <a:lnTo>
                  <a:pt x="799140" y="507146"/>
                </a:lnTo>
                <a:cubicBezTo>
                  <a:pt x="1002767" y="632652"/>
                  <a:pt x="1221762" y="753035"/>
                  <a:pt x="1221762" y="753035"/>
                </a:cubicBezTo>
                <a:cubicBezTo>
                  <a:pt x="1319093" y="809385"/>
                  <a:pt x="1290918" y="805543"/>
                  <a:pt x="1383126" y="845244"/>
                </a:cubicBezTo>
                <a:cubicBezTo>
                  <a:pt x="1475334" y="884945"/>
                  <a:pt x="1664874" y="991240"/>
                  <a:pt x="1775012" y="991240"/>
                </a:cubicBezTo>
                <a:cubicBezTo>
                  <a:pt x="1885150" y="991240"/>
                  <a:pt x="1969674" y="907997"/>
                  <a:pt x="2043953" y="845244"/>
                </a:cubicBezTo>
                <a:cubicBezTo>
                  <a:pt x="2118232" y="782491"/>
                  <a:pt x="2160494" y="694125"/>
                  <a:pt x="2220686" y="614723"/>
                </a:cubicBezTo>
                <a:cubicBezTo>
                  <a:pt x="2280878" y="535321"/>
                  <a:pt x="2342990" y="452077"/>
                  <a:pt x="2405103" y="368834"/>
                </a:cubicBezTo>
              </a:path>
            </a:pathLst>
          </a:custGeom>
          <a:noFill/>
          <a:ln>
            <a:solidFill>
              <a:srgbClr val="00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1" name="Полилиния 1030"/>
          <p:cNvSpPr/>
          <p:nvPr/>
        </p:nvSpPr>
        <p:spPr>
          <a:xfrm>
            <a:off x="3542581" y="5227608"/>
            <a:ext cx="581708" cy="340087"/>
          </a:xfrm>
          <a:custGeom>
            <a:avLst/>
            <a:gdLst>
              <a:gd name="connsiteX0" fmla="*/ 575094 w 581708"/>
              <a:gd name="connsiteY0" fmla="*/ 339305 h 340087"/>
              <a:gd name="connsiteX1" fmla="*/ 523336 w 581708"/>
              <a:gd name="connsiteY1" fmla="*/ 299049 h 340087"/>
              <a:gd name="connsiteX2" fmla="*/ 149525 w 581708"/>
              <a:gd name="connsiteY2" fmla="*/ 74762 h 340087"/>
              <a:gd name="connsiteX3" fmla="*/ 0 w 581708"/>
              <a:gd name="connsiteY3" fmla="*/ 0 h 34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708" h="340087">
                <a:moveTo>
                  <a:pt x="575094" y="339305"/>
                </a:moveTo>
                <a:cubicBezTo>
                  <a:pt x="584679" y="341222"/>
                  <a:pt x="594264" y="343139"/>
                  <a:pt x="523336" y="299049"/>
                </a:cubicBezTo>
                <a:cubicBezTo>
                  <a:pt x="452408" y="254959"/>
                  <a:pt x="236748" y="124603"/>
                  <a:pt x="149525" y="74762"/>
                </a:cubicBezTo>
                <a:cubicBezTo>
                  <a:pt x="62302" y="24920"/>
                  <a:pt x="31151" y="12460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Полилиния 1031"/>
          <p:cNvSpPr/>
          <p:nvPr/>
        </p:nvSpPr>
        <p:spPr>
          <a:xfrm>
            <a:off x="4508740" y="1311215"/>
            <a:ext cx="548711" cy="2100839"/>
          </a:xfrm>
          <a:custGeom>
            <a:avLst/>
            <a:gdLst>
              <a:gd name="connsiteX0" fmla="*/ 0 w 548711"/>
              <a:gd name="connsiteY0" fmla="*/ 0 h 2100839"/>
              <a:gd name="connsiteX1" fmla="*/ 132271 w 548711"/>
              <a:gd name="connsiteY1" fmla="*/ 655608 h 2100839"/>
              <a:gd name="connsiteX2" fmla="*/ 316302 w 548711"/>
              <a:gd name="connsiteY2" fmla="*/ 1196196 h 2100839"/>
              <a:gd name="connsiteX3" fmla="*/ 419818 w 548711"/>
              <a:gd name="connsiteY3" fmla="*/ 1408981 h 2100839"/>
              <a:gd name="connsiteX4" fmla="*/ 529086 w 548711"/>
              <a:gd name="connsiteY4" fmla="*/ 1483743 h 2100839"/>
              <a:gd name="connsiteX5" fmla="*/ 546339 w 548711"/>
              <a:gd name="connsiteY5" fmla="*/ 1616015 h 2100839"/>
              <a:gd name="connsiteX6" fmla="*/ 500332 w 548711"/>
              <a:gd name="connsiteY6" fmla="*/ 1915064 h 2100839"/>
              <a:gd name="connsiteX7" fmla="*/ 454324 w 548711"/>
              <a:gd name="connsiteY7" fmla="*/ 2087593 h 2100839"/>
              <a:gd name="connsiteX8" fmla="*/ 477328 w 548711"/>
              <a:gd name="connsiteY8" fmla="*/ 2076091 h 210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711" h="2100839">
                <a:moveTo>
                  <a:pt x="0" y="0"/>
                </a:moveTo>
                <a:cubicBezTo>
                  <a:pt x="39777" y="228121"/>
                  <a:pt x="79554" y="456242"/>
                  <a:pt x="132271" y="655608"/>
                </a:cubicBezTo>
                <a:cubicBezTo>
                  <a:pt x="184988" y="854974"/>
                  <a:pt x="268378" y="1070634"/>
                  <a:pt x="316302" y="1196196"/>
                </a:cubicBezTo>
                <a:cubicBezTo>
                  <a:pt x="364227" y="1321758"/>
                  <a:pt x="384354" y="1361057"/>
                  <a:pt x="419818" y="1408981"/>
                </a:cubicBezTo>
                <a:cubicBezTo>
                  <a:pt x="455282" y="1456906"/>
                  <a:pt x="507999" y="1449237"/>
                  <a:pt x="529086" y="1483743"/>
                </a:cubicBezTo>
                <a:cubicBezTo>
                  <a:pt x="550173" y="1518249"/>
                  <a:pt x="551131" y="1544128"/>
                  <a:pt x="546339" y="1616015"/>
                </a:cubicBezTo>
                <a:cubicBezTo>
                  <a:pt x="541547" y="1687902"/>
                  <a:pt x="515668" y="1836468"/>
                  <a:pt x="500332" y="1915064"/>
                </a:cubicBezTo>
                <a:cubicBezTo>
                  <a:pt x="484996" y="1993660"/>
                  <a:pt x="458158" y="2060755"/>
                  <a:pt x="454324" y="2087593"/>
                </a:cubicBezTo>
                <a:cubicBezTo>
                  <a:pt x="450490" y="2114431"/>
                  <a:pt x="463909" y="2095261"/>
                  <a:pt x="477328" y="2076091"/>
                </a:cubicBezTo>
              </a:path>
            </a:pathLst>
          </a:custGeom>
          <a:noFill/>
          <a:ln>
            <a:solidFill>
              <a:srgbClr val="00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3" name="Овал 1032"/>
          <p:cNvSpPr/>
          <p:nvPr/>
        </p:nvSpPr>
        <p:spPr>
          <a:xfrm>
            <a:off x="5148064" y="3528566"/>
            <a:ext cx="144016" cy="136566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885677" y="3298666"/>
            <a:ext cx="144016" cy="136566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682112" y="2864307"/>
            <a:ext cx="144016" cy="136566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420728" y="3570593"/>
            <a:ext cx="144016" cy="136566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501756" y="5159325"/>
            <a:ext cx="144016" cy="136566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105255" y="3878370"/>
            <a:ext cx="144016" cy="136566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762351" y="3918955"/>
            <a:ext cx="144016" cy="136566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15008" y="4772671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rgbClr val="009900"/>
                </a:solidFill>
              </a:rPr>
              <a:t>Пешеходные потоки</a:t>
            </a:r>
            <a:endParaRPr lang="ru-RU" sz="1400" dirty="0">
              <a:solidFill>
                <a:srgbClr val="009900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4630492" y="2677110"/>
            <a:ext cx="517572" cy="463858"/>
          </a:xfrm>
          <a:prstGeom prst="ellipse">
            <a:avLst/>
          </a:prstGeom>
          <a:noFill/>
          <a:ln w="8572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777808" y="248323"/>
            <a:ext cx="5322306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Необходимо ответить на вопросы: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В каком стиле выполнены </a:t>
            </a:r>
            <a:r>
              <a:rPr lang="ru-RU" sz="1400" b="1" dirty="0">
                <a:solidFill>
                  <a:srgbClr val="C00000"/>
                </a:solidFill>
              </a:rPr>
              <a:t>здания и </a:t>
            </a:r>
            <a:r>
              <a:rPr lang="ru-RU" sz="1400" b="1" dirty="0" smtClean="0">
                <a:solidFill>
                  <a:srgbClr val="C00000"/>
                </a:solidFill>
              </a:rPr>
              <a:t>объекты? 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Где самые интенсивные транспортные и пешеходные потоки?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Где скапливаются люди?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Где пересекаются маршруты людей, транспорта?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4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8" t="26317" r="25489" b="22913"/>
          <a:stretch/>
        </p:blipFill>
        <p:spPr bwMode="auto">
          <a:xfrm>
            <a:off x="0" y="1145094"/>
            <a:ext cx="6197840" cy="571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246714" y="1556792"/>
            <a:ext cx="285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Черные пунктирные линии это инженерные сети</a:t>
            </a:r>
            <a:endParaRPr lang="ru-R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246714" y="2060848"/>
            <a:ext cx="2853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Цветные заштрихованные, полосы-это охранные зоны инженерных сетей  </a:t>
            </a:r>
            <a:endParaRPr lang="ru-RU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1604" y="248323"/>
            <a:ext cx="3225948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Необходимо учесть: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Наличие инженерных сетей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Охранные зоны инженерных сетей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99792" y="-27384"/>
            <a:ext cx="4194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2. Анализ градостроительной ситуации под землей</a:t>
            </a:r>
            <a:endParaRPr lang="ru-RU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3777808" y="248323"/>
            <a:ext cx="5322306" cy="11695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</a:rPr>
              <a:t>Охранная зона </a:t>
            </a:r>
            <a:r>
              <a:rPr lang="ru-RU" sz="1400" dirty="0" smtClean="0">
                <a:solidFill>
                  <a:srgbClr val="C00000"/>
                </a:solidFill>
              </a:rPr>
              <a:t>- </a:t>
            </a:r>
            <a:r>
              <a:rPr lang="ru-RU" sz="1400" dirty="0">
                <a:solidFill>
                  <a:srgbClr val="C00000"/>
                </a:solidFill>
              </a:rPr>
              <a:t>территория с особыми условиями использования, устанавливаемая вдоль трасс </a:t>
            </a:r>
            <a:r>
              <a:rPr lang="ru-RU" sz="1400" dirty="0" smtClean="0">
                <a:solidFill>
                  <a:srgbClr val="C00000"/>
                </a:solidFill>
              </a:rPr>
              <a:t>и </a:t>
            </a:r>
            <a:r>
              <a:rPr lang="ru-RU" sz="1400" dirty="0">
                <a:solidFill>
                  <a:srgbClr val="C00000"/>
                </a:solidFill>
              </a:rPr>
              <a:t>вокруг других объектов </a:t>
            </a:r>
            <a:r>
              <a:rPr lang="ru-RU" sz="1400" dirty="0" smtClean="0">
                <a:solidFill>
                  <a:srgbClr val="C00000"/>
                </a:solidFill>
              </a:rPr>
              <a:t>сети </a:t>
            </a:r>
            <a:r>
              <a:rPr lang="ru-RU" sz="1400" dirty="0">
                <a:solidFill>
                  <a:srgbClr val="C00000"/>
                </a:solidFill>
              </a:rPr>
              <a:t>в целях обеспечения нормальных условий ее эксплуатации и исключения возможности ее </a:t>
            </a:r>
            <a:r>
              <a:rPr lang="ru-RU" sz="1400" dirty="0" smtClean="0">
                <a:solidFill>
                  <a:srgbClr val="C00000"/>
                </a:solidFill>
              </a:rPr>
              <a:t>повреждения</a:t>
            </a:r>
            <a:r>
              <a:rPr lang="ru-RU" sz="1400" dirty="0">
                <a:solidFill>
                  <a:srgbClr val="C00000"/>
                </a:solidFill>
              </a:rPr>
              <a:t>.</a:t>
            </a:r>
            <a:endParaRPr lang="ru-RU" sz="1400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97840" y="2906941"/>
            <a:ext cx="29461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охранных зонах  и на сетях </a:t>
            </a:r>
            <a:r>
              <a:rPr lang="ru-RU" sz="1400" b="1" dirty="0" smtClean="0"/>
              <a:t>нельзя: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Строить здания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Размещать детские и спортивные площадки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Высаживать деревья и кустарники</a:t>
            </a:r>
            <a:endParaRPr lang="ru-RU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200072" y="4725144"/>
            <a:ext cx="29461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охранных зонах  и на сетях </a:t>
            </a:r>
            <a:r>
              <a:rPr lang="ru-RU" sz="1400" b="1" dirty="0" smtClean="0"/>
              <a:t>можно:</a:t>
            </a:r>
          </a:p>
          <a:p>
            <a:r>
              <a:rPr lang="ru-RU" sz="1400" dirty="0" smtClean="0"/>
              <a:t>-      Размещать тротуары;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Организовывать автостоянки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Организовывать газоны</a:t>
            </a:r>
          </a:p>
        </p:txBody>
      </p:sp>
    </p:spTree>
    <p:extLst>
      <p:ext uri="{BB962C8B-B14F-4D97-AF65-F5344CB8AC3E}">
        <p14:creationId xmlns:p14="http://schemas.microsoft.com/office/powerpoint/2010/main" val="60586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-27384"/>
            <a:ext cx="681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3</a:t>
            </a:r>
            <a:r>
              <a:rPr lang="ru-RU" sz="1400" b="1" dirty="0" smtClean="0"/>
              <a:t>. Создание новых связей между существующими и перспективными территориями.</a:t>
            </a:r>
            <a:endParaRPr lang="ru-RU" sz="1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578" y="1221871"/>
            <a:ext cx="6272417" cy="5654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77808" y="248323"/>
            <a:ext cx="5322306" cy="11695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Возникновение связей посредством: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- Создания новых пешеходных маршрутов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- Создания элементов в единой стилистике с существующими объектами</a:t>
            </a:r>
            <a:endParaRPr lang="ru-RU" sz="1400" b="1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4" y="248323"/>
            <a:ext cx="3084562" cy="11695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Необходимо учесть: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Существующие парки, скверы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Перспективные парки, скверы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Будущие пешеходные маршруты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67744" y="1988840"/>
            <a:ext cx="5629251" cy="3312368"/>
          </a:xfrm>
          <a:prstGeom prst="line">
            <a:avLst/>
          </a:prstGeom>
          <a:ln w="92075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00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8368" y="146745"/>
            <a:ext cx="2336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4. </a:t>
            </a:r>
            <a:r>
              <a:rPr lang="ru-RU" sz="1400" b="1" dirty="0"/>
              <a:t>Н</a:t>
            </a:r>
            <a:r>
              <a:rPr lang="ru-RU" sz="1400" b="1" dirty="0" smtClean="0"/>
              <a:t>ормативная литература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/>
              <a:t>Местные нормативы градостроительного </a:t>
            </a:r>
            <a:r>
              <a:rPr lang="ru-RU" sz="2000" dirty="0" smtClean="0"/>
              <a:t>проектирования </a:t>
            </a:r>
          </a:p>
          <a:p>
            <a:r>
              <a:rPr lang="ru-RU" sz="2000" dirty="0" smtClean="0"/>
              <a:t>       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cloud.mail.ru/public/DFKg/gXSaomFBB</a:t>
            </a:r>
            <a:endParaRPr lang="ru-RU" sz="2000" dirty="0" smtClean="0"/>
          </a:p>
          <a:p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СП </a:t>
            </a:r>
            <a:r>
              <a:rPr lang="ru-RU" sz="2000" dirty="0"/>
              <a:t>113.13330.2012. Свод правил. Стоянки автомобилей. Актуализированная редакция СНиП 21-02-99</a:t>
            </a:r>
            <a:r>
              <a:rPr lang="ru-RU" sz="2000" dirty="0" smtClean="0"/>
              <a:t>*</a:t>
            </a:r>
          </a:p>
          <a:p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/>
              <a:t>ГОСТ Р 52167 - 2012 Оборудование детских игровых площадок Безопасность конструкции и методы испытаний качелей</a:t>
            </a:r>
          </a:p>
        </p:txBody>
      </p:sp>
    </p:spTree>
    <p:extLst>
      <p:ext uri="{BB962C8B-B14F-4D97-AF65-F5344CB8AC3E}">
        <p14:creationId xmlns:p14="http://schemas.microsoft.com/office/powerpoint/2010/main" val="23445354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255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ogr1</dc:creator>
  <cp:lastModifiedBy>ogr1</cp:lastModifiedBy>
  <cp:revision>11</cp:revision>
  <dcterms:created xsi:type="dcterms:W3CDTF">2017-05-26T08:57:13Z</dcterms:created>
  <dcterms:modified xsi:type="dcterms:W3CDTF">2017-05-26T10:45:20Z</dcterms:modified>
</cp:coreProperties>
</file>