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drawing3.xml" ContentType="application/vnd.ms-office.drawingml.diagramDrawing+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comments/comment1.xml" ContentType="application/vnd.openxmlformats-officedocument.presentationml.comments+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diagrams/data11.xml" ContentType="application/vnd.openxmlformats-officedocument.drawingml.diagramData+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harts/chart9.xml" ContentType="application/vnd.openxmlformats-officedocument.drawingml.char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style4.xml" ContentType="application/vnd.ms-office.chartstyle+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 id="2147483720" r:id="rId2"/>
    <p:sldMasterId id="2147483732" r:id="rId3"/>
  </p:sldMasterIdLst>
  <p:notesMasterIdLst>
    <p:notesMasterId r:id="rId73"/>
  </p:notesMasterIdLst>
  <p:handoutMasterIdLst>
    <p:handoutMasterId r:id="rId74"/>
  </p:handoutMasterIdLst>
  <p:sldIdLst>
    <p:sldId id="370" r:id="rId4"/>
    <p:sldId id="451" r:id="rId5"/>
    <p:sldId id="377" r:id="rId6"/>
    <p:sldId id="376" r:id="rId7"/>
    <p:sldId id="383" r:id="rId8"/>
    <p:sldId id="378" r:id="rId9"/>
    <p:sldId id="379" r:id="rId10"/>
    <p:sldId id="380" r:id="rId11"/>
    <p:sldId id="372" r:id="rId12"/>
    <p:sldId id="385" r:id="rId13"/>
    <p:sldId id="387" r:id="rId14"/>
    <p:sldId id="465" r:id="rId15"/>
    <p:sldId id="466" r:id="rId16"/>
    <p:sldId id="388" r:id="rId17"/>
    <p:sldId id="393" r:id="rId18"/>
    <p:sldId id="395" r:id="rId19"/>
    <p:sldId id="452" r:id="rId20"/>
    <p:sldId id="458" r:id="rId21"/>
    <p:sldId id="459" r:id="rId22"/>
    <p:sldId id="399" r:id="rId23"/>
    <p:sldId id="400" r:id="rId24"/>
    <p:sldId id="334" r:id="rId25"/>
    <p:sldId id="338" r:id="rId26"/>
    <p:sldId id="467" r:id="rId27"/>
    <p:sldId id="468" r:id="rId28"/>
    <p:sldId id="454" r:id="rId29"/>
    <p:sldId id="456" r:id="rId30"/>
    <p:sldId id="407" r:id="rId31"/>
    <p:sldId id="408" r:id="rId32"/>
    <p:sldId id="411" r:id="rId33"/>
    <p:sldId id="412" r:id="rId34"/>
    <p:sldId id="413" r:id="rId35"/>
    <p:sldId id="414" r:id="rId36"/>
    <p:sldId id="415" r:id="rId37"/>
    <p:sldId id="416" r:id="rId38"/>
    <p:sldId id="418"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61" r:id="rId53"/>
    <p:sldId id="433" r:id="rId54"/>
    <p:sldId id="434" r:id="rId55"/>
    <p:sldId id="435" r:id="rId56"/>
    <p:sldId id="436" r:id="rId57"/>
    <p:sldId id="437" r:id="rId58"/>
    <p:sldId id="438" r:id="rId59"/>
    <p:sldId id="440" r:id="rId60"/>
    <p:sldId id="441" r:id="rId61"/>
    <p:sldId id="442" r:id="rId62"/>
    <p:sldId id="443" r:id="rId63"/>
    <p:sldId id="444" r:id="rId64"/>
    <p:sldId id="445" r:id="rId65"/>
    <p:sldId id="446" r:id="rId66"/>
    <p:sldId id="447" r:id="rId67"/>
    <p:sldId id="448" r:id="rId68"/>
    <p:sldId id="449" r:id="rId69"/>
    <p:sldId id="463" r:id="rId70"/>
    <p:sldId id="464" r:id="rId71"/>
    <p:sldId id="402" r:id="rId72"/>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initials="П"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2860E"/>
    <a:srgbClr val="0000FF"/>
    <a:srgbClr val="3366FF"/>
    <a:srgbClr val="EF3143"/>
    <a:srgbClr val="0066FF"/>
    <a:srgbClr val="7CF0BC"/>
    <a:srgbClr val="F8A2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2019" autoAdjust="0"/>
  </p:normalViewPr>
  <p:slideViewPr>
    <p:cSldViewPr>
      <p:cViewPr varScale="1">
        <p:scale>
          <a:sx n="107" d="100"/>
          <a:sy n="107" d="100"/>
        </p:scale>
        <p:origin x="-17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FilipdZ41\Desktop\&#1041;&#1102;&#1076;&#1078;&#1077;&#1090;%20&#1085;&#1072;%202017%20&#1075;&#1086;&#1076;%20&#1080;%20&#1087;&#1083;&#1072;&#1085;&#1086;&#1074;&#1099;&#1081;%20&#1087;&#1077;&#1088;&#1080;&#1086;&#1076;%202018-2019%20&#1075;&#1086;&#1076;&#1099;\&#1048;&#1085;&#1092;&#1086;&#1088;&#1084;&#1072;&#1094;&#1080;&#1103;%20&#1082;%20&#1044;&#1077;&#1087;&#1091;&#1090;&#1072;&#1090;&#1089;&#1082;&#1080;&#1084;%20&#1089;&#1083;&#1091;&#1096;&#1072;&#1085;&#1080;&#1103;&#1084;\&#1074;&#1089;&#1087;&#1086;&#1084;&#1086;&#1075;&#1072;&#1090;&#1077;&#1083;&#1100;&#1085;&#1099;&#1077;%20&#1090;&#1072;&#1073;&#1083;&#1080;&#1094;&#1099;%20&#1082;%20&#1089;&#1083;&#1072;&#1081;&#1076;&#1072;&#108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_____Microsoft_Office_Excel1.xlsx"/><Relationship Id="rId1" Type="http://schemas.openxmlformats.org/officeDocument/2006/relationships/themeOverride" Target="../theme/themeOverride2.xm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_____Microsoft_Office_Excel2.xlsx"/><Relationship Id="rId1" Type="http://schemas.openxmlformats.org/officeDocument/2006/relationships/themeOverride" Target="../theme/themeOverride3.xml"/><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FilipdZ41\Desktop\&#1041;&#1102;&#1076;&#1078;&#1077;&#1090;%20&#1085;&#1072;%202017%20&#1075;&#1086;&#1076;%20&#1080;%20&#1087;&#1083;&#1072;&#1085;&#1086;&#1074;&#1099;&#1081;%20&#1087;&#1077;&#1088;&#1080;&#1086;&#1076;%202018-2019%20&#1075;&#1086;&#1076;&#1099;\&#1048;&#1085;&#1092;&#1086;&#1088;&#1084;&#1072;&#1094;&#1080;&#1103;%20&#1082;%20&#1044;&#1077;&#1087;&#1091;&#1090;&#1072;&#1090;&#1089;&#1082;&#1080;&#1084;%20&#1089;&#1083;&#1091;&#1096;&#1072;&#1085;&#1080;&#1103;&#1084;\&#1074;&#1089;&#1087;&#1086;&#1084;&#1086;&#1075;&#1072;&#1090;&#1077;&#1083;&#1100;&#1085;&#1099;&#1077;%20&#1090;&#1072;&#1073;&#1083;&#1080;&#1094;&#1099;%20&#1082;%20&#1089;&#1083;&#1072;&#1081;&#1076;&#1072;&#1084;.xlsx" TargetMode="External"/><Relationship Id="rId1" Type="http://schemas.openxmlformats.org/officeDocument/2006/relationships/themeOverride" Target="../theme/themeOverride4.xml"/><Relationship Id="rId4" Type="http://schemas.microsoft.com/office/2011/relationships/chartStyle" Target="style3.xm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3.xlsx"/></Relationships>
</file>

<file path=ppt/charts/_rels/chart6.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ZorinaLV\Desktop\&#1041;&#1102;&#1076;&#1078;&#1077;&#1090;%20&#1085;&#1072;%202017%20&#1075;&#1086;&#1076;%20&#1080;%20&#1087;&#1083;&#1072;&#1085;&#1086;&#1074;&#1099;&#1081;%20&#1087;&#1077;&#1088;&#1080;&#1086;&#1076;%202018-2019%20&#1075;&#1086;&#1076;&#1099;%20(22.11.2016)\&#1048;&#1085;&#1092;&#1086;&#1088;&#1084;&#1072;&#1094;&#1080;&#1103;%20&#1082;%20&#1044;&#1077;&#1087;&#1091;&#1090;&#1072;&#1090;&#1089;&#1082;&#1080;&#1084;%20&#1089;&#1083;&#1091;&#1096;&#1072;&#1085;&#1080;&#1103;&#1084;\&#1074;&#1089;&#1087;&#1086;&#1084;&#1086;&#1075;&#1072;&#1090;&#1077;&#1083;&#1100;&#1085;&#1099;&#1077;%20&#1090;&#1072;&#1073;&#1083;&#1080;&#1094;&#1099;%20&#1082;%20&#1089;&#1083;&#1072;&#1081;&#1076;&#1072;&#108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ZorinaLV\Desktop\&#1041;&#1102;&#1076;&#1078;&#1077;&#1090;%20&#1085;&#1072;%202017%20&#1075;&#1086;&#1076;%20&#1080;%20&#1087;&#1083;&#1072;&#1085;&#1086;&#1074;&#1099;&#1081;%20&#1087;&#1077;&#1088;&#1080;&#1086;&#1076;%202018-2019%20&#1075;&#1086;&#1076;&#1099;%20(22.11.2016)\&#1048;&#1085;&#1092;&#1086;&#1088;&#1084;&#1072;&#1094;&#1080;&#1103;%20&#1082;%20&#1044;&#1077;&#1087;&#1091;&#1090;&#1072;&#1090;&#1089;&#1082;&#1080;&#1084;%20&#1089;&#1083;&#1091;&#1096;&#1072;&#1085;&#1080;&#1103;&#1084;\&#1074;&#1089;&#1087;&#1086;&#1084;&#1086;&#1075;&#1072;&#1090;&#1077;&#1083;&#1100;&#1085;&#1099;&#1077;%20&#1090;&#1072;&#1073;&#1083;&#1080;&#1094;&#1099;%20&#1082;%20&#1089;&#1083;&#1072;&#1081;&#1076;&#1072;&#108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ZorinaLV\Desktop\&#1041;&#1102;&#1076;&#1078;&#1077;&#1090;%20&#1085;&#1072;%202017%20&#1075;&#1086;&#1076;%20&#1080;%20&#1087;&#1083;&#1072;&#1085;&#1086;&#1074;&#1099;&#1081;%20&#1087;&#1077;&#1088;&#1080;&#1086;&#1076;%202018-2019%20&#1075;&#1086;&#1076;&#1099;%20(22.11.2016)\&#1048;&#1085;&#1092;&#1086;&#1088;&#1084;&#1072;&#1094;&#1080;&#1103;%20&#1082;%20&#1044;&#1077;&#1087;&#1091;&#1090;&#1072;&#1090;&#1089;&#1082;&#1080;&#1084;%20&#1089;&#1083;&#1091;&#1096;&#1072;&#1085;&#1080;&#1103;&#1084;\&#1074;&#1089;&#1087;&#1086;&#1084;&#1086;&#1075;&#1072;&#1090;&#1077;&#1083;&#1100;&#1085;&#1099;&#1077;%20&#1090;&#1072;&#1073;&#1083;&#1080;&#1094;&#1099;%20&#1082;%20&#1089;&#1083;&#1072;&#1081;&#1076;&#1072;&#10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rot="0" vert="horz"/>
          <a:lstStyle/>
          <a:p>
            <a:pPr>
              <a:defRPr sz="2000"/>
            </a:pPr>
            <a:r>
              <a:rPr lang="ru-RU" sz="2000" dirty="0"/>
              <a:t>Доходы бюджета городского округа город Урай </a:t>
            </a:r>
            <a:r>
              <a:rPr lang="ru-RU" sz="2000" dirty="0" smtClean="0"/>
              <a:t>в 2016 году и </a:t>
            </a:r>
            <a:r>
              <a:rPr lang="ru-RU" sz="2000" dirty="0" smtClean="0"/>
              <a:t>бюджете </a:t>
            </a:r>
            <a:r>
              <a:rPr lang="ru-RU" sz="2000" dirty="0" smtClean="0"/>
              <a:t>на </a:t>
            </a:r>
            <a:r>
              <a:rPr lang="ru-RU" sz="2000" dirty="0"/>
              <a:t>2017 год и </a:t>
            </a:r>
            <a:r>
              <a:rPr lang="ru-RU" sz="2000" dirty="0" smtClean="0"/>
              <a:t>на плановый </a:t>
            </a:r>
            <a:r>
              <a:rPr lang="ru-RU" sz="2000" dirty="0"/>
              <a:t>период 2018 и 2019 годов, тыс.руб.</a:t>
            </a:r>
          </a:p>
        </c:rich>
      </c:tx>
      <c:layout>
        <c:manualLayout>
          <c:xMode val="edge"/>
          <c:yMode val="edge"/>
          <c:x val="0.18037837393641296"/>
          <c:y val="1.1521815928067923E-3"/>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1620556517440642"/>
          <c:w val="1"/>
          <c:h val="0.80941505875127451"/>
        </c:manualLayout>
      </c:layout>
      <c:bar3DChart>
        <c:barDir val="col"/>
        <c:grouping val="clustered"/>
        <c:ser>
          <c:idx val="0"/>
          <c:order val="0"/>
          <c:tx>
            <c:strRef>
              <c:f>Лист1!$A$3</c:f>
              <c:strCache>
                <c:ptCount val="1"/>
                <c:pt idx="0">
                  <c:v>налоговые доходы</c:v>
                </c:pt>
              </c:strCache>
            </c:strRef>
          </c:tx>
          <c:spPr>
            <a:gradFill>
              <a:gsLst>
                <a:gs pos="0">
                  <a:srgbClr val="DDEBCF"/>
                </a:gs>
                <a:gs pos="50000">
                  <a:srgbClr val="9CB86E"/>
                </a:gs>
                <a:gs pos="100000">
                  <a:srgbClr val="156B13"/>
                </a:gs>
              </a:gsLst>
              <a:lin ang="0" scaled="0"/>
            </a:gradFill>
            <a:ln>
              <a:noFill/>
            </a:ln>
            <a:effectLst/>
            <a:scene3d>
              <a:camera prst="orthographicFront"/>
              <a:lightRig rig="threePt" dir="t"/>
            </a:scene3d>
            <a:sp3d>
              <a:bevelT/>
            </a:sp3d>
          </c:spPr>
          <c:dLbls>
            <c:dLbl>
              <c:idx val="0"/>
              <c:layout>
                <c:manualLayout>
                  <c:x val="5.5931285412731994E-4"/>
                  <c:y val="0.18927375734781041"/>
                </c:manualLayout>
              </c:layout>
              <c:showVal val="1"/>
              <c:extLst>
                <c:ext xmlns:c15="http://schemas.microsoft.com/office/drawing/2012/chart" uri="{CE6537A1-D6FC-4f65-9D91-7224C49458BB}">
                  <c15:layout/>
                </c:ext>
              </c:extLst>
            </c:dLbl>
            <c:dLbl>
              <c:idx val="1"/>
              <c:layout>
                <c:manualLayout>
                  <c:x val="9.7419731140984313E-3"/>
                  <c:y val="0.18507447362278098"/>
                </c:manualLayout>
              </c:layout>
              <c:showVal val="1"/>
              <c:extLst>
                <c:ext xmlns:c15="http://schemas.microsoft.com/office/drawing/2012/chart" uri="{CE6537A1-D6FC-4f65-9D91-7224C49458BB}">
                  <c15:layout/>
                </c:ext>
              </c:extLst>
            </c:dLbl>
            <c:dLbl>
              <c:idx val="2"/>
              <c:layout>
                <c:manualLayout>
                  <c:x val="2.2110969151575783E-3"/>
                  <c:y val="0.17386863382220977"/>
                </c:manualLayout>
              </c:layout>
              <c:showVal val="1"/>
              <c:extLst>
                <c:ext xmlns:c15="http://schemas.microsoft.com/office/drawing/2012/chart" uri="{CE6537A1-D6FC-4f65-9D91-7224C49458BB}">
                  <c15:layout/>
                </c:ext>
              </c:extLst>
            </c:dLbl>
            <c:dLbl>
              <c:idx val="3"/>
              <c:layout>
                <c:manualLayout>
                  <c:x val="2.0290569566345585E-3"/>
                  <c:y val="0.17596827568472434"/>
                </c:manualLayout>
              </c:layout>
              <c:showVal val="1"/>
              <c:extLst>
                <c:ext xmlns:c15="http://schemas.microsoft.com/office/drawing/2012/chart" uri="{CE6537A1-D6FC-4f65-9D91-7224C49458BB}">
                  <c15:layout/>
                </c:ext>
              </c:extLst>
            </c:dLbl>
            <c:spPr>
              <a:noFill/>
              <a:ln>
                <a:noFill/>
              </a:ln>
              <a:effectLst/>
            </c:spPr>
            <c:txPr>
              <a:bodyPr rot="-5400000"/>
              <a:lstStyle/>
              <a:p>
                <a:pPr>
                  <a:defRPr sz="1800"/>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Лист1!$B$2:$E$2</c:f>
              <c:strCache>
                <c:ptCount val="4"/>
                <c:pt idx="0">
                  <c:v>2016 год (план)</c:v>
                </c:pt>
                <c:pt idx="1">
                  <c:v>2017 год</c:v>
                </c:pt>
                <c:pt idx="2">
                  <c:v>2018 год</c:v>
                </c:pt>
                <c:pt idx="3">
                  <c:v>2019 год</c:v>
                </c:pt>
              </c:strCache>
            </c:strRef>
          </c:cat>
          <c:val>
            <c:numRef>
              <c:f>Лист1!$B$3:$E$3</c:f>
              <c:numCache>
                <c:formatCode>#,##0.0</c:formatCode>
                <c:ptCount val="4"/>
                <c:pt idx="0">
                  <c:v>624806.40000000002</c:v>
                </c:pt>
                <c:pt idx="1">
                  <c:v>578430.69999999797</c:v>
                </c:pt>
                <c:pt idx="2">
                  <c:v>582341.80000000005</c:v>
                </c:pt>
                <c:pt idx="3">
                  <c:v>586541</c:v>
                </c:pt>
              </c:numCache>
            </c:numRef>
          </c:val>
          <c:shape val="cylinder"/>
        </c:ser>
        <c:ser>
          <c:idx val="1"/>
          <c:order val="1"/>
          <c:tx>
            <c:strRef>
              <c:f>Лист1!$A$4</c:f>
              <c:strCache>
                <c:ptCount val="1"/>
                <c:pt idx="0">
                  <c:v>неналоговые доходы</c:v>
                </c:pt>
              </c:strCache>
            </c:strRef>
          </c:tx>
          <c:spPr>
            <a:gradFill>
              <a:gsLst>
                <a:gs pos="100000">
                  <a:srgbClr val="C00000"/>
                </a:gs>
                <a:gs pos="45000">
                  <a:srgbClr val="FF7A00"/>
                </a:gs>
                <a:gs pos="70000">
                  <a:srgbClr val="FF0300"/>
                </a:gs>
                <a:gs pos="100000">
                  <a:srgbClr val="4D0808"/>
                </a:gs>
              </a:gsLst>
              <a:lin ang="0" scaled="0"/>
            </a:gradFill>
            <a:ln>
              <a:noFill/>
            </a:ln>
            <a:effectLst/>
            <a:scene3d>
              <a:camera prst="orthographicFront"/>
              <a:lightRig rig="threePt" dir="t"/>
            </a:scene3d>
            <a:sp3d>
              <a:bevelT/>
            </a:sp3d>
          </c:spPr>
          <c:dLbls>
            <c:dLbl>
              <c:idx val="0"/>
              <c:layout>
                <c:manualLayout>
                  <c:x val="8.8184646150427891E-3"/>
                  <c:y val="-7.9267097663305933E-3"/>
                </c:manualLayout>
              </c:layout>
              <c:showVal val="1"/>
              <c:extLst>
                <c:ext xmlns:c15="http://schemas.microsoft.com/office/drawing/2012/chart" uri="{CE6537A1-D6FC-4f65-9D91-7224C49458BB}">
                  <c15:layout/>
                </c:ext>
              </c:extLst>
            </c:dLbl>
            <c:dLbl>
              <c:idx val="1"/>
              <c:layout>
                <c:manualLayout>
                  <c:x val="8.8184646150427891E-3"/>
                  <c:y val="-9.9083872079131548E-3"/>
                </c:manualLayout>
              </c:layout>
              <c:showVal val="1"/>
              <c:extLst>
                <c:ext xmlns:c15="http://schemas.microsoft.com/office/drawing/2012/chart" uri="{CE6537A1-D6FC-4f65-9D91-7224C49458BB}">
                  <c15:layout/>
                </c:ext>
              </c:extLst>
            </c:dLbl>
            <c:dLbl>
              <c:idx val="2"/>
              <c:layout>
                <c:manualLayout>
                  <c:x val="1.0288208717549903E-2"/>
                  <c:y val="-1.1890220687089718E-2"/>
                </c:manualLayout>
              </c:layout>
              <c:showVal val="1"/>
              <c:extLst>
                <c:ext xmlns:c15="http://schemas.microsoft.com/office/drawing/2012/chart" uri="{CE6537A1-D6FC-4f65-9D91-7224C49458BB}">
                  <c15:layout/>
                </c:ext>
              </c:extLst>
            </c:dLbl>
            <c:dLbl>
              <c:idx val="3"/>
              <c:layout>
                <c:manualLayout>
                  <c:x val="1.0288208717549903E-2"/>
                  <c:y val="-1.1890064649495819E-2"/>
                </c:manualLayout>
              </c:layout>
              <c:showVal val="1"/>
              <c:extLst>
                <c:ext xmlns:c15="http://schemas.microsoft.com/office/drawing/2012/chart" uri="{CE6537A1-D6FC-4f65-9D91-7224C49458BB}">
                  <c15:layout/>
                </c:ext>
              </c:extLst>
            </c:dLbl>
            <c:spPr>
              <a:noFill/>
              <a:ln>
                <a:noFill/>
              </a:ln>
              <a:effectLst/>
            </c:spPr>
            <c:txPr>
              <a:bodyPr rot="-5400000"/>
              <a:lstStyle/>
              <a:p>
                <a:pPr>
                  <a:defRPr sz="1800"/>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Лист1!$B$2:$E$2</c:f>
              <c:strCache>
                <c:ptCount val="4"/>
                <c:pt idx="0">
                  <c:v>2016 год (план)</c:v>
                </c:pt>
                <c:pt idx="1">
                  <c:v>2017 год</c:v>
                </c:pt>
                <c:pt idx="2">
                  <c:v>2018 год</c:v>
                </c:pt>
                <c:pt idx="3">
                  <c:v>2019 год</c:v>
                </c:pt>
              </c:strCache>
            </c:strRef>
          </c:cat>
          <c:val>
            <c:numRef>
              <c:f>Лист1!$B$4:$E$4</c:f>
              <c:numCache>
                <c:formatCode>#,##0.0</c:formatCode>
                <c:ptCount val="4"/>
                <c:pt idx="0">
                  <c:v>178998</c:v>
                </c:pt>
                <c:pt idx="1">
                  <c:v>141520</c:v>
                </c:pt>
                <c:pt idx="2">
                  <c:v>133590</c:v>
                </c:pt>
                <c:pt idx="3">
                  <c:v>136568.70000000001</c:v>
                </c:pt>
              </c:numCache>
            </c:numRef>
          </c:val>
        </c:ser>
        <c:ser>
          <c:idx val="2"/>
          <c:order val="2"/>
          <c:tx>
            <c:strRef>
              <c:f>Лист1!$A$5</c:f>
              <c:strCache>
                <c:ptCount val="1"/>
                <c:pt idx="0">
                  <c:v>безвоззмездные поступления</c:v>
                </c:pt>
              </c:strCache>
            </c:strRef>
          </c:tx>
          <c:spPr>
            <a:gradFill flip="none" rotWithShape="1">
              <a:gsLst>
                <a:gs pos="0">
                  <a:srgbClr val="03D4A8"/>
                </a:gs>
                <a:gs pos="25000">
                  <a:srgbClr val="21D6E0"/>
                </a:gs>
                <a:gs pos="75000">
                  <a:srgbClr val="0087E6"/>
                </a:gs>
                <a:gs pos="100000">
                  <a:srgbClr val="005CBF"/>
                </a:gs>
              </a:gsLst>
              <a:lin ang="0" scaled="1"/>
              <a:tileRect/>
            </a:gradFill>
            <a:ln>
              <a:noFill/>
            </a:ln>
            <a:effectLst/>
            <a:scene3d>
              <a:camera prst="orthographicFront"/>
              <a:lightRig rig="threePt" dir="t"/>
            </a:scene3d>
            <a:sp3d>
              <a:bevelT/>
            </a:sp3d>
          </c:spPr>
          <c:dLbls>
            <c:dLbl>
              <c:idx val="0"/>
              <c:layout>
                <c:manualLayout>
                  <c:x val="3.0305660482168695E-3"/>
                  <c:y val="0.20576412233846689"/>
                </c:manualLayout>
              </c:layout>
              <c:showVal val="1"/>
              <c:extLst>
                <c:ext xmlns:c15="http://schemas.microsoft.com/office/drawing/2012/chart" uri="{CE6537A1-D6FC-4f65-9D91-7224C49458BB}">
                  <c15:layout/>
                </c:ext>
              </c:extLst>
            </c:dLbl>
            <c:dLbl>
              <c:idx val="1"/>
              <c:layout>
                <c:manualLayout>
                  <c:x val="6.2431607894108416E-3"/>
                  <c:y val="0.20366453991884487"/>
                </c:manualLayout>
              </c:layout>
              <c:showVal val="1"/>
              <c:extLst>
                <c:ext xmlns:c15="http://schemas.microsoft.com/office/drawing/2012/chart" uri="{CE6537A1-D6FC-4f65-9D91-7224C49458BB}">
                  <c15:layout/>
                </c:ext>
              </c:extLst>
            </c:dLbl>
            <c:dLbl>
              <c:idx val="2"/>
              <c:layout>
                <c:manualLayout>
                  <c:x val="6.0610163685516465E-3"/>
                  <c:y val="0.22020212485753782"/>
                </c:manualLayout>
              </c:layout>
              <c:showVal val="1"/>
              <c:extLst>
                <c:ext xmlns:c15="http://schemas.microsoft.com/office/drawing/2012/chart" uri="{CE6537A1-D6FC-4f65-9D91-7224C49458BB}">
                  <c15:layout/>
                </c:ext>
              </c:extLst>
            </c:dLbl>
            <c:dLbl>
              <c:idx val="3"/>
              <c:layout>
                <c:manualLayout>
                  <c:x val="6.4252120134800994E-3"/>
                  <c:y val="0.19840367300012879"/>
                </c:manualLayout>
              </c:layout>
              <c:showVal val="1"/>
              <c:extLst>
                <c:ext xmlns:c15="http://schemas.microsoft.com/office/drawing/2012/chart" uri="{CE6537A1-D6FC-4f65-9D91-7224C49458BB}">
                  <c15:layout/>
                </c:ext>
              </c:extLst>
            </c:dLbl>
            <c:spPr>
              <a:noFill/>
              <a:ln>
                <a:noFill/>
              </a:ln>
              <a:effectLst/>
            </c:spPr>
            <c:txPr>
              <a:bodyPr rot="-5400000"/>
              <a:lstStyle/>
              <a:p>
                <a:pPr>
                  <a:defRPr sz="1800">
                    <a:solidFill>
                      <a:schemeClr val="tx1"/>
                    </a:solidFill>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Лист1!$B$2:$E$2</c:f>
              <c:strCache>
                <c:ptCount val="4"/>
                <c:pt idx="0">
                  <c:v>2016 год (план)</c:v>
                </c:pt>
                <c:pt idx="1">
                  <c:v>2017 год</c:v>
                </c:pt>
                <c:pt idx="2">
                  <c:v>2018 год</c:v>
                </c:pt>
                <c:pt idx="3">
                  <c:v>2019 год</c:v>
                </c:pt>
              </c:strCache>
            </c:strRef>
          </c:cat>
          <c:val>
            <c:numRef>
              <c:f>Лист1!$B$5:$E$5</c:f>
              <c:numCache>
                <c:formatCode>#,##0.0</c:formatCode>
                <c:ptCount val="4"/>
                <c:pt idx="0">
                  <c:v>1794857.5</c:v>
                </c:pt>
                <c:pt idx="1">
                  <c:v>1822714.8</c:v>
                </c:pt>
                <c:pt idx="2">
                  <c:v>1714503.6</c:v>
                </c:pt>
                <c:pt idx="3">
                  <c:v>1649177.4</c:v>
                </c:pt>
              </c:numCache>
            </c:numRef>
          </c:val>
          <c:shape val="cylinder"/>
        </c:ser>
        <c:shape val="box"/>
        <c:axId val="93298048"/>
        <c:axId val="93717632"/>
        <c:axId val="0"/>
      </c:bar3DChart>
      <c:catAx>
        <c:axId val="93298048"/>
        <c:scaling>
          <c:orientation val="minMax"/>
        </c:scaling>
        <c:axPos val="b"/>
        <c:numFmt formatCode="General" sourceLinked="1"/>
        <c:majorTickMark val="none"/>
        <c:tickLblPos val="nextTo"/>
        <c:spPr>
          <a:noFill/>
          <a:ln>
            <a:noFill/>
          </a:ln>
          <a:effectLst/>
        </c:spPr>
        <c:txPr>
          <a:bodyPr rot="-60000000" vert="horz"/>
          <a:lstStyle/>
          <a:p>
            <a:pPr>
              <a:defRPr sz="1800"/>
            </a:pPr>
            <a:endParaRPr lang="ru-RU"/>
          </a:p>
        </c:txPr>
        <c:crossAx val="93717632"/>
        <c:crosses val="autoZero"/>
        <c:auto val="1"/>
        <c:lblAlgn val="ctr"/>
        <c:lblOffset val="100"/>
      </c:catAx>
      <c:valAx>
        <c:axId val="93717632"/>
        <c:scaling>
          <c:orientation val="minMax"/>
        </c:scaling>
        <c:delete val="1"/>
        <c:axPos val="l"/>
        <c:numFmt formatCode="#,##0.0" sourceLinked="1"/>
        <c:majorTickMark val="none"/>
        <c:tickLblPos val="none"/>
        <c:crossAx val="93298048"/>
        <c:crosses val="autoZero"/>
        <c:crossBetween val="between"/>
      </c:valAx>
      <c:spPr>
        <a:noFill/>
        <a:ln>
          <a:noFill/>
        </a:ln>
        <a:effectLst/>
      </c:spPr>
    </c:plotArea>
    <c:legend>
      <c:legendPos val="b"/>
      <c:layout>
        <c:manualLayout>
          <c:xMode val="edge"/>
          <c:yMode val="edge"/>
          <c:x val="4.7554322667851701E-2"/>
          <c:y val="0.14576080185847021"/>
          <c:w val="0.86706811337580136"/>
          <c:h val="6.7676469156360913E-2"/>
        </c:manualLayout>
      </c:layout>
      <c:spPr>
        <a:noFill/>
        <a:ln>
          <a:noFill/>
        </a:ln>
        <a:effectLst/>
      </c:spPr>
      <c:txPr>
        <a:bodyPr rot="0" vert="horz"/>
        <a:lstStyle/>
        <a:p>
          <a:pPr>
            <a:defRPr sz="1400"/>
          </a:pPr>
          <a:endParaRPr lang="ru-RU"/>
        </a:p>
      </c:txPr>
    </c:legend>
    <c:plotVisOnly val="1"/>
    <c:dispBlanksAs val="gap"/>
  </c:chart>
  <c:spPr>
    <a:noFill/>
    <a:ln>
      <a:noFill/>
    </a:ln>
    <a:effectLst/>
  </c:spPr>
  <c:txPr>
    <a:bodyPr/>
    <a:lstStyle/>
    <a:p>
      <a:pPr>
        <a:defRPr sz="1400" b="1">
          <a:latin typeface="Arial" pitchFamily="34" charset="0"/>
          <a:cs typeface="Arial" pitchFamily="34" charset="0"/>
        </a:defRPr>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2482392217051333"/>
          <c:w val="1"/>
          <c:h val="0.71547022895947121"/>
        </c:manualLayout>
      </c:layout>
      <c:bar3DChart>
        <c:barDir val="col"/>
        <c:grouping val="clustered"/>
        <c:ser>
          <c:idx val="0"/>
          <c:order val="0"/>
          <c:tx>
            <c:strRef>
              <c:f>'налоговые доходы'!$B$2</c:f>
              <c:strCache>
                <c:ptCount val="1"/>
                <c:pt idx="0">
                  <c:v>2016 год (первоначальный план)</c:v>
                </c:pt>
              </c:strCache>
            </c:strRef>
          </c:tx>
          <c:spPr>
            <a:gradFill>
              <a:gsLst>
                <a:gs pos="0">
                  <a:srgbClr val="03D4A8"/>
                </a:gs>
                <a:gs pos="25000">
                  <a:srgbClr val="21D6E0"/>
                </a:gs>
                <a:gs pos="75000">
                  <a:srgbClr val="0087E6"/>
                </a:gs>
                <a:gs pos="100000">
                  <a:srgbClr val="005CBF"/>
                </a:gs>
              </a:gsLst>
              <a:lin ang="5400000" scaled="0"/>
            </a:gradFill>
            <a:ln>
              <a:noFill/>
            </a:ln>
            <a:effectLst/>
            <a:sp3d/>
          </c:spPr>
          <c:dLbls>
            <c:dLbl>
              <c:idx val="0"/>
              <c:layout>
                <c:manualLayout>
                  <c:x val="5.8303898281274504E-3"/>
                  <c:y val="0.13618385998885832"/>
                </c:manualLayout>
              </c:layout>
              <c:showVal val="1"/>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'налоговые доходы'!$A$3:$A$8</c:f>
              <c:strCache>
                <c:ptCount val="6"/>
                <c:pt idx="0">
                  <c:v>НДФЛ</c:v>
                </c:pt>
                <c:pt idx="1">
                  <c:v>Акцизы по подакцизным товарам</c:v>
                </c:pt>
                <c:pt idx="2">
                  <c:v>Налоги на совокупный доход</c:v>
                </c:pt>
                <c:pt idx="3">
                  <c:v>Налог на имущество физических лиц</c:v>
                </c:pt>
                <c:pt idx="4">
                  <c:v>Земельный налог</c:v>
                </c:pt>
                <c:pt idx="5">
                  <c:v>Государственная пошлина</c:v>
                </c:pt>
              </c:strCache>
            </c:strRef>
          </c:cat>
          <c:val>
            <c:numRef>
              <c:f>'налоговые доходы'!$B$3:$B$8</c:f>
              <c:numCache>
                <c:formatCode>#,##0.0</c:formatCode>
                <c:ptCount val="6"/>
                <c:pt idx="0">
                  <c:v>456958.8</c:v>
                </c:pt>
                <c:pt idx="1">
                  <c:v>10162.6</c:v>
                </c:pt>
                <c:pt idx="2">
                  <c:v>124118.5</c:v>
                </c:pt>
                <c:pt idx="3">
                  <c:v>9500</c:v>
                </c:pt>
                <c:pt idx="4">
                  <c:v>18761.5</c:v>
                </c:pt>
                <c:pt idx="5">
                  <c:v>5305</c:v>
                </c:pt>
              </c:numCache>
            </c:numRef>
          </c:val>
          <c:shape val="cylinder"/>
        </c:ser>
        <c:ser>
          <c:idx val="1"/>
          <c:order val="1"/>
          <c:tx>
            <c:strRef>
              <c:f>'налоговые доходы'!$C$2</c:f>
              <c:strCache>
                <c:ptCount val="1"/>
                <c:pt idx="0">
                  <c:v>2017 год </c:v>
                </c:pt>
              </c:strCache>
            </c:strRef>
          </c:tx>
          <c:spPr>
            <a:gradFill>
              <a:gsLst>
                <a:gs pos="0">
                  <a:srgbClr val="FFF200"/>
                </a:gs>
                <a:gs pos="45000">
                  <a:srgbClr val="FF7A00"/>
                </a:gs>
                <a:gs pos="70000">
                  <a:srgbClr val="FF0300"/>
                </a:gs>
                <a:gs pos="100000">
                  <a:srgbClr val="4D0808"/>
                </a:gs>
              </a:gsLst>
              <a:lin ang="5400000" scaled="0"/>
            </a:gradFill>
            <a:ln>
              <a:noFill/>
            </a:ln>
            <a:effectLst/>
            <a:sp3d/>
          </c:spPr>
          <c:dLbls>
            <c:dLbl>
              <c:idx val="0"/>
              <c:layout>
                <c:manualLayout>
                  <c:x val="5.8303898281274512E-3"/>
                  <c:y val="0.1500750602470782"/>
                </c:manualLayout>
              </c:layout>
              <c:showVal val="1"/>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'налоговые доходы'!$A$3:$A$8</c:f>
              <c:strCache>
                <c:ptCount val="6"/>
                <c:pt idx="0">
                  <c:v>НДФЛ</c:v>
                </c:pt>
                <c:pt idx="1">
                  <c:v>Акцизы по подакцизным товарам</c:v>
                </c:pt>
                <c:pt idx="2">
                  <c:v>Налоги на совокупный доход</c:v>
                </c:pt>
                <c:pt idx="3">
                  <c:v>Налог на имущество физических лиц</c:v>
                </c:pt>
                <c:pt idx="4">
                  <c:v>Земельный налог</c:v>
                </c:pt>
                <c:pt idx="5">
                  <c:v>Государственная пошлина</c:v>
                </c:pt>
              </c:strCache>
            </c:strRef>
          </c:cat>
          <c:val>
            <c:numRef>
              <c:f>'налоговые доходы'!$C$3:$C$8</c:f>
              <c:numCache>
                <c:formatCode>#,##0.0</c:formatCode>
                <c:ptCount val="6"/>
                <c:pt idx="0">
                  <c:v>419018</c:v>
                </c:pt>
                <c:pt idx="1">
                  <c:v>13551</c:v>
                </c:pt>
                <c:pt idx="2">
                  <c:v>115301.5</c:v>
                </c:pt>
                <c:pt idx="3">
                  <c:v>7900</c:v>
                </c:pt>
                <c:pt idx="4">
                  <c:v>17300</c:v>
                </c:pt>
                <c:pt idx="5">
                  <c:v>5360.2</c:v>
                </c:pt>
              </c:numCache>
            </c:numRef>
          </c:val>
          <c:shape val="cylinder"/>
        </c:ser>
        <c:ser>
          <c:idx val="2"/>
          <c:order val="2"/>
          <c:tx>
            <c:strRef>
              <c:f>'налоговые доходы'!$D$2</c:f>
              <c:strCache>
                <c:ptCount val="1"/>
                <c:pt idx="0">
                  <c:v>2018 год </c:v>
                </c:pt>
              </c:strCache>
            </c:strRef>
          </c:tx>
          <c:spPr>
            <a:gradFill>
              <a:gsLst>
                <a:gs pos="0">
                  <a:srgbClr val="DDEBCF"/>
                </a:gs>
                <a:gs pos="50000">
                  <a:srgbClr val="9CB86E"/>
                </a:gs>
                <a:gs pos="100000">
                  <a:srgbClr val="156B13"/>
                </a:gs>
              </a:gsLst>
              <a:lin ang="5400000" scaled="0"/>
            </a:gradFill>
            <a:ln>
              <a:noFill/>
            </a:ln>
            <a:effectLst/>
            <a:sp3d/>
          </c:spPr>
          <c:dLbls>
            <c:dLbl>
              <c:idx val="0"/>
              <c:layout>
                <c:manualLayout>
                  <c:x val="-1.336115567358163E-17"/>
                  <c:y val="0.14511394916845585"/>
                </c:manualLayout>
              </c:layout>
              <c:showVal val="1"/>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'налоговые доходы'!$A$3:$A$8</c:f>
              <c:strCache>
                <c:ptCount val="6"/>
                <c:pt idx="0">
                  <c:v>НДФЛ</c:v>
                </c:pt>
                <c:pt idx="1">
                  <c:v>Акцизы по подакцизным товарам</c:v>
                </c:pt>
                <c:pt idx="2">
                  <c:v>Налоги на совокупный доход</c:v>
                </c:pt>
                <c:pt idx="3">
                  <c:v>Налог на имущество физических лиц</c:v>
                </c:pt>
                <c:pt idx="4">
                  <c:v>Земельный налог</c:v>
                </c:pt>
                <c:pt idx="5">
                  <c:v>Государственная пошлина</c:v>
                </c:pt>
              </c:strCache>
            </c:strRef>
          </c:cat>
          <c:val>
            <c:numRef>
              <c:f>'налоговые доходы'!$D$3:$D$8</c:f>
              <c:numCache>
                <c:formatCode>#,##0.0</c:formatCode>
                <c:ptCount val="6"/>
                <c:pt idx="0">
                  <c:v>421283.6</c:v>
                </c:pt>
                <c:pt idx="1">
                  <c:v>14220.1</c:v>
                </c:pt>
                <c:pt idx="2">
                  <c:v>115152</c:v>
                </c:pt>
                <c:pt idx="3">
                  <c:v>7910</c:v>
                </c:pt>
                <c:pt idx="4">
                  <c:v>18405.900000000001</c:v>
                </c:pt>
                <c:pt idx="5">
                  <c:v>5370.2</c:v>
                </c:pt>
              </c:numCache>
            </c:numRef>
          </c:val>
          <c:shape val="cylinder"/>
        </c:ser>
        <c:ser>
          <c:idx val="3"/>
          <c:order val="3"/>
          <c:tx>
            <c:strRef>
              <c:f>'налоговые доходы'!$E$2</c:f>
              <c:strCache>
                <c:ptCount val="1"/>
                <c:pt idx="0">
                  <c:v>2019 год </c:v>
                </c:pt>
              </c:strCache>
            </c:strRef>
          </c:tx>
          <c:spPr>
            <a:gradFill>
              <a:gsLst>
                <a:gs pos="0">
                  <a:srgbClr val="D6B19C"/>
                </a:gs>
                <a:gs pos="30000">
                  <a:srgbClr val="D49E6C"/>
                </a:gs>
                <a:gs pos="70000">
                  <a:srgbClr val="A65528"/>
                </a:gs>
                <a:gs pos="100000">
                  <a:srgbClr val="663012"/>
                </a:gs>
              </a:gsLst>
              <a:lin ang="5400000" scaled="0"/>
            </a:gradFill>
            <a:ln>
              <a:noFill/>
            </a:ln>
            <a:effectLst/>
            <a:sp3d/>
          </c:spPr>
          <c:dLbls>
            <c:dLbl>
              <c:idx val="0"/>
              <c:layout>
                <c:manualLayout>
                  <c:x val="8.745584742191179E-3"/>
                  <c:y val="0.16757688789037173"/>
                </c:manualLayout>
              </c:layout>
              <c:showVal val="1"/>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'налоговые доходы'!$A$3:$A$8</c:f>
              <c:strCache>
                <c:ptCount val="6"/>
                <c:pt idx="0">
                  <c:v>НДФЛ</c:v>
                </c:pt>
                <c:pt idx="1">
                  <c:v>Акцизы по подакцизным товарам</c:v>
                </c:pt>
                <c:pt idx="2">
                  <c:v>Налоги на совокупный доход</c:v>
                </c:pt>
                <c:pt idx="3">
                  <c:v>Налог на имущество физических лиц</c:v>
                </c:pt>
                <c:pt idx="4">
                  <c:v>Земельный налог</c:v>
                </c:pt>
                <c:pt idx="5">
                  <c:v>Государственная пошлина</c:v>
                </c:pt>
              </c:strCache>
            </c:strRef>
          </c:cat>
          <c:val>
            <c:numRef>
              <c:f>'налоговые доходы'!$E$3:$E$8</c:f>
              <c:numCache>
                <c:formatCode>#,##0.0</c:formatCode>
                <c:ptCount val="6"/>
                <c:pt idx="0">
                  <c:v>425143.5</c:v>
                </c:pt>
                <c:pt idx="1">
                  <c:v>14781.2</c:v>
                </c:pt>
                <c:pt idx="2">
                  <c:v>114702.5</c:v>
                </c:pt>
                <c:pt idx="3">
                  <c:v>7910</c:v>
                </c:pt>
                <c:pt idx="4">
                  <c:v>18628.599999999999</c:v>
                </c:pt>
                <c:pt idx="5">
                  <c:v>5375.2</c:v>
                </c:pt>
              </c:numCache>
            </c:numRef>
          </c:val>
          <c:shape val="cylinder"/>
        </c:ser>
        <c:gapWidth val="43"/>
        <c:gapDepth val="73"/>
        <c:shape val="box"/>
        <c:axId val="164722176"/>
        <c:axId val="164723712"/>
        <c:axId val="0"/>
      </c:bar3DChart>
      <c:catAx>
        <c:axId val="16472217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ru-RU"/>
          </a:p>
        </c:txPr>
        <c:crossAx val="164723712"/>
        <c:crosses val="autoZero"/>
        <c:auto val="1"/>
        <c:lblAlgn val="ctr"/>
        <c:lblOffset val="100"/>
      </c:catAx>
      <c:valAx>
        <c:axId val="164723712"/>
        <c:scaling>
          <c:orientation val="minMax"/>
        </c:scaling>
        <c:delete val="1"/>
        <c:axPos val="l"/>
        <c:numFmt formatCode="#,##0.0" sourceLinked="1"/>
        <c:majorTickMark val="none"/>
        <c:tickLblPos val="none"/>
        <c:crossAx val="164722176"/>
        <c:crosses val="autoZero"/>
        <c:crossBetween val="between"/>
      </c:valAx>
      <c:spPr>
        <a:noFill/>
        <a:ln>
          <a:noFill/>
        </a:ln>
        <a:effectLst/>
      </c:spPr>
    </c:plotArea>
    <c:legend>
      <c:legendPos val="t"/>
      <c:layout>
        <c:manualLayout>
          <c:xMode val="edge"/>
          <c:yMode val="edge"/>
          <c:x val="0.21357613157766681"/>
          <c:y val="5.2059972009448376E-2"/>
          <c:w val="0.71131949526269345"/>
          <c:h val="0.26371187239648869"/>
        </c:manualLayout>
      </c:layout>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itchFamily="34" charset="0"/>
              <a:ea typeface="+mn-ea"/>
              <a:cs typeface="Arial" pitchFamily="34" charset="0"/>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9978877574622863E-2"/>
          <c:y val="7.1410070902429873E-2"/>
          <c:w val="0.94002112242537772"/>
          <c:h val="0.7067061091336172"/>
        </c:manualLayout>
      </c:layout>
      <c:bar3DChart>
        <c:barDir val="col"/>
        <c:grouping val="clustered"/>
        <c:ser>
          <c:idx val="0"/>
          <c:order val="0"/>
          <c:tx>
            <c:strRef>
              <c:f>'неналоговые доходы'!$B$2</c:f>
              <c:strCache>
                <c:ptCount val="1"/>
                <c:pt idx="0">
                  <c:v>2016 год (план)</c:v>
                </c:pt>
              </c:strCache>
            </c:strRef>
          </c:tx>
          <c:spPr>
            <a:gradFill>
              <a:gsLst>
                <a:gs pos="0">
                  <a:srgbClr val="03D4A8"/>
                </a:gs>
                <a:gs pos="25000">
                  <a:srgbClr val="21D6E0"/>
                </a:gs>
                <a:gs pos="75000">
                  <a:srgbClr val="0087E6"/>
                </a:gs>
                <a:gs pos="100000">
                  <a:srgbClr val="005CBF"/>
                </a:gs>
              </a:gsLst>
              <a:lin ang="5400000" scaled="0"/>
            </a:gradFill>
            <a:ln>
              <a:noFill/>
            </a:ln>
            <a:effectLst>
              <a:outerShdw dist="50800" dir="5400000" sx="31000" sy="31000" algn="ctr" rotWithShape="0">
                <a:srgbClr val="000000">
                  <a:alpha val="43137"/>
                </a:srgbClr>
              </a:outerShdw>
            </a:effectLst>
            <a:sp3d/>
          </c:spPr>
          <c:dLbls>
            <c:dLbl>
              <c:idx val="0"/>
              <c:layout>
                <c:manualLayout>
                  <c:x val="2.8912998737845156E-3"/>
                  <c:y val="0.15511997997545121"/>
                </c:manualLayout>
              </c:layout>
              <c:showVal val="1"/>
              <c:extLst>
                <c:ext xmlns:c15="http://schemas.microsoft.com/office/drawing/2012/chart" uri="{CE6537A1-D6FC-4f65-9D91-7224C49458BB}">
                  <c15:layout/>
                </c:ext>
              </c:extLst>
            </c:dLbl>
            <c:dLbl>
              <c:idx val="1"/>
              <c:layout>
                <c:manualLayout>
                  <c:x val="2.8912998737845156E-3"/>
                  <c:y val="0.15087011751037041"/>
                </c:manualLayout>
              </c:layout>
              <c:showVal val="1"/>
              <c:extLst>
                <c:ext xmlns:c15="http://schemas.microsoft.com/office/drawing/2012/chart" uri="{CE6537A1-D6FC-4f65-9D91-7224C49458BB}">
                  <c15:layout/>
                </c:ext>
              </c:extLst>
            </c:dLbl>
            <c:dLbl>
              <c:idx val="2"/>
              <c:layout>
                <c:manualLayout>
                  <c:x val="5.7825997475690338E-3"/>
                  <c:y val="-3.6123830953187261E-2"/>
                </c:manualLayout>
              </c:layout>
              <c:showVal val="1"/>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itchFamily="34" charset="0"/>
                    <a:ea typeface="+mn-ea"/>
                    <a:cs typeface="Arial" pitchFamily="34" charset="0"/>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'неналоговые доходы'!$A$3:$A$7</c:f>
              <c:strCache>
                <c:ptCount val="5"/>
                <c:pt idx="0">
                  <c:v>Доходы, получаемые в виде арендной платы за земельные участки</c:v>
                </c:pt>
                <c:pt idx="1">
                  <c:v>Доходы от сдачи в аренду муниципального имущества</c:v>
                </c:pt>
                <c:pt idx="2">
                  <c:v>Доходы от продажи нематериальных активов</c:v>
                </c:pt>
                <c:pt idx="3">
                  <c:v>Штрафы, санкции, возмещение ущерба</c:v>
                </c:pt>
                <c:pt idx="4">
                  <c:v>Прочие доходы</c:v>
                </c:pt>
              </c:strCache>
            </c:strRef>
          </c:cat>
          <c:val>
            <c:numRef>
              <c:f>'неналоговые доходы'!$B$3:$B$7</c:f>
              <c:numCache>
                <c:formatCode>#,##0.0</c:formatCode>
                <c:ptCount val="5"/>
                <c:pt idx="0">
                  <c:v>86236.3</c:v>
                </c:pt>
                <c:pt idx="1">
                  <c:v>67016.800000000003</c:v>
                </c:pt>
                <c:pt idx="2">
                  <c:v>18660.099999999999</c:v>
                </c:pt>
                <c:pt idx="3">
                  <c:v>4361.3</c:v>
                </c:pt>
                <c:pt idx="4">
                  <c:v>2723.5</c:v>
                </c:pt>
              </c:numCache>
            </c:numRef>
          </c:val>
          <c:shape val="cylinder"/>
        </c:ser>
        <c:ser>
          <c:idx val="1"/>
          <c:order val="1"/>
          <c:tx>
            <c:strRef>
              <c:f>'неналоговые доходы'!$C$2</c:f>
              <c:strCache>
                <c:ptCount val="1"/>
                <c:pt idx="0">
                  <c:v>2017 год </c:v>
                </c:pt>
              </c:strCache>
            </c:strRef>
          </c:tx>
          <c:spPr>
            <a:solidFill>
              <a:schemeClr val="accent2"/>
            </a:solidFill>
            <a:ln>
              <a:noFill/>
            </a:ln>
            <a:effectLst/>
            <a:sp3d/>
          </c:spPr>
          <c:dPt>
            <c:idx val="0"/>
            <c:spPr>
              <a:gradFill>
                <a:gsLst>
                  <a:gs pos="0">
                    <a:srgbClr val="DDEBCF"/>
                  </a:gs>
                  <a:gs pos="50000">
                    <a:srgbClr val="9CB86E"/>
                  </a:gs>
                  <a:gs pos="100000">
                    <a:srgbClr val="156B13"/>
                  </a:gs>
                </a:gsLst>
                <a:lin ang="5400000" scaled="0"/>
              </a:gradFill>
              <a:ln>
                <a:noFill/>
              </a:ln>
              <a:effectLst/>
              <a:sp3d/>
            </c:spPr>
          </c:dPt>
          <c:dLbls>
            <c:dLbl>
              <c:idx val="0"/>
              <c:layout>
                <c:manualLayout>
                  <c:x val="0"/>
                  <c:y val="0.16786956737069375"/>
                </c:manualLayout>
              </c:layout>
              <c:showVal val="1"/>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itchFamily="34" charset="0"/>
                    <a:ea typeface="+mn-ea"/>
                    <a:cs typeface="Arial" pitchFamily="34" charset="0"/>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'неналоговые доходы'!$A$3:$A$7</c:f>
              <c:strCache>
                <c:ptCount val="5"/>
                <c:pt idx="0">
                  <c:v>Доходы, получаемые в виде арендной платы за земельные участки</c:v>
                </c:pt>
                <c:pt idx="1">
                  <c:v>Доходы от сдачи в аренду муниципального имущества</c:v>
                </c:pt>
                <c:pt idx="2">
                  <c:v>Доходы от продажи нематериальных активов</c:v>
                </c:pt>
                <c:pt idx="3">
                  <c:v>Штрафы, санкции, возмещение ущерба</c:v>
                </c:pt>
                <c:pt idx="4">
                  <c:v>Прочие доходы</c:v>
                </c:pt>
              </c:strCache>
            </c:strRef>
          </c:cat>
          <c:val>
            <c:numRef>
              <c:f>'неналоговые доходы'!$C$3:$C$7</c:f>
              <c:numCache>
                <c:formatCode>#,##0.0</c:formatCode>
                <c:ptCount val="5"/>
                <c:pt idx="0">
                  <c:v>77138.899999999994</c:v>
                </c:pt>
                <c:pt idx="1">
                  <c:v>24851.1</c:v>
                </c:pt>
                <c:pt idx="2">
                  <c:v>29679.8</c:v>
                </c:pt>
                <c:pt idx="3">
                  <c:v>5757</c:v>
                </c:pt>
                <c:pt idx="4">
                  <c:v>4093.2</c:v>
                </c:pt>
              </c:numCache>
            </c:numRef>
          </c:val>
          <c:shape val="cylinder"/>
        </c:ser>
        <c:ser>
          <c:idx val="2"/>
          <c:order val="2"/>
          <c:tx>
            <c:strRef>
              <c:f>'неналоговые доходы'!$D$2</c:f>
              <c:strCache>
                <c:ptCount val="1"/>
                <c:pt idx="0">
                  <c:v>2018 год </c:v>
                </c:pt>
              </c:strCache>
            </c:strRef>
          </c:tx>
          <c:spPr>
            <a:gradFill>
              <a:gsLst>
                <a:gs pos="0">
                  <a:srgbClr val="FFF200"/>
                </a:gs>
                <a:gs pos="45000">
                  <a:srgbClr val="FF7A00"/>
                </a:gs>
                <a:gs pos="70000">
                  <a:srgbClr val="FF0300"/>
                </a:gs>
                <a:gs pos="100000">
                  <a:srgbClr val="4D0808"/>
                </a:gs>
              </a:gsLst>
              <a:lin ang="5400000" scaled="0"/>
            </a:gradFill>
            <a:ln>
              <a:noFill/>
            </a:ln>
            <a:effectLst/>
            <a:sp3d/>
          </c:spPr>
          <c:dLbls>
            <c:dLbl>
              <c:idx val="0"/>
              <c:layout>
                <c:manualLayout>
                  <c:x val="-2.6503276008252085E-17"/>
                  <c:y val="0.25499174790485146"/>
                </c:manualLayout>
              </c:layout>
              <c:showVal val="1"/>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itchFamily="34" charset="0"/>
                    <a:ea typeface="+mn-ea"/>
                    <a:cs typeface="Arial" pitchFamily="34" charset="0"/>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'неналоговые доходы'!$A$3:$A$7</c:f>
              <c:strCache>
                <c:ptCount val="5"/>
                <c:pt idx="0">
                  <c:v>Доходы, получаемые в виде арендной платы за земельные участки</c:v>
                </c:pt>
                <c:pt idx="1">
                  <c:v>Доходы от сдачи в аренду муниципального имущества</c:v>
                </c:pt>
                <c:pt idx="2">
                  <c:v>Доходы от продажи нематериальных активов</c:v>
                </c:pt>
                <c:pt idx="3">
                  <c:v>Штрафы, санкции, возмещение ущерба</c:v>
                </c:pt>
                <c:pt idx="4">
                  <c:v>Прочие доходы</c:v>
                </c:pt>
              </c:strCache>
            </c:strRef>
          </c:cat>
          <c:val>
            <c:numRef>
              <c:f>'неналоговые доходы'!$D$3:$D$7</c:f>
              <c:numCache>
                <c:formatCode>#,##0.0</c:formatCode>
                <c:ptCount val="5"/>
                <c:pt idx="0">
                  <c:v>79550</c:v>
                </c:pt>
                <c:pt idx="1">
                  <c:v>24175.4</c:v>
                </c:pt>
                <c:pt idx="2">
                  <c:v>19806.099999999999</c:v>
                </c:pt>
                <c:pt idx="3">
                  <c:v>5963</c:v>
                </c:pt>
                <c:pt idx="4">
                  <c:v>4095.5</c:v>
                </c:pt>
              </c:numCache>
            </c:numRef>
          </c:val>
          <c:shape val="cylinder"/>
        </c:ser>
        <c:ser>
          <c:idx val="3"/>
          <c:order val="3"/>
          <c:tx>
            <c:strRef>
              <c:f>'неналоговые доходы'!$E$2</c:f>
              <c:strCache>
                <c:ptCount val="1"/>
                <c:pt idx="0">
                  <c:v>2019 год </c:v>
                </c:pt>
              </c:strCache>
            </c:strRef>
          </c:tx>
          <c:spPr>
            <a:gradFill flip="none" rotWithShape="1">
              <a:gsLst>
                <a:gs pos="100000">
                  <a:srgbClr val="C2860E"/>
                </a:gs>
                <a:gs pos="17999">
                  <a:srgbClr val="FEE7F2"/>
                </a:gs>
                <a:gs pos="36000">
                  <a:srgbClr val="FAC77D"/>
                </a:gs>
                <a:gs pos="61000">
                  <a:srgbClr val="FBA97D"/>
                </a:gs>
                <a:gs pos="82001">
                  <a:srgbClr val="FBD49C"/>
                </a:gs>
                <a:gs pos="100000">
                  <a:srgbClr val="FEE7F2"/>
                </a:gs>
              </a:gsLst>
              <a:lin ang="0" scaled="0"/>
              <a:tileRect/>
            </a:gradFill>
            <a:ln>
              <a:noFill/>
            </a:ln>
            <a:effectLst/>
            <a:sp3d/>
          </c:spPr>
          <c:dLbls>
            <c:dLbl>
              <c:idx val="0"/>
              <c:layout>
                <c:manualLayout>
                  <c:x val="5.782599747569033E-3"/>
                  <c:y val="0.14386063886119443"/>
                </c:manualLayout>
              </c:layout>
              <c:showVal val="1"/>
            </c:dLbl>
            <c:spPr>
              <a:noFill/>
              <a:ln>
                <a:noFill/>
              </a:ln>
              <a:effectLst/>
            </c:spPr>
            <c:txPr>
              <a:bodyPr rot="-540000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itchFamily="34" charset="0"/>
                    <a:ea typeface="+mn-ea"/>
                    <a:cs typeface="Arial" pitchFamily="34" charset="0"/>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'неналоговые доходы'!$A$3:$A$7</c:f>
              <c:strCache>
                <c:ptCount val="5"/>
                <c:pt idx="0">
                  <c:v>Доходы, получаемые в виде арендной платы за земельные участки</c:v>
                </c:pt>
                <c:pt idx="1">
                  <c:v>Доходы от сдачи в аренду муниципального имущества</c:v>
                </c:pt>
                <c:pt idx="2">
                  <c:v>Доходы от продажи нематериальных активов</c:v>
                </c:pt>
                <c:pt idx="3">
                  <c:v>Штрафы, санкции, возмещение ущерба</c:v>
                </c:pt>
                <c:pt idx="4">
                  <c:v>Прочие доходы</c:v>
                </c:pt>
              </c:strCache>
            </c:strRef>
          </c:cat>
          <c:val>
            <c:numRef>
              <c:f>'неналоговые доходы'!$E$3:$E$7</c:f>
              <c:numCache>
                <c:formatCode>#,##0.0</c:formatCode>
                <c:ptCount val="5"/>
                <c:pt idx="0">
                  <c:v>83572.899999999994</c:v>
                </c:pt>
                <c:pt idx="1">
                  <c:v>23312.799999999999</c:v>
                </c:pt>
                <c:pt idx="2">
                  <c:v>19404.2</c:v>
                </c:pt>
                <c:pt idx="3">
                  <c:v>6174</c:v>
                </c:pt>
                <c:pt idx="4">
                  <c:v>4104.8</c:v>
                </c:pt>
              </c:numCache>
            </c:numRef>
          </c:val>
          <c:shape val="cylinder"/>
        </c:ser>
        <c:shape val="box"/>
        <c:axId val="164954112"/>
        <c:axId val="164955648"/>
        <c:axId val="0"/>
      </c:bar3DChart>
      <c:catAx>
        <c:axId val="164954112"/>
        <c:scaling>
          <c:orientation val="minMax"/>
        </c:scaling>
        <c:axPos val="b"/>
        <c:numFmt formatCode="General" sourceLinked="1"/>
        <c:majorTickMark val="none"/>
        <c:tickLblPos val="nextTo"/>
        <c:spPr>
          <a:noFill/>
          <a:ln>
            <a:noFill/>
          </a:ln>
          <a:effectLst/>
        </c:spPr>
        <c:txPr>
          <a:bodyPr rot="-60000000" spcFirstLastPara="1" vertOverflow="ellipsis" vert="horz" wrap="square" anchor="t" anchorCtr="0"/>
          <a:lstStyle/>
          <a:p>
            <a:pPr>
              <a:defRPr sz="1200" b="1" i="0" u="none" strike="noStrike" kern="1200" baseline="0">
                <a:solidFill>
                  <a:schemeClr val="tx1"/>
                </a:solidFill>
                <a:latin typeface="Arial" pitchFamily="34" charset="0"/>
                <a:ea typeface="+mn-ea"/>
                <a:cs typeface="Arial" pitchFamily="34" charset="0"/>
              </a:defRPr>
            </a:pPr>
            <a:endParaRPr lang="ru-RU"/>
          </a:p>
        </c:txPr>
        <c:crossAx val="164955648"/>
        <c:crosses val="autoZero"/>
        <c:auto val="1"/>
        <c:lblAlgn val="ctr"/>
        <c:lblOffset val="100"/>
      </c:catAx>
      <c:valAx>
        <c:axId val="1649556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tickLblPos val="none"/>
        <c:crossAx val="164954112"/>
        <c:crosses val="autoZero"/>
        <c:crossBetween val="between"/>
      </c:valAx>
      <c:spPr>
        <a:noFill/>
        <a:ln>
          <a:noFill/>
        </a:ln>
        <a:effectLst/>
      </c:spPr>
    </c:plotArea>
    <c:legend>
      <c:legendPos val="t"/>
      <c:layout>
        <c:manualLayout>
          <c:xMode val="edge"/>
          <c:yMode val="edge"/>
          <c:x val="5.0000022766140739E-2"/>
          <c:y val="3.8938674923565494E-2"/>
          <c:w val="0.89999995446771863"/>
          <c:h val="9.0924601451209605E-2"/>
        </c:manualLayout>
      </c:layout>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21708789885236068"/>
          <c:y val="2.6051780820419205E-2"/>
          <c:w val="0.72166501229873936"/>
          <c:h val="0.77060381326959049"/>
        </c:manualLayout>
      </c:layout>
      <c:bar3DChart>
        <c:barDir val="bar"/>
        <c:grouping val="clustered"/>
        <c:ser>
          <c:idx val="0"/>
          <c:order val="0"/>
          <c:tx>
            <c:strRef>
              <c:f>'безвозмездные поступления'!$A$2</c:f>
              <c:strCache>
                <c:ptCount val="1"/>
                <c:pt idx="0">
                  <c:v>Дотации</c:v>
                </c:pt>
              </c:strCache>
            </c:strRef>
          </c:tx>
          <c:spPr>
            <a:gradFill>
              <a:gsLst>
                <a:gs pos="0">
                  <a:srgbClr val="FF0000"/>
                </a:gs>
                <a:gs pos="30000">
                  <a:srgbClr val="66008F"/>
                </a:gs>
                <a:gs pos="64999">
                  <a:srgbClr val="BA0066"/>
                </a:gs>
                <a:gs pos="89999">
                  <a:srgbClr val="FF0000"/>
                </a:gs>
                <a:gs pos="100000">
                  <a:srgbClr val="FF8200"/>
                </a:gs>
              </a:gsLst>
              <a:lin ang="16200000" scaled="0"/>
            </a:gradFill>
            <a:ln>
              <a:noFill/>
            </a:ln>
            <a:effectLst/>
            <a:scene3d>
              <a:camera prst="orthographicFront"/>
              <a:lightRig rig="threePt" dir="t"/>
            </a:scene3d>
            <a:sp3d>
              <a:bevelT/>
            </a:sp3d>
          </c:spPr>
          <c:cat>
            <c:strRef>
              <c:f>'безвозмездные поступления'!$B$1:$E$1</c:f>
              <c:strCache>
                <c:ptCount val="4"/>
                <c:pt idx="0">
                  <c:v>2016 год (план)</c:v>
                </c:pt>
                <c:pt idx="1">
                  <c:v>2017 год (прогноз)</c:v>
                </c:pt>
                <c:pt idx="2">
                  <c:v>2018 год (прогноз)</c:v>
                </c:pt>
                <c:pt idx="3">
                  <c:v>2019 год (прогноз)</c:v>
                </c:pt>
              </c:strCache>
            </c:strRef>
          </c:cat>
          <c:val>
            <c:numRef>
              <c:f>'безвозмездные поступления'!$B$2:$E$2</c:f>
              <c:numCache>
                <c:formatCode>#,##0.0</c:formatCode>
                <c:ptCount val="4"/>
                <c:pt idx="0">
                  <c:v>438952.3</c:v>
                </c:pt>
                <c:pt idx="1">
                  <c:v>486287.2</c:v>
                </c:pt>
                <c:pt idx="2">
                  <c:v>438318.3</c:v>
                </c:pt>
                <c:pt idx="3">
                  <c:v>438318.3</c:v>
                </c:pt>
              </c:numCache>
            </c:numRef>
          </c:val>
          <c:shape val="cylinder"/>
        </c:ser>
        <c:ser>
          <c:idx val="1"/>
          <c:order val="1"/>
          <c:tx>
            <c:strRef>
              <c:f>'безвозмездные поступления'!$A$3</c:f>
              <c:strCache>
                <c:ptCount val="1"/>
                <c:pt idx="0">
                  <c:v>Субвенции</c:v>
                </c:pt>
              </c:strCache>
            </c:strRef>
          </c:tx>
          <c:spPr>
            <a:gradFill>
              <a:gsLst>
                <a:gs pos="0">
                  <a:srgbClr val="03D4A8"/>
                </a:gs>
                <a:gs pos="25000">
                  <a:srgbClr val="21D6E0"/>
                </a:gs>
                <a:gs pos="75000">
                  <a:srgbClr val="0087E6"/>
                </a:gs>
                <a:gs pos="100000">
                  <a:srgbClr val="005CBF"/>
                </a:gs>
              </a:gsLst>
              <a:lin ang="16200000" scaled="0"/>
            </a:gradFill>
            <a:ln>
              <a:noFill/>
            </a:ln>
            <a:effectLst/>
            <a:scene3d>
              <a:camera prst="orthographicFront"/>
              <a:lightRig rig="threePt" dir="t"/>
            </a:scene3d>
            <a:sp3d>
              <a:bevelT/>
            </a:sp3d>
          </c:spPr>
          <c:cat>
            <c:strRef>
              <c:f>'безвозмездные поступления'!$B$1:$E$1</c:f>
              <c:strCache>
                <c:ptCount val="4"/>
                <c:pt idx="0">
                  <c:v>2016 год (план)</c:v>
                </c:pt>
                <c:pt idx="1">
                  <c:v>2017 год (прогноз)</c:v>
                </c:pt>
                <c:pt idx="2">
                  <c:v>2018 год (прогноз)</c:v>
                </c:pt>
                <c:pt idx="3">
                  <c:v>2019 год (прогноз)</c:v>
                </c:pt>
              </c:strCache>
            </c:strRef>
          </c:cat>
          <c:val>
            <c:numRef>
              <c:f>'безвозмездные поступления'!$B$3:$E$3</c:f>
              <c:numCache>
                <c:formatCode>#,##0.0</c:formatCode>
                <c:ptCount val="4"/>
                <c:pt idx="0">
                  <c:v>1142895.2</c:v>
                </c:pt>
                <c:pt idx="1">
                  <c:v>1169853.8</c:v>
                </c:pt>
                <c:pt idx="2">
                  <c:v>1119460.6000000001</c:v>
                </c:pt>
                <c:pt idx="3">
                  <c:v>1063562.2</c:v>
                </c:pt>
              </c:numCache>
            </c:numRef>
          </c:val>
          <c:shape val="cylinder"/>
        </c:ser>
        <c:ser>
          <c:idx val="2"/>
          <c:order val="2"/>
          <c:tx>
            <c:strRef>
              <c:f>'безвозмездные поступления'!$A$4</c:f>
              <c:strCache>
                <c:ptCount val="1"/>
                <c:pt idx="0">
                  <c:v>Субсидии</c:v>
                </c:pt>
              </c:strCache>
            </c:strRef>
          </c:tx>
          <c:spPr>
            <a:gradFill>
              <a:gsLst>
                <a:gs pos="0">
                  <a:srgbClr val="FFF200"/>
                </a:gs>
                <a:gs pos="45000">
                  <a:srgbClr val="FF7A00"/>
                </a:gs>
                <a:gs pos="70000">
                  <a:srgbClr val="FF0300"/>
                </a:gs>
                <a:gs pos="100000">
                  <a:srgbClr val="4D0808"/>
                </a:gs>
              </a:gsLst>
              <a:lin ang="16200000" scaled="0"/>
            </a:gradFill>
            <a:ln>
              <a:noFill/>
            </a:ln>
            <a:effectLst/>
            <a:scene3d>
              <a:camera prst="orthographicFront"/>
              <a:lightRig rig="threePt" dir="t"/>
            </a:scene3d>
            <a:sp3d>
              <a:bevelT/>
            </a:sp3d>
          </c:spPr>
          <c:cat>
            <c:strRef>
              <c:f>'безвозмездные поступления'!$B$1:$E$1</c:f>
              <c:strCache>
                <c:ptCount val="4"/>
                <c:pt idx="0">
                  <c:v>2016 год (план)</c:v>
                </c:pt>
                <c:pt idx="1">
                  <c:v>2017 год (прогноз)</c:v>
                </c:pt>
                <c:pt idx="2">
                  <c:v>2018 год (прогноз)</c:v>
                </c:pt>
                <c:pt idx="3">
                  <c:v>2019 год (прогноз)</c:v>
                </c:pt>
              </c:strCache>
            </c:strRef>
          </c:cat>
          <c:val>
            <c:numRef>
              <c:f>'безвозмездные поступления'!$B$4:$E$4</c:f>
              <c:numCache>
                <c:formatCode>#,##0.0</c:formatCode>
                <c:ptCount val="4"/>
                <c:pt idx="0">
                  <c:v>209014.3</c:v>
                </c:pt>
                <c:pt idx="1">
                  <c:v>162665.20000000001</c:v>
                </c:pt>
                <c:pt idx="2">
                  <c:v>154890.70000000001</c:v>
                </c:pt>
                <c:pt idx="3">
                  <c:v>145483.1</c:v>
                </c:pt>
              </c:numCache>
            </c:numRef>
          </c:val>
          <c:shape val="cylinder"/>
        </c:ser>
        <c:ser>
          <c:idx val="3"/>
          <c:order val="3"/>
          <c:tx>
            <c:strRef>
              <c:f>'безвозмездные поступления'!$A$5</c:f>
              <c:strCache>
                <c:ptCount val="1"/>
                <c:pt idx="0">
                  <c:v>Иные межбюджетные трансферты</c:v>
                </c:pt>
              </c:strCache>
            </c:strRef>
          </c:tx>
          <c:spPr>
            <a:solidFill>
              <a:srgbClr val="00B050"/>
            </a:solidFill>
            <a:ln>
              <a:noFill/>
            </a:ln>
            <a:effectLst/>
            <a:sp3d/>
          </c:spPr>
          <c:cat>
            <c:strRef>
              <c:f>'безвозмездные поступления'!$B$1:$E$1</c:f>
              <c:strCache>
                <c:ptCount val="4"/>
                <c:pt idx="0">
                  <c:v>2016 год (план)</c:v>
                </c:pt>
                <c:pt idx="1">
                  <c:v>2017 год (прогноз)</c:v>
                </c:pt>
                <c:pt idx="2">
                  <c:v>2018 год (прогноз)</c:v>
                </c:pt>
                <c:pt idx="3">
                  <c:v>2019 год (прогноз)</c:v>
                </c:pt>
              </c:strCache>
            </c:strRef>
          </c:cat>
          <c:val>
            <c:numRef>
              <c:f>'безвозмездные поступления'!$B$5:$E$5</c:f>
              <c:numCache>
                <c:formatCode>#,##0.0</c:formatCode>
                <c:ptCount val="4"/>
                <c:pt idx="0">
                  <c:v>3995.7</c:v>
                </c:pt>
                <c:pt idx="1">
                  <c:v>3908.6</c:v>
                </c:pt>
                <c:pt idx="2">
                  <c:v>1834</c:v>
                </c:pt>
                <c:pt idx="3">
                  <c:v>1813.8</c:v>
                </c:pt>
              </c:numCache>
            </c:numRef>
          </c:val>
        </c:ser>
        <c:gapWidth val="89"/>
        <c:gapDepth val="179"/>
        <c:shape val="box"/>
        <c:axId val="95340416"/>
        <c:axId val="95341952"/>
        <c:axId val="0"/>
      </c:bar3DChart>
      <c:catAx>
        <c:axId val="95340416"/>
        <c:scaling>
          <c:orientation val="minMax"/>
        </c:scaling>
        <c:delete val="1"/>
        <c:axPos val="l"/>
        <c:numFmt formatCode="General" sourceLinked="1"/>
        <c:majorTickMark val="none"/>
        <c:tickLblPos val="none"/>
        <c:crossAx val="95341952"/>
        <c:crosses val="autoZero"/>
        <c:auto val="1"/>
        <c:lblAlgn val="ctr"/>
        <c:lblOffset val="100"/>
      </c:catAx>
      <c:valAx>
        <c:axId val="95341952"/>
        <c:scaling>
          <c:orientation val="minMax"/>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itchFamily="34" charset="0"/>
                <a:ea typeface="+mn-ea"/>
                <a:cs typeface="Arial" pitchFamily="34" charset="0"/>
              </a:defRPr>
            </a:pPr>
            <a:endParaRPr lang="ru-RU"/>
          </a:p>
        </c:txPr>
        <c:crossAx val="9534041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itchFamily="34" charset="0"/>
              <a:ea typeface="+mn-ea"/>
              <a:cs typeface="Arial" pitchFamily="34" charset="0"/>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6405712194011059E-2"/>
          <c:y val="0.20239574319598291"/>
          <c:w val="0.973594287805989"/>
          <c:h val="0.67742023186782063"/>
        </c:manualLayout>
      </c:layout>
      <c:bar3DChart>
        <c:barDir val="col"/>
        <c:grouping val="clustered"/>
        <c:shape val="box"/>
        <c:axId val="95351168"/>
        <c:axId val="95352704"/>
        <c:axId val="0"/>
      </c:bar3DChart>
      <c:catAx>
        <c:axId val="953511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95000"/>
                    <a:lumOff val="5000"/>
                  </a:schemeClr>
                </a:solidFill>
                <a:latin typeface="Arial" pitchFamily="34" charset="0"/>
                <a:ea typeface="+mn-ea"/>
                <a:cs typeface="Arial" pitchFamily="34" charset="0"/>
              </a:defRPr>
            </a:pPr>
            <a:endParaRPr lang="ru-RU"/>
          </a:p>
        </c:txPr>
        <c:crossAx val="95352704"/>
        <c:crosses val="autoZero"/>
        <c:auto val="1"/>
        <c:lblAlgn val="ctr"/>
        <c:lblOffset val="100"/>
      </c:catAx>
      <c:valAx>
        <c:axId val="95352704"/>
        <c:scaling>
          <c:orientation val="minMax"/>
        </c:scaling>
        <c:delete val="1"/>
        <c:axPos val="l"/>
        <c:numFmt formatCode="General" sourceLinked="1"/>
        <c:majorTickMark val="none"/>
        <c:tickLblPos val="none"/>
        <c:crossAx val="95351168"/>
        <c:crosses val="autoZero"/>
        <c:crossBetween val="between"/>
      </c:valAx>
      <c:spPr>
        <a:noFill/>
        <a:ln>
          <a:noFill/>
        </a:ln>
        <a:effectLst/>
      </c:spPr>
    </c:plotArea>
    <c:plotVisOnly val="1"/>
    <c:dispBlanksAs val="gap"/>
  </c:chart>
  <c:spPr>
    <a:solidFill>
      <a:schemeClr val="accent6">
        <a:lumMod val="20000"/>
        <a:lumOff val="80000"/>
      </a:schemeClr>
    </a:solidFill>
    <a:ln>
      <a:no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floor>
      <c:spPr>
        <a:noFill/>
        <a:ln>
          <a:noFill/>
        </a:ln>
        <a:effectLst/>
        <a:sp3d/>
      </c:spPr>
    </c:floor>
    <c:sideWall>
      <c:spPr>
        <a:noFill/>
        <a:ln>
          <a:noFill/>
        </a:ln>
        <a:effectLst/>
        <a:sp3d/>
      </c:spPr>
    </c:sideWall>
    <c:backWall>
      <c:spPr>
        <a:solidFill>
          <a:schemeClr val="accent6">
            <a:lumMod val="20000"/>
            <a:lumOff val="80000"/>
          </a:schemeClr>
        </a:solidFill>
        <a:ln>
          <a:noFill/>
        </a:ln>
        <a:effectLst/>
        <a:sp3d/>
      </c:spPr>
    </c:backWall>
    <c:plotArea>
      <c:layout>
        <c:manualLayout>
          <c:layoutTarget val="inner"/>
          <c:xMode val="edge"/>
          <c:yMode val="edge"/>
          <c:x val="1.763692923008555E-2"/>
          <c:y val="0"/>
          <c:w val="0.98236307076991436"/>
          <c:h val="0.89855098259817778"/>
        </c:manualLayout>
      </c:layout>
      <c:bar3DChart>
        <c:barDir val="col"/>
        <c:grouping val="clustered"/>
        <c:ser>
          <c:idx val="0"/>
          <c:order val="0"/>
          <c:spPr>
            <a:solidFill>
              <a:srgbClr val="00B0F0"/>
            </a:solidFill>
            <a:ln>
              <a:noFill/>
            </a:ln>
            <a:effectLst/>
            <a:sp3d/>
          </c:spPr>
          <c:dLbls>
            <c:dLbl>
              <c:idx val="0"/>
              <c:layout>
                <c:manualLayout>
                  <c:x val="-4.8213077334841599E-2"/>
                  <c:y val="-2.7982219502997327E-2"/>
                </c:manualLayout>
              </c:layout>
              <c:tx>
                <c:rich>
                  <a:bodyPr rot="0" vert="horz"/>
                  <a:lstStyle/>
                  <a:p>
                    <a:pPr>
                      <a:defRPr sz="1800" b="1">
                        <a:latin typeface="Arial" pitchFamily="34" charset="0"/>
                        <a:cs typeface="Arial" pitchFamily="34" charset="0"/>
                      </a:defRPr>
                    </a:pPr>
                    <a:r>
                      <a:rPr lang="en-US" b="1" dirty="0" smtClean="0"/>
                      <a:t>2</a:t>
                    </a:r>
                    <a:r>
                      <a:rPr lang="ru-RU" b="1" dirty="0" smtClean="0"/>
                      <a:t> </a:t>
                    </a:r>
                    <a:r>
                      <a:rPr lang="en-US" b="1" dirty="0" smtClean="0"/>
                      <a:t>652</a:t>
                    </a:r>
                    <a:r>
                      <a:rPr lang="ru-RU" b="1" dirty="0" smtClean="0"/>
                      <a:t> </a:t>
                    </a:r>
                    <a:r>
                      <a:rPr lang="en-US" b="1" dirty="0" smtClean="0"/>
                      <a:t>217,9</a:t>
                    </a:r>
                    <a:endParaRPr lang="en-US" b="1" dirty="0"/>
                  </a:p>
                </c:rich>
              </c:tx>
              <c:spPr/>
              <c:showVal val="1"/>
            </c:dLbl>
            <c:dLbl>
              <c:idx val="1"/>
              <c:layout>
                <c:manualLayout>
                  <c:x val="-1.0273858460171094E-2"/>
                  <c:y val="-4.5275254909948291E-2"/>
                </c:manualLayout>
              </c:layout>
              <c:tx>
                <c:rich>
                  <a:bodyPr rot="0" vert="horz"/>
                  <a:lstStyle/>
                  <a:p>
                    <a:pPr>
                      <a:defRPr sz="1800" b="1">
                        <a:latin typeface="Arial" pitchFamily="34" charset="0"/>
                        <a:cs typeface="Arial" pitchFamily="34" charset="0"/>
                      </a:defRPr>
                    </a:pPr>
                    <a:r>
                      <a:rPr lang="en-US" b="1" dirty="0" smtClean="0"/>
                      <a:t>2</a:t>
                    </a:r>
                    <a:r>
                      <a:rPr lang="ru-RU" b="1" dirty="0" smtClean="0"/>
                      <a:t> </a:t>
                    </a:r>
                    <a:r>
                      <a:rPr lang="en-US" b="1" dirty="0" smtClean="0"/>
                      <a:t>604</a:t>
                    </a:r>
                    <a:r>
                      <a:rPr lang="ru-RU" b="1" dirty="0" smtClean="0"/>
                      <a:t> </a:t>
                    </a:r>
                    <a:r>
                      <a:rPr lang="en-US" b="1" dirty="0" smtClean="0"/>
                      <a:t>386,4</a:t>
                    </a:r>
                    <a:endParaRPr lang="en-US" b="1" dirty="0"/>
                  </a:p>
                </c:rich>
              </c:tx>
              <c:spPr/>
              <c:showVal val="1"/>
            </c:dLbl>
            <c:dLbl>
              <c:idx val="2"/>
              <c:layout>
                <c:manualLayout>
                  <c:x val="-1.1540005655937225E-2"/>
                  <c:y val="-4.0192912837540763E-2"/>
                </c:manualLayout>
              </c:layout>
              <c:tx>
                <c:rich>
                  <a:bodyPr rot="0" vert="horz"/>
                  <a:lstStyle/>
                  <a:p>
                    <a:pPr>
                      <a:defRPr sz="1800" b="1">
                        <a:latin typeface="Arial" pitchFamily="34" charset="0"/>
                        <a:cs typeface="Arial" pitchFamily="34" charset="0"/>
                      </a:defRPr>
                    </a:pPr>
                    <a:r>
                      <a:rPr lang="en-US" b="1" dirty="0" smtClean="0"/>
                      <a:t>2</a:t>
                    </a:r>
                    <a:r>
                      <a:rPr lang="ru-RU" b="1" dirty="0" smtClean="0"/>
                      <a:t> </a:t>
                    </a:r>
                    <a:r>
                      <a:rPr lang="en-US" b="1" dirty="0" smtClean="0"/>
                      <a:t>498</a:t>
                    </a:r>
                    <a:r>
                      <a:rPr lang="ru-RU" b="1" dirty="0" smtClean="0"/>
                      <a:t> </a:t>
                    </a:r>
                    <a:r>
                      <a:rPr lang="en-US" b="1" dirty="0" smtClean="0"/>
                      <a:t>729,4</a:t>
                    </a:r>
                    <a:endParaRPr lang="en-US" b="1" dirty="0"/>
                  </a:p>
                </c:rich>
              </c:tx>
              <c:spPr/>
              <c:showVal val="1"/>
            </c:dLbl>
            <c:dLbl>
              <c:idx val="3"/>
              <c:layout>
                <c:manualLayout>
                  <c:x val="7.9044247608851537E-3"/>
                  <c:y val="-5.5698865249540173E-2"/>
                </c:manualLayout>
              </c:layout>
              <c:tx>
                <c:rich>
                  <a:bodyPr rot="0" vert="horz"/>
                  <a:lstStyle/>
                  <a:p>
                    <a:pPr>
                      <a:defRPr sz="1800" b="1">
                        <a:latin typeface="Arial" pitchFamily="34" charset="0"/>
                        <a:cs typeface="Arial" pitchFamily="34" charset="0"/>
                      </a:defRPr>
                    </a:pPr>
                    <a:r>
                      <a:rPr lang="en-US" b="1" dirty="0" smtClean="0"/>
                      <a:t>2</a:t>
                    </a:r>
                    <a:r>
                      <a:rPr lang="ru-RU" b="1" dirty="0" smtClean="0"/>
                      <a:t> </a:t>
                    </a:r>
                    <a:r>
                      <a:rPr lang="en-US" b="1" dirty="0" smtClean="0"/>
                      <a:t>441</a:t>
                    </a:r>
                    <a:r>
                      <a:rPr lang="ru-RU" b="1" dirty="0" smtClean="0"/>
                      <a:t> </a:t>
                    </a:r>
                    <a:r>
                      <a:rPr lang="en-US" b="1" dirty="0" smtClean="0"/>
                      <a:t>298,9</a:t>
                    </a:r>
                    <a:endParaRPr lang="en-US" b="1" dirty="0"/>
                  </a:p>
                </c:rich>
              </c:tx>
              <c:spPr/>
              <c:showVal val="1"/>
            </c:dLbl>
            <c:txPr>
              <a:bodyPr rot="0" vert="horz"/>
              <a:lstStyle/>
              <a:p>
                <a:pPr>
                  <a:defRPr sz="1800">
                    <a:latin typeface="Arial" pitchFamily="34" charset="0"/>
                    <a:cs typeface="Arial" pitchFamily="34" charset="0"/>
                  </a:defRPr>
                </a:pPr>
                <a:endParaRPr lang="ru-RU"/>
              </a:p>
            </c:txPr>
            <c:showVal val="1"/>
          </c:dLbls>
          <c:cat>
            <c:strRef>
              <c:f>'[Диаграмма в Microsoft Office PowerPoint]расходы бюджета '!$B$2:$E$2</c:f>
              <c:strCache>
                <c:ptCount val="4"/>
                <c:pt idx="0">
                  <c:v>2016 год</c:v>
                </c:pt>
                <c:pt idx="1">
                  <c:v>2017 год</c:v>
                </c:pt>
                <c:pt idx="2">
                  <c:v>2018 год</c:v>
                </c:pt>
                <c:pt idx="3">
                  <c:v>2019 год</c:v>
                </c:pt>
              </c:strCache>
            </c:strRef>
          </c:cat>
          <c:val>
            <c:numRef>
              <c:f>'[Диаграмма в Microsoft Office PowerPoint]расходы бюджета '!$B$3:$E$3</c:f>
              <c:numCache>
                <c:formatCode>General</c:formatCode>
                <c:ptCount val="4"/>
                <c:pt idx="0">
                  <c:v>2652217.9</c:v>
                </c:pt>
                <c:pt idx="1">
                  <c:v>2604386.4</c:v>
                </c:pt>
                <c:pt idx="2">
                  <c:v>2498729.4</c:v>
                </c:pt>
                <c:pt idx="3">
                  <c:v>2441298.9</c:v>
                </c:pt>
              </c:numCache>
            </c:numRef>
          </c:val>
          <c:shape val="cylinder"/>
        </c:ser>
        <c:shape val="box"/>
        <c:axId val="94708096"/>
        <c:axId val="94709632"/>
        <c:axId val="0"/>
      </c:bar3DChart>
      <c:catAx>
        <c:axId val="9470809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itchFamily="34" charset="0"/>
                <a:ea typeface="+mn-ea"/>
                <a:cs typeface="Arial" pitchFamily="34" charset="0"/>
              </a:defRPr>
            </a:pPr>
            <a:endParaRPr lang="ru-RU"/>
          </a:p>
        </c:txPr>
        <c:crossAx val="94709632"/>
        <c:crosses val="autoZero"/>
        <c:auto val="1"/>
        <c:lblAlgn val="ctr"/>
        <c:lblOffset val="100"/>
      </c:catAx>
      <c:valAx>
        <c:axId val="94709632"/>
        <c:scaling>
          <c:orientation val="minMax"/>
        </c:scaling>
        <c:delete val="1"/>
        <c:axPos val="l"/>
        <c:numFmt formatCode="General" sourceLinked="1"/>
        <c:majorTickMark val="none"/>
        <c:tickLblPos val="none"/>
        <c:crossAx val="94708096"/>
        <c:crosses val="autoZero"/>
        <c:crossBetween val="between"/>
      </c:valAx>
      <c:spPr>
        <a:solidFill>
          <a:schemeClr val="accent6">
            <a:lumMod val="20000"/>
            <a:lumOff val="80000"/>
          </a:schemeClr>
        </a:solidFill>
        <a:ln>
          <a:noFill/>
        </a:ln>
        <a:effectLst/>
      </c:spPr>
    </c:plotArea>
    <c:plotVisOnly val="1"/>
    <c:dispBlanksAs val="gap"/>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manualLayout>
          <c:layoutTarget val="inner"/>
          <c:xMode val="edge"/>
          <c:yMode val="edge"/>
          <c:x val="0"/>
          <c:y val="0.18506962671332772"/>
          <c:w val="0.72476531058617855"/>
          <c:h val="0.81493037328667262"/>
        </c:manualLayout>
      </c:layout>
      <c:pie3DChart>
        <c:varyColors val="1"/>
        <c:ser>
          <c:idx val="0"/>
          <c:order val="0"/>
          <c:tx>
            <c:strRef>
              <c:f>'соц сфера'!$B$1</c:f>
              <c:strCache>
                <c:ptCount val="1"/>
                <c:pt idx="0">
                  <c:v>2016 год план</c:v>
                </c:pt>
              </c:strCache>
            </c:strRef>
          </c:tx>
          <c:spPr>
            <a:solidFill>
              <a:srgbClr val="FFFF00"/>
            </a:solidFill>
            <a:ln>
              <a:solidFill>
                <a:srgbClr val="3333FF"/>
              </a:solidFill>
            </a:ln>
          </c:spPr>
          <c:explosion val="25"/>
          <c:dPt>
            <c:idx val="1"/>
            <c:spPr>
              <a:solidFill>
                <a:schemeClr val="accent5">
                  <a:lumMod val="75000"/>
                </a:schemeClr>
              </a:solidFill>
              <a:ln>
                <a:solidFill>
                  <a:srgbClr val="0000FF"/>
                </a:solidFill>
              </a:ln>
            </c:spPr>
          </c:dPt>
          <c:cat>
            <c:strRef>
              <c:f>'соц сфера'!$A$2:$A$3</c:f>
              <c:strCache>
                <c:ptCount val="2"/>
                <c:pt idx="0">
                  <c:v>Прочие расходы</c:v>
                </c:pt>
                <c:pt idx="1">
                  <c:v>Социальная сфера</c:v>
                </c:pt>
              </c:strCache>
            </c:strRef>
          </c:cat>
          <c:val>
            <c:numRef>
              <c:f>'соц сфера'!$B$2:$B$3</c:f>
              <c:numCache>
                <c:formatCode>#,##0.0</c:formatCode>
                <c:ptCount val="2"/>
                <c:pt idx="0">
                  <c:v>935770.59999999916</c:v>
                </c:pt>
                <c:pt idx="1">
                  <c:v>1716447.3</c:v>
                </c:pt>
              </c:numCache>
            </c:numRef>
          </c:val>
        </c:ser>
      </c:pie3DChart>
    </c:plotArea>
    <c:legend>
      <c:legendPos val="r"/>
      <c:layout>
        <c:manualLayout>
          <c:xMode val="edge"/>
          <c:yMode val="edge"/>
          <c:x val="0.6775430883639546"/>
          <c:y val="0.13150262467191587"/>
          <c:w val="0.32245691163604651"/>
          <c:h val="0.31558253135024916"/>
        </c:manualLayout>
      </c:layout>
      <c:txPr>
        <a:bodyPr/>
        <a:lstStyle/>
        <a:p>
          <a:pPr>
            <a:defRPr>
              <a:solidFill>
                <a:schemeClr val="tx1"/>
              </a:solidFill>
            </a:defRPr>
          </a:pPr>
          <a:endParaRPr lang="ru-RU"/>
        </a:p>
      </c:txPr>
    </c:legend>
    <c:plotVisOnly val="1"/>
    <c:dispBlanksAs val="zero"/>
  </c:chart>
  <c:txPr>
    <a:bodyPr/>
    <a:lstStyle/>
    <a:p>
      <a:pPr>
        <a:defRPr>
          <a:latin typeface="Arial" pitchFamily="34" charset="0"/>
          <a:cs typeface="Arial" pitchFamily="34" charset="0"/>
        </a:defRPr>
      </a:pPr>
      <a:endParaRPr lang="ru-RU"/>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t>2017 </a:t>
            </a:r>
            <a:r>
              <a:rPr lang="ru-RU" dirty="0" smtClean="0"/>
              <a:t>год</a:t>
            </a:r>
            <a:endParaRPr lang="ru-RU" dirty="0"/>
          </a:p>
        </c:rich>
      </c:tx>
      <c:layout/>
    </c:title>
    <c:view3D>
      <c:rotX val="30"/>
      <c:perspective val="30"/>
    </c:view3D>
    <c:plotArea>
      <c:layout>
        <c:manualLayout>
          <c:layoutTarget val="inner"/>
          <c:xMode val="edge"/>
          <c:yMode val="edge"/>
          <c:x val="1.3786480602436433E-3"/>
          <c:y val="0.15729184893554973"/>
          <c:w val="0.71643197725284335"/>
          <c:h val="0.84270815106445063"/>
        </c:manualLayout>
      </c:layout>
      <c:pie3DChart>
        <c:varyColors val="1"/>
        <c:ser>
          <c:idx val="0"/>
          <c:order val="0"/>
          <c:tx>
            <c:strRef>
              <c:f>'соц сфера'!$B$11</c:f>
              <c:strCache>
                <c:ptCount val="1"/>
                <c:pt idx="0">
                  <c:v>2017 год (проект)</c:v>
                </c:pt>
              </c:strCache>
            </c:strRef>
          </c:tx>
          <c:spPr>
            <a:solidFill>
              <a:schemeClr val="accent5">
                <a:lumMod val="75000"/>
              </a:schemeClr>
            </a:solidFill>
          </c:spPr>
          <c:explosion val="26"/>
          <c:dPt>
            <c:idx val="0"/>
            <c:spPr>
              <a:solidFill>
                <a:srgbClr val="FFFF00"/>
              </a:solidFill>
            </c:spPr>
          </c:dPt>
          <c:cat>
            <c:strRef>
              <c:f>'соц сфера'!$A$12:$A$13</c:f>
              <c:strCache>
                <c:ptCount val="2"/>
                <c:pt idx="0">
                  <c:v>Прочие расходы</c:v>
                </c:pt>
                <c:pt idx="1">
                  <c:v>Социальная сфера</c:v>
                </c:pt>
              </c:strCache>
            </c:strRef>
          </c:cat>
          <c:val>
            <c:numRef>
              <c:f>'соц сфера'!$B$12:$B$13</c:f>
              <c:numCache>
                <c:formatCode>#,##0.0</c:formatCode>
                <c:ptCount val="2"/>
                <c:pt idx="0">
                  <c:v>885641.60000000009</c:v>
                </c:pt>
                <c:pt idx="1">
                  <c:v>1718744.8</c:v>
                </c:pt>
              </c:numCache>
            </c:numRef>
          </c:val>
        </c:ser>
      </c:pie3DChart>
    </c:plotArea>
    <c:legend>
      <c:legendPos val="r"/>
      <c:layout>
        <c:manualLayout>
          <c:xMode val="edge"/>
          <c:yMode val="edge"/>
          <c:x val="0.69420975503062121"/>
          <c:y val="0.13150262467191587"/>
          <c:w val="0.28079024496937877"/>
          <c:h val="0.36650845727617382"/>
        </c:manualLayout>
      </c:layout>
    </c:legend>
    <c:plotVisOnly val="1"/>
    <c:dispBlanksAs val="zero"/>
  </c:chart>
  <c:txPr>
    <a:bodyPr/>
    <a:lstStyle/>
    <a:p>
      <a:pPr>
        <a:defRPr>
          <a:latin typeface="Arial" pitchFamily="34" charset="0"/>
          <a:cs typeface="Arial" pitchFamily="34" charset="0"/>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1.4036798168213517E-2"/>
          <c:y val="2.8252405949256338E-2"/>
          <c:w val="0.98596320183178587"/>
          <c:h val="0.8326195683872849"/>
        </c:manualLayout>
      </c:layout>
      <c:bar3DChart>
        <c:barDir val="col"/>
        <c:grouping val="clustered"/>
        <c:ser>
          <c:idx val="0"/>
          <c:order val="0"/>
          <c:dPt>
            <c:idx val="0"/>
            <c:spPr>
              <a:gradFill>
                <a:gsLst>
                  <a:gs pos="0">
                    <a:srgbClr val="DDEBCF"/>
                  </a:gs>
                  <a:gs pos="50000">
                    <a:srgbClr val="9CB86E"/>
                  </a:gs>
                  <a:gs pos="100000">
                    <a:srgbClr val="156B13"/>
                  </a:gs>
                </a:gsLst>
                <a:lin ang="0" scaled="0"/>
              </a:gradFill>
            </c:spPr>
          </c:dPt>
          <c:dPt>
            <c:idx val="1"/>
            <c:spPr>
              <a:gradFill>
                <a:gsLst>
                  <a:gs pos="0">
                    <a:srgbClr val="03D4A8"/>
                  </a:gs>
                  <a:gs pos="25000">
                    <a:srgbClr val="21D6E0"/>
                  </a:gs>
                  <a:gs pos="75000">
                    <a:srgbClr val="0087E6"/>
                  </a:gs>
                  <a:gs pos="100000">
                    <a:srgbClr val="005CBF"/>
                  </a:gs>
                </a:gsLst>
                <a:lin ang="0" scaled="0"/>
              </a:gradFill>
            </c:spPr>
          </c:dPt>
          <c:dPt>
            <c:idx val="2"/>
            <c:spPr>
              <a:gradFill>
                <a:gsLst>
                  <a:gs pos="0">
                    <a:srgbClr val="FFF200"/>
                  </a:gs>
                  <a:gs pos="45000">
                    <a:srgbClr val="FF7A00"/>
                  </a:gs>
                  <a:gs pos="70000">
                    <a:srgbClr val="FF0300"/>
                  </a:gs>
                  <a:gs pos="100000">
                    <a:srgbClr val="4D0808"/>
                  </a:gs>
                </a:gsLst>
                <a:lin ang="0" scaled="0"/>
              </a:gradFill>
            </c:spPr>
          </c:dPt>
          <c:dLbls>
            <c:dLbl>
              <c:idx val="0"/>
              <c:layout>
                <c:manualLayout>
                  <c:x val="4.5385317118938839E-2"/>
                  <c:y val="-5.5555555555555483E-2"/>
                </c:manualLayout>
              </c:layout>
              <c:showVal val="1"/>
              <c:extLst>
                <c:ext xmlns:c15="http://schemas.microsoft.com/office/drawing/2012/chart" uri="{CE6537A1-D6FC-4f65-9D91-7224C49458BB}"/>
              </c:extLst>
            </c:dLbl>
            <c:dLbl>
              <c:idx val="1"/>
              <c:layout>
                <c:manualLayout>
                  <c:x val="2.4755627519421192E-2"/>
                  <c:y val="-8.7962962962963076E-2"/>
                </c:manualLayout>
              </c:layout>
              <c:showVal val="1"/>
              <c:extLst>
                <c:ext xmlns:c15="http://schemas.microsoft.com/office/drawing/2012/chart" uri="{CE6537A1-D6FC-4f65-9D91-7224C49458BB}"/>
              </c:extLst>
            </c:dLbl>
            <c:dLbl>
              <c:idx val="2"/>
              <c:layout>
                <c:manualLayout>
                  <c:x val="1.6503751679614129E-2"/>
                  <c:y val="-0.1111111111111111"/>
                </c:manualLayout>
              </c:layout>
              <c:showVal val="1"/>
              <c:extLst>
                <c:ext xmlns:c15="http://schemas.microsoft.com/office/drawing/2012/chart" uri="{CE6537A1-D6FC-4f65-9D91-7224C49458BB}"/>
              </c:extLst>
            </c:dLbl>
            <c:spPr>
              <a:noFill/>
              <a:ln>
                <a:noFill/>
              </a:ln>
              <a:effectLst/>
            </c:spPr>
            <c:txPr>
              <a:bodyPr/>
              <a:lstStyle/>
              <a:p>
                <a:pPr>
                  <a:defRPr sz="1400" b="1">
                    <a:latin typeface="Arial" pitchFamily="34" charset="0"/>
                    <a:cs typeface="Arial" pitchFamily="34" charset="0"/>
                  </a:defRPr>
                </a:pPr>
                <a:endParaRPr lang="ru-RU"/>
              </a:p>
            </c:txPr>
            <c:showVal val="1"/>
            <c:extLst>
              <c:ext xmlns:c15="http://schemas.microsoft.com/office/drawing/2012/chart" uri="{CE6537A1-D6FC-4f65-9D91-7224C49458BB}">
                <c15:showLeaderLines val="0"/>
              </c:ext>
            </c:extLst>
          </c:dLbls>
          <c:cat>
            <c:strRef>
              <c:f>'дорожный фонд'!$B$2:$D$2</c:f>
              <c:strCache>
                <c:ptCount val="3"/>
                <c:pt idx="0">
                  <c:v>2017 год</c:v>
                </c:pt>
                <c:pt idx="1">
                  <c:v>2018 год</c:v>
                </c:pt>
                <c:pt idx="2">
                  <c:v>2019 год</c:v>
                </c:pt>
              </c:strCache>
            </c:strRef>
          </c:cat>
          <c:val>
            <c:numRef>
              <c:f>'дорожный фонд'!$B$3:$D$3</c:f>
              <c:numCache>
                <c:formatCode>General</c:formatCode>
                <c:ptCount val="3"/>
                <c:pt idx="0" formatCode="#,##0.00">
                  <c:v>82056.899999999994</c:v>
                </c:pt>
                <c:pt idx="1">
                  <c:v>77847.600000000006</c:v>
                </c:pt>
                <c:pt idx="2">
                  <c:v>76814.899999999994</c:v>
                </c:pt>
              </c:numCache>
            </c:numRef>
          </c:val>
        </c:ser>
        <c:shape val="cylinder"/>
        <c:axId val="97481856"/>
        <c:axId val="97483392"/>
        <c:axId val="0"/>
      </c:bar3DChart>
      <c:catAx>
        <c:axId val="97481856"/>
        <c:scaling>
          <c:orientation val="minMax"/>
        </c:scaling>
        <c:delete val="1"/>
        <c:axPos val="b"/>
        <c:numFmt formatCode="General" sourceLinked="0"/>
        <c:tickLblPos val="none"/>
        <c:crossAx val="97483392"/>
        <c:crosses val="autoZero"/>
        <c:auto val="1"/>
        <c:lblAlgn val="ctr"/>
        <c:lblOffset val="100"/>
      </c:catAx>
      <c:valAx>
        <c:axId val="97483392"/>
        <c:scaling>
          <c:orientation val="minMax"/>
        </c:scaling>
        <c:axPos val="l"/>
        <c:numFmt formatCode="#,##0.00" sourceLinked="1"/>
        <c:tickLblPos val="nextTo"/>
        <c:txPr>
          <a:bodyPr/>
          <a:lstStyle/>
          <a:p>
            <a:pPr>
              <a:defRPr sz="100">
                <a:latin typeface="Arial" pitchFamily="34" charset="0"/>
                <a:cs typeface="Arial" pitchFamily="34" charset="0"/>
              </a:defRPr>
            </a:pPr>
            <a:endParaRPr lang="ru-RU"/>
          </a:p>
        </c:txPr>
        <c:crossAx val="97481856"/>
        <c:crosses val="autoZero"/>
        <c:crossBetween val="between"/>
      </c:valAx>
    </c:plotArea>
    <c:legend>
      <c:legendPos val="r"/>
      <c:layout>
        <c:manualLayout>
          <c:xMode val="edge"/>
          <c:yMode val="edge"/>
          <c:x val="0.86543571694698751"/>
          <c:y val="0.32594962088072332"/>
          <c:w val="0.12188996966148605"/>
          <c:h val="0.29254483814523186"/>
        </c:manualLayout>
      </c:layout>
      <c:txPr>
        <a:bodyPr/>
        <a:lstStyle/>
        <a:p>
          <a:pPr>
            <a:defRPr b="1">
              <a:latin typeface="Arial" pitchFamily="34" charset="0"/>
              <a:cs typeface="Arial" pitchFamily="34" charset="0"/>
            </a:defRPr>
          </a:pPr>
          <a:endParaRPr lang="ru-RU"/>
        </a:p>
      </c:txPr>
    </c:legend>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6-11-22T16:06:17.456" idx="1">
    <p:pos x="5602" y="500"/>
    <p:text/>
  </p:cm>
  <p:cm authorId="0" dt="2016-11-22T16:06:23.815" idx="2">
    <p:pos x="5738" y="636"/>
    <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34CB0-1ADF-4F5C-A8F7-F577A6810826}" type="doc">
      <dgm:prSet loTypeId="urn:microsoft.com/office/officeart/2005/8/layout/vProcess5" loCatId="process" qsTypeId="urn:microsoft.com/office/officeart/2005/8/quickstyle/3d3" qsCatId="3D" csTypeId="urn:microsoft.com/office/officeart/2005/8/colors/accent1_4" csCatId="accent1" phldr="1"/>
      <dgm:spPr/>
      <dgm:t>
        <a:bodyPr/>
        <a:lstStyle/>
        <a:p>
          <a:endParaRPr lang="ru-RU"/>
        </a:p>
      </dgm:t>
    </dgm:pt>
    <dgm:pt modelId="{7628B418-D1C1-4583-8FA4-C45B408A4957}">
      <dgm:prSet phldrT="[Текст]" custT="1"/>
      <dgm:spPr>
        <a:solidFill>
          <a:schemeClr val="accent1">
            <a:lumMod val="60000"/>
            <a:lumOff val="40000"/>
          </a:schemeClr>
        </a:solidFill>
      </dgm:spPr>
      <dgm:t>
        <a:bodyPr/>
        <a:lstStyle/>
        <a:p>
          <a:r>
            <a:rPr lang="ru-RU" sz="1800" b="1" dirty="0" smtClean="0">
              <a:latin typeface="Arial" pitchFamily="34" charset="0"/>
              <a:cs typeface="Arial" pitchFamily="34" charset="0"/>
            </a:rPr>
            <a:t>Ежегодное послание Президента Российской Федерации  Федеральному Собранию</a:t>
          </a:r>
          <a:endParaRPr lang="ru-RU" sz="1800" b="1" dirty="0">
            <a:latin typeface="Arial" pitchFamily="34" charset="0"/>
            <a:cs typeface="Arial" pitchFamily="34" charset="0"/>
          </a:endParaRPr>
        </a:p>
      </dgm:t>
    </dgm:pt>
    <dgm:pt modelId="{DC2AC831-5A95-43BC-B20B-A560799CA2DD}" type="parTrans" cxnId="{217063A7-8F58-4054-B3E6-8B8E16AD04C0}">
      <dgm:prSet/>
      <dgm:spPr/>
      <dgm:t>
        <a:bodyPr/>
        <a:lstStyle/>
        <a:p>
          <a:endParaRPr lang="ru-RU">
            <a:latin typeface="Arial" pitchFamily="34" charset="0"/>
            <a:cs typeface="Arial" pitchFamily="34" charset="0"/>
          </a:endParaRPr>
        </a:p>
      </dgm:t>
    </dgm:pt>
    <dgm:pt modelId="{E7BA085A-FD5F-4A0B-BE04-984057E5095F}" type="sibTrans" cxnId="{217063A7-8F58-4054-B3E6-8B8E16AD04C0}">
      <dgm:prSet/>
      <dgm:spPr/>
      <dgm:t>
        <a:bodyPr/>
        <a:lstStyle/>
        <a:p>
          <a:endParaRPr lang="ru-RU">
            <a:latin typeface="Arial" pitchFamily="34" charset="0"/>
            <a:cs typeface="Arial" pitchFamily="34" charset="0"/>
          </a:endParaRPr>
        </a:p>
      </dgm:t>
    </dgm:pt>
    <dgm:pt modelId="{09C226B9-9CF2-415E-B274-EBFF9B5E48FA}">
      <dgm:prSet phldrT="[Текст]" custT="1"/>
      <dgm:spPr>
        <a:solidFill>
          <a:schemeClr val="accent2"/>
        </a:solidFill>
      </dgm:spPr>
      <dgm:t>
        <a:bodyPr/>
        <a:lstStyle/>
        <a:p>
          <a:r>
            <a:rPr lang="ru-RU" sz="1800" b="1" dirty="0" smtClean="0">
              <a:latin typeface="Arial" pitchFamily="34" charset="0"/>
              <a:cs typeface="Arial" pitchFamily="34" charset="0"/>
            </a:rPr>
            <a:t>Основные направления налоговой, бюджетной и долговой политики ХМАО-Югры</a:t>
          </a:r>
          <a:endParaRPr lang="ru-RU" sz="1800" b="1" dirty="0">
            <a:latin typeface="Arial" pitchFamily="34" charset="0"/>
            <a:cs typeface="Arial" pitchFamily="34" charset="0"/>
          </a:endParaRPr>
        </a:p>
      </dgm:t>
    </dgm:pt>
    <dgm:pt modelId="{F58302B8-927B-49A1-9CD1-78D2C95BE071}" type="parTrans" cxnId="{A605CC22-75C0-498C-B8BD-BC3B6518DF60}">
      <dgm:prSet/>
      <dgm:spPr/>
      <dgm:t>
        <a:bodyPr/>
        <a:lstStyle/>
        <a:p>
          <a:endParaRPr lang="ru-RU">
            <a:latin typeface="Arial" pitchFamily="34" charset="0"/>
            <a:cs typeface="Arial" pitchFamily="34" charset="0"/>
          </a:endParaRPr>
        </a:p>
      </dgm:t>
    </dgm:pt>
    <dgm:pt modelId="{FCD3185B-F047-4954-8196-3659845904EB}" type="sibTrans" cxnId="{A605CC22-75C0-498C-B8BD-BC3B6518DF60}">
      <dgm:prSet/>
      <dgm:spPr/>
      <dgm:t>
        <a:bodyPr/>
        <a:lstStyle/>
        <a:p>
          <a:endParaRPr lang="ru-RU">
            <a:latin typeface="Arial" pitchFamily="34" charset="0"/>
            <a:cs typeface="Arial" pitchFamily="34" charset="0"/>
          </a:endParaRPr>
        </a:p>
      </dgm:t>
    </dgm:pt>
    <dgm:pt modelId="{FCD35C2E-8DA9-4509-AFF8-DE39E8479C2D}">
      <dgm:prSet phldrT="[Текст]" custT="1"/>
      <dgm:spPr/>
      <dgm:t>
        <a:bodyPr/>
        <a:lstStyle/>
        <a:p>
          <a:r>
            <a:rPr lang="ru-RU" sz="1700" b="1" dirty="0" smtClean="0">
              <a:latin typeface="Arial" pitchFamily="34" charset="0"/>
              <a:cs typeface="Arial" pitchFamily="34" charset="0"/>
            </a:rPr>
            <a:t>Основные направления бюджетной политики и основные направления налоговой политики городского округа город Урай на 2017 год и плановый период 2018 и 2019 годов</a:t>
          </a:r>
          <a:endParaRPr lang="ru-RU" sz="1700" b="1" dirty="0">
            <a:latin typeface="Arial" pitchFamily="34" charset="0"/>
            <a:cs typeface="Arial" pitchFamily="34" charset="0"/>
          </a:endParaRPr>
        </a:p>
      </dgm:t>
    </dgm:pt>
    <dgm:pt modelId="{B7BDB1F0-3110-403F-AF08-54A2CFF63476}" type="parTrans" cxnId="{042E9038-CC2D-4450-9D65-A2FCE00B2C9A}">
      <dgm:prSet/>
      <dgm:spPr/>
      <dgm:t>
        <a:bodyPr/>
        <a:lstStyle/>
        <a:p>
          <a:endParaRPr lang="ru-RU">
            <a:latin typeface="Arial" pitchFamily="34" charset="0"/>
            <a:cs typeface="Arial" pitchFamily="34" charset="0"/>
          </a:endParaRPr>
        </a:p>
      </dgm:t>
    </dgm:pt>
    <dgm:pt modelId="{F6AD44EA-3EE9-400C-AEE1-4E7FCB4604B2}" type="sibTrans" cxnId="{042E9038-CC2D-4450-9D65-A2FCE00B2C9A}">
      <dgm:prSet/>
      <dgm:spPr/>
      <dgm:t>
        <a:bodyPr/>
        <a:lstStyle/>
        <a:p>
          <a:endParaRPr lang="ru-RU">
            <a:latin typeface="Arial" pitchFamily="34" charset="0"/>
            <a:cs typeface="Arial" pitchFamily="34" charset="0"/>
          </a:endParaRPr>
        </a:p>
      </dgm:t>
    </dgm:pt>
    <dgm:pt modelId="{4FE061B4-24D2-4768-9D86-39CDE854AD8C}">
      <dgm:prSet custT="1"/>
      <dgm:spPr>
        <a:solidFill>
          <a:schemeClr val="accent1">
            <a:lumMod val="75000"/>
          </a:schemeClr>
        </a:solidFill>
      </dgm:spPr>
      <dgm:t>
        <a:bodyPr/>
        <a:lstStyle/>
        <a:p>
          <a:pPr>
            <a:lnSpc>
              <a:spcPct val="100000"/>
            </a:lnSpc>
            <a:spcAft>
              <a:spcPts val="0"/>
            </a:spcAft>
          </a:pPr>
          <a:r>
            <a:rPr lang="ru-RU" sz="1700" b="1" kern="1200" dirty="0" smtClean="0">
              <a:latin typeface="Arial" pitchFamily="34" charset="0"/>
              <a:cs typeface="Arial" pitchFamily="34" charset="0"/>
            </a:rPr>
            <a:t>Прогноз социально-экономического развития </a:t>
          </a:r>
          <a:r>
            <a:rPr lang="ru-RU" sz="1700" b="1" kern="1200" baseline="0" dirty="0" smtClean="0">
              <a:latin typeface="Arial" pitchFamily="34" charset="0"/>
              <a:cs typeface="Arial" pitchFamily="34" charset="0"/>
            </a:rPr>
            <a:t>муниципального</a:t>
          </a:r>
          <a:r>
            <a:rPr lang="ru-RU" sz="1700" b="1" kern="1200" dirty="0" smtClean="0">
              <a:latin typeface="Arial" pitchFamily="34" charset="0"/>
              <a:cs typeface="Arial" pitchFamily="34" charset="0"/>
            </a:rPr>
            <a:t> образования городской округ город </a:t>
          </a:r>
          <a:r>
            <a:rPr lang="ru-RU" sz="1700" b="1" kern="1200" dirty="0" err="1" smtClean="0">
              <a:latin typeface="Arial" pitchFamily="34" charset="0"/>
              <a:cs typeface="Arial" pitchFamily="34" charset="0"/>
            </a:rPr>
            <a:t>Урай</a:t>
          </a:r>
          <a:r>
            <a:rPr lang="ru-RU" sz="1700" b="1" kern="1200" dirty="0" smtClean="0">
              <a:latin typeface="Arial" pitchFamily="34" charset="0"/>
              <a:cs typeface="Arial" pitchFamily="34" charset="0"/>
            </a:rPr>
            <a:t> на 2017-2019 годы</a:t>
          </a:r>
          <a:endParaRPr lang="ru-RU" sz="1700" b="1" kern="1200" baseline="0" dirty="0">
            <a:latin typeface="Arial" pitchFamily="34" charset="0"/>
            <a:cs typeface="Arial" pitchFamily="34" charset="0"/>
          </a:endParaRPr>
        </a:p>
      </dgm:t>
    </dgm:pt>
    <dgm:pt modelId="{5D032EF5-44D8-4C26-8231-BA2EC7E9CEC2}" type="parTrans" cxnId="{7353E59D-DD15-4780-BC89-D2863A5CD1E9}">
      <dgm:prSet/>
      <dgm:spPr/>
      <dgm:t>
        <a:bodyPr/>
        <a:lstStyle/>
        <a:p>
          <a:endParaRPr lang="ru-RU">
            <a:latin typeface="Arial" pitchFamily="34" charset="0"/>
            <a:cs typeface="Arial" pitchFamily="34" charset="0"/>
          </a:endParaRPr>
        </a:p>
      </dgm:t>
    </dgm:pt>
    <dgm:pt modelId="{C9EE1C79-8B1A-47BD-B6A9-E9378AB99AC1}" type="sibTrans" cxnId="{7353E59D-DD15-4780-BC89-D2863A5CD1E9}">
      <dgm:prSet/>
      <dgm:spPr/>
      <dgm:t>
        <a:bodyPr/>
        <a:lstStyle/>
        <a:p>
          <a:endParaRPr lang="ru-RU">
            <a:latin typeface="Arial" pitchFamily="34" charset="0"/>
            <a:cs typeface="Arial" pitchFamily="34" charset="0"/>
          </a:endParaRPr>
        </a:p>
      </dgm:t>
    </dgm:pt>
    <dgm:pt modelId="{44009E77-2E12-48BF-8310-48D30E152897}">
      <dgm:prSet custT="1"/>
      <dgm:spPr/>
      <dgm:t>
        <a:bodyPr/>
        <a:lstStyle/>
        <a:p>
          <a:r>
            <a:rPr lang="ru-RU" sz="1700" b="1" dirty="0" smtClean="0">
              <a:latin typeface="Arial" pitchFamily="34" charset="0"/>
              <a:cs typeface="Arial" pitchFamily="34" charset="0"/>
            </a:rPr>
            <a:t>Муниципальные программы муниципального образования городской округ город </a:t>
          </a:r>
          <a:r>
            <a:rPr lang="ru-RU" sz="1700" b="1" dirty="0" err="1" smtClean="0">
              <a:latin typeface="Arial" pitchFamily="34" charset="0"/>
              <a:cs typeface="Arial" pitchFamily="34" charset="0"/>
            </a:rPr>
            <a:t>Урай</a:t>
          </a:r>
          <a:endParaRPr lang="ru-RU" sz="1700" b="1" dirty="0">
            <a:latin typeface="Arial" pitchFamily="34" charset="0"/>
            <a:cs typeface="Arial" pitchFamily="34" charset="0"/>
          </a:endParaRPr>
        </a:p>
      </dgm:t>
    </dgm:pt>
    <dgm:pt modelId="{FBAE4F2E-239D-4F3A-8F6E-AEB362FCA70E}" type="parTrans" cxnId="{1F061976-9DC3-4EAB-AFBB-45A2F1EB4B38}">
      <dgm:prSet/>
      <dgm:spPr/>
      <dgm:t>
        <a:bodyPr/>
        <a:lstStyle/>
        <a:p>
          <a:endParaRPr lang="ru-RU">
            <a:latin typeface="Arial" pitchFamily="34" charset="0"/>
            <a:cs typeface="Arial" pitchFamily="34" charset="0"/>
          </a:endParaRPr>
        </a:p>
      </dgm:t>
    </dgm:pt>
    <dgm:pt modelId="{2E4DB9A0-D972-4F03-A469-82064ACACA6C}" type="sibTrans" cxnId="{1F061976-9DC3-4EAB-AFBB-45A2F1EB4B38}">
      <dgm:prSet/>
      <dgm:spPr/>
      <dgm:t>
        <a:bodyPr/>
        <a:lstStyle/>
        <a:p>
          <a:endParaRPr lang="ru-RU">
            <a:latin typeface="Arial" pitchFamily="34" charset="0"/>
            <a:cs typeface="Arial" pitchFamily="34" charset="0"/>
          </a:endParaRPr>
        </a:p>
      </dgm:t>
    </dgm:pt>
    <dgm:pt modelId="{1B0987FB-5997-42CE-8251-C07DB01E1496}" type="pres">
      <dgm:prSet presAssocID="{46634CB0-1ADF-4F5C-A8F7-F577A6810826}" presName="outerComposite" presStyleCnt="0">
        <dgm:presLayoutVars>
          <dgm:chMax val="5"/>
          <dgm:dir/>
          <dgm:resizeHandles val="exact"/>
        </dgm:presLayoutVars>
      </dgm:prSet>
      <dgm:spPr/>
      <dgm:t>
        <a:bodyPr/>
        <a:lstStyle/>
        <a:p>
          <a:endParaRPr lang="ru-RU"/>
        </a:p>
      </dgm:t>
    </dgm:pt>
    <dgm:pt modelId="{B7CFA80A-AC76-4127-8937-C462E488B873}" type="pres">
      <dgm:prSet presAssocID="{46634CB0-1ADF-4F5C-A8F7-F577A6810826}" presName="dummyMaxCanvas" presStyleCnt="0">
        <dgm:presLayoutVars/>
      </dgm:prSet>
      <dgm:spPr/>
      <dgm:t>
        <a:bodyPr/>
        <a:lstStyle/>
        <a:p>
          <a:endParaRPr lang="ru-RU"/>
        </a:p>
      </dgm:t>
    </dgm:pt>
    <dgm:pt modelId="{AE3AD46F-DA00-41B3-83E6-2C9F5D1C2CA9}" type="pres">
      <dgm:prSet presAssocID="{46634CB0-1ADF-4F5C-A8F7-F577A6810826}" presName="FiveNodes_1" presStyleLbl="node1" presStyleIdx="0" presStyleCnt="5" custScaleX="87042" custScaleY="82178" custLinFactNeighborX="-9293" custLinFactNeighborY="-11330">
        <dgm:presLayoutVars>
          <dgm:bulletEnabled val="1"/>
        </dgm:presLayoutVars>
      </dgm:prSet>
      <dgm:spPr/>
      <dgm:t>
        <a:bodyPr/>
        <a:lstStyle/>
        <a:p>
          <a:endParaRPr lang="ru-RU"/>
        </a:p>
      </dgm:t>
    </dgm:pt>
    <dgm:pt modelId="{E53385BA-8FBB-4482-9D52-10AF9487BBC8}" type="pres">
      <dgm:prSet presAssocID="{46634CB0-1ADF-4F5C-A8F7-F577A6810826}" presName="FiveNodes_2" presStyleLbl="node1" presStyleIdx="1" presStyleCnt="5" custScaleX="87908" custScaleY="90692" custLinFactNeighborX="-7896" custLinFactNeighborY="-9781">
        <dgm:presLayoutVars>
          <dgm:bulletEnabled val="1"/>
        </dgm:presLayoutVars>
      </dgm:prSet>
      <dgm:spPr/>
      <dgm:t>
        <a:bodyPr/>
        <a:lstStyle/>
        <a:p>
          <a:endParaRPr lang="ru-RU"/>
        </a:p>
      </dgm:t>
    </dgm:pt>
    <dgm:pt modelId="{0BF89F16-76A3-48DB-AC43-A95ED4DA82DE}" type="pres">
      <dgm:prSet presAssocID="{46634CB0-1ADF-4F5C-A8F7-F577A6810826}" presName="FiveNodes_3" presStyleLbl="node1" presStyleIdx="2" presStyleCnt="5" custScaleX="112272" custScaleY="86324" custLinFactY="28611" custLinFactNeighborX="4204" custLinFactNeighborY="100000">
        <dgm:presLayoutVars>
          <dgm:bulletEnabled val="1"/>
        </dgm:presLayoutVars>
      </dgm:prSet>
      <dgm:spPr/>
      <dgm:t>
        <a:bodyPr/>
        <a:lstStyle/>
        <a:p>
          <a:endParaRPr lang="ru-RU"/>
        </a:p>
      </dgm:t>
    </dgm:pt>
    <dgm:pt modelId="{6AA0D634-ED4F-48A1-B853-9953D40101FE}" type="pres">
      <dgm:prSet presAssocID="{46634CB0-1ADF-4F5C-A8F7-F577A6810826}" presName="FiveNodes_4" presStyleLbl="node1" presStyleIdx="3" presStyleCnt="5" custScaleX="90615" custScaleY="90988" custLinFactY="-6896" custLinFactNeighborX="-13296" custLinFactNeighborY="-100000">
        <dgm:presLayoutVars>
          <dgm:bulletEnabled val="1"/>
        </dgm:presLayoutVars>
      </dgm:prSet>
      <dgm:spPr/>
      <dgm:t>
        <a:bodyPr/>
        <a:lstStyle/>
        <a:p>
          <a:endParaRPr lang="ru-RU"/>
        </a:p>
      </dgm:t>
    </dgm:pt>
    <dgm:pt modelId="{47140657-2F9B-437A-ABF4-31B1D7AD8216}" type="pres">
      <dgm:prSet presAssocID="{46634CB0-1ADF-4F5C-A8F7-F577A6810826}" presName="FiveNodes_5" presStyleLbl="node1" presStyleIdx="4" presStyleCnt="5" custScaleX="103537" custScaleY="70621" custLinFactNeighborX="16" custLinFactNeighborY="8309">
        <dgm:presLayoutVars>
          <dgm:bulletEnabled val="1"/>
        </dgm:presLayoutVars>
      </dgm:prSet>
      <dgm:spPr/>
      <dgm:t>
        <a:bodyPr/>
        <a:lstStyle/>
        <a:p>
          <a:endParaRPr lang="ru-RU"/>
        </a:p>
      </dgm:t>
    </dgm:pt>
    <dgm:pt modelId="{2DA4E4D5-A05D-4D49-A818-8E4F19E5536B}" type="pres">
      <dgm:prSet presAssocID="{46634CB0-1ADF-4F5C-A8F7-F577A6810826}" presName="FiveConn_1-2" presStyleLbl="fgAccFollowNode1" presStyleIdx="0" presStyleCnt="4" custLinFactX="-100000" custLinFactNeighborX="-127132" custLinFactNeighborY="-21298">
        <dgm:presLayoutVars>
          <dgm:bulletEnabled val="1"/>
        </dgm:presLayoutVars>
      </dgm:prSet>
      <dgm:spPr/>
      <dgm:t>
        <a:bodyPr/>
        <a:lstStyle/>
        <a:p>
          <a:endParaRPr lang="ru-RU"/>
        </a:p>
      </dgm:t>
    </dgm:pt>
    <dgm:pt modelId="{112613DF-D1D4-4284-8940-2B4429AA711E}" type="pres">
      <dgm:prSet presAssocID="{46634CB0-1ADF-4F5C-A8F7-F577A6810826}" presName="FiveConn_2-3" presStyleLbl="fgAccFollowNode1" presStyleIdx="1" presStyleCnt="4" custLinFactX="-64715" custLinFactNeighborX="-100000" custLinFactNeighborY="13758">
        <dgm:presLayoutVars>
          <dgm:bulletEnabled val="1"/>
        </dgm:presLayoutVars>
      </dgm:prSet>
      <dgm:spPr/>
      <dgm:t>
        <a:bodyPr/>
        <a:lstStyle/>
        <a:p>
          <a:endParaRPr lang="ru-RU"/>
        </a:p>
      </dgm:t>
    </dgm:pt>
    <dgm:pt modelId="{52EC73E1-080C-4A13-BA36-3A186DF22057}" type="pres">
      <dgm:prSet presAssocID="{46634CB0-1ADF-4F5C-A8F7-F577A6810826}" presName="FiveConn_3-4" presStyleLbl="fgAccFollowNode1" presStyleIdx="2" presStyleCnt="4" custLinFactNeighborX="-99560" custLinFactNeighborY="8258">
        <dgm:presLayoutVars>
          <dgm:bulletEnabled val="1"/>
        </dgm:presLayoutVars>
      </dgm:prSet>
      <dgm:spPr/>
      <dgm:t>
        <a:bodyPr/>
        <a:lstStyle/>
        <a:p>
          <a:endParaRPr lang="ru-RU"/>
        </a:p>
      </dgm:t>
    </dgm:pt>
    <dgm:pt modelId="{E8078585-04B4-4687-B84E-63C21E766430}" type="pres">
      <dgm:prSet presAssocID="{46634CB0-1ADF-4F5C-A8F7-F577A6810826}" presName="FiveConn_4-5" presStyleLbl="fgAccFollowNode1" presStyleIdx="3" presStyleCnt="4" custLinFactNeighborX="-73080" custLinFactNeighborY="29389">
        <dgm:presLayoutVars>
          <dgm:bulletEnabled val="1"/>
        </dgm:presLayoutVars>
      </dgm:prSet>
      <dgm:spPr/>
      <dgm:t>
        <a:bodyPr/>
        <a:lstStyle/>
        <a:p>
          <a:endParaRPr lang="ru-RU"/>
        </a:p>
      </dgm:t>
    </dgm:pt>
    <dgm:pt modelId="{3DC63BA1-0400-48D6-BA81-DC0575636D99}" type="pres">
      <dgm:prSet presAssocID="{46634CB0-1ADF-4F5C-A8F7-F577A6810826}" presName="FiveNodes_1_text" presStyleLbl="node1" presStyleIdx="4" presStyleCnt="5">
        <dgm:presLayoutVars>
          <dgm:bulletEnabled val="1"/>
        </dgm:presLayoutVars>
      </dgm:prSet>
      <dgm:spPr/>
      <dgm:t>
        <a:bodyPr/>
        <a:lstStyle/>
        <a:p>
          <a:endParaRPr lang="ru-RU"/>
        </a:p>
      </dgm:t>
    </dgm:pt>
    <dgm:pt modelId="{348B9406-A2DE-4A96-A6BE-D8665DC4383F}" type="pres">
      <dgm:prSet presAssocID="{46634CB0-1ADF-4F5C-A8F7-F577A6810826}" presName="FiveNodes_2_text" presStyleLbl="node1" presStyleIdx="4" presStyleCnt="5">
        <dgm:presLayoutVars>
          <dgm:bulletEnabled val="1"/>
        </dgm:presLayoutVars>
      </dgm:prSet>
      <dgm:spPr/>
      <dgm:t>
        <a:bodyPr/>
        <a:lstStyle/>
        <a:p>
          <a:endParaRPr lang="ru-RU"/>
        </a:p>
      </dgm:t>
    </dgm:pt>
    <dgm:pt modelId="{21A4FAC0-FC3D-498F-AB2C-27449EAF4B53}" type="pres">
      <dgm:prSet presAssocID="{46634CB0-1ADF-4F5C-A8F7-F577A6810826}" presName="FiveNodes_3_text" presStyleLbl="node1" presStyleIdx="4" presStyleCnt="5">
        <dgm:presLayoutVars>
          <dgm:bulletEnabled val="1"/>
        </dgm:presLayoutVars>
      </dgm:prSet>
      <dgm:spPr/>
      <dgm:t>
        <a:bodyPr/>
        <a:lstStyle/>
        <a:p>
          <a:endParaRPr lang="ru-RU"/>
        </a:p>
      </dgm:t>
    </dgm:pt>
    <dgm:pt modelId="{49BE1C59-605F-4698-90E8-C38B9301A477}" type="pres">
      <dgm:prSet presAssocID="{46634CB0-1ADF-4F5C-A8F7-F577A6810826}" presName="FiveNodes_4_text" presStyleLbl="node1" presStyleIdx="4" presStyleCnt="5">
        <dgm:presLayoutVars>
          <dgm:bulletEnabled val="1"/>
        </dgm:presLayoutVars>
      </dgm:prSet>
      <dgm:spPr/>
      <dgm:t>
        <a:bodyPr/>
        <a:lstStyle/>
        <a:p>
          <a:endParaRPr lang="ru-RU"/>
        </a:p>
      </dgm:t>
    </dgm:pt>
    <dgm:pt modelId="{95848FBD-F577-4C65-A7A8-E617406E8643}" type="pres">
      <dgm:prSet presAssocID="{46634CB0-1ADF-4F5C-A8F7-F577A6810826}" presName="FiveNodes_5_text" presStyleLbl="node1" presStyleIdx="4" presStyleCnt="5">
        <dgm:presLayoutVars>
          <dgm:bulletEnabled val="1"/>
        </dgm:presLayoutVars>
      </dgm:prSet>
      <dgm:spPr/>
      <dgm:t>
        <a:bodyPr/>
        <a:lstStyle/>
        <a:p>
          <a:endParaRPr lang="ru-RU"/>
        </a:p>
      </dgm:t>
    </dgm:pt>
  </dgm:ptLst>
  <dgm:cxnLst>
    <dgm:cxn modelId="{7353E59D-DD15-4780-BC89-D2863A5CD1E9}" srcId="{46634CB0-1ADF-4F5C-A8F7-F577A6810826}" destId="{4FE061B4-24D2-4768-9D86-39CDE854AD8C}" srcOrd="3" destOrd="0" parTransId="{5D032EF5-44D8-4C26-8231-BA2EC7E9CEC2}" sibTransId="{C9EE1C79-8B1A-47BD-B6A9-E9378AB99AC1}"/>
    <dgm:cxn modelId="{1A760E45-3A1A-4749-9818-6B740F10A9F5}" type="presOf" srcId="{FCD35C2E-8DA9-4509-AFF8-DE39E8479C2D}" destId="{21A4FAC0-FC3D-498F-AB2C-27449EAF4B53}" srcOrd="1" destOrd="0" presId="urn:microsoft.com/office/officeart/2005/8/layout/vProcess5"/>
    <dgm:cxn modelId="{8CA8E4AE-D996-4197-8761-2BB8826EA5E9}" type="presOf" srcId="{C9EE1C79-8B1A-47BD-B6A9-E9378AB99AC1}" destId="{E8078585-04B4-4687-B84E-63C21E766430}" srcOrd="0" destOrd="0" presId="urn:microsoft.com/office/officeart/2005/8/layout/vProcess5"/>
    <dgm:cxn modelId="{042E9038-CC2D-4450-9D65-A2FCE00B2C9A}" srcId="{46634CB0-1ADF-4F5C-A8F7-F577A6810826}" destId="{FCD35C2E-8DA9-4509-AFF8-DE39E8479C2D}" srcOrd="2" destOrd="0" parTransId="{B7BDB1F0-3110-403F-AF08-54A2CFF63476}" sibTransId="{F6AD44EA-3EE9-400C-AEE1-4E7FCB4604B2}"/>
    <dgm:cxn modelId="{217063A7-8F58-4054-B3E6-8B8E16AD04C0}" srcId="{46634CB0-1ADF-4F5C-A8F7-F577A6810826}" destId="{7628B418-D1C1-4583-8FA4-C45B408A4957}" srcOrd="0" destOrd="0" parTransId="{DC2AC831-5A95-43BC-B20B-A560799CA2DD}" sibTransId="{E7BA085A-FD5F-4A0B-BE04-984057E5095F}"/>
    <dgm:cxn modelId="{D7B6ED6E-1374-4CCE-B17F-149C62B5F199}" type="presOf" srcId="{FCD35C2E-8DA9-4509-AFF8-DE39E8479C2D}" destId="{0BF89F16-76A3-48DB-AC43-A95ED4DA82DE}" srcOrd="0" destOrd="0" presId="urn:microsoft.com/office/officeart/2005/8/layout/vProcess5"/>
    <dgm:cxn modelId="{A89B1C4C-26F4-42A8-A4BF-0DE2868E73EB}" type="presOf" srcId="{7628B418-D1C1-4583-8FA4-C45B408A4957}" destId="{3DC63BA1-0400-48D6-BA81-DC0575636D99}" srcOrd="1" destOrd="0" presId="urn:microsoft.com/office/officeart/2005/8/layout/vProcess5"/>
    <dgm:cxn modelId="{221A5176-85D1-488B-A71D-67CFB048F8AC}" type="presOf" srcId="{44009E77-2E12-48BF-8310-48D30E152897}" destId="{95848FBD-F577-4C65-A7A8-E617406E8643}" srcOrd="1" destOrd="0" presId="urn:microsoft.com/office/officeart/2005/8/layout/vProcess5"/>
    <dgm:cxn modelId="{FCB32375-5740-4A06-865D-E36AD42957B4}" type="presOf" srcId="{FCD3185B-F047-4954-8196-3659845904EB}" destId="{112613DF-D1D4-4284-8940-2B4429AA711E}" srcOrd="0" destOrd="0" presId="urn:microsoft.com/office/officeart/2005/8/layout/vProcess5"/>
    <dgm:cxn modelId="{02D8664B-501C-4630-BC70-91CA6F815834}" type="presOf" srcId="{7628B418-D1C1-4583-8FA4-C45B408A4957}" destId="{AE3AD46F-DA00-41B3-83E6-2C9F5D1C2CA9}" srcOrd="0" destOrd="0" presId="urn:microsoft.com/office/officeart/2005/8/layout/vProcess5"/>
    <dgm:cxn modelId="{5B162810-7D45-45D5-8FB2-EF63182C1A3E}" type="presOf" srcId="{4FE061B4-24D2-4768-9D86-39CDE854AD8C}" destId="{49BE1C59-605F-4698-90E8-C38B9301A477}" srcOrd="1" destOrd="0" presId="urn:microsoft.com/office/officeart/2005/8/layout/vProcess5"/>
    <dgm:cxn modelId="{FABB8988-44AB-4C18-89F0-32F25080B3A8}" type="presOf" srcId="{09C226B9-9CF2-415E-B274-EBFF9B5E48FA}" destId="{E53385BA-8FBB-4482-9D52-10AF9487BBC8}" srcOrd="0" destOrd="0" presId="urn:microsoft.com/office/officeart/2005/8/layout/vProcess5"/>
    <dgm:cxn modelId="{3BA5F229-FDFC-44F4-BEB0-0696239A9ECC}" type="presOf" srcId="{44009E77-2E12-48BF-8310-48D30E152897}" destId="{47140657-2F9B-437A-ABF4-31B1D7AD8216}" srcOrd="0" destOrd="0" presId="urn:microsoft.com/office/officeart/2005/8/layout/vProcess5"/>
    <dgm:cxn modelId="{A605CC22-75C0-498C-B8BD-BC3B6518DF60}" srcId="{46634CB0-1ADF-4F5C-A8F7-F577A6810826}" destId="{09C226B9-9CF2-415E-B274-EBFF9B5E48FA}" srcOrd="1" destOrd="0" parTransId="{F58302B8-927B-49A1-9CD1-78D2C95BE071}" sibTransId="{FCD3185B-F047-4954-8196-3659845904EB}"/>
    <dgm:cxn modelId="{5C11E2D3-2E42-4384-BB7C-37FB273B9491}" type="presOf" srcId="{F6AD44EA-3EE9-400C-AEE1-4E7FCB4604B2}" destId="{52EC73E1-080C-4A13-BA36-3A186DF22057}" srcOrd="0" destOrd="0" presId="urn:microsoft.com/office/officeart/2005/8/layout/vProcess5"/>
    <dgm:cxn modelId="{D60807CA-8E7C-46D2-9F3C-16CC9BB3E7A2}" type="presOf" srcId="{09C226B9-9CF2-415E-B274-EBFF9B5E48FA}" destId="{348B9406-A2DE-4A96-A6BE-D8665DC4383F}" srcOrd="1" destOrd="0" presId="urn:microsoft.com/office/officeart/2005/8/layout/vProcess5"/>
    <dgm:cxn modelId="{1F061976-9DC3-4EAB-AFBB-45A2F1EB4B38}" srcId="{46634CB0-1ADF-4F5C-A8F7-F577A6810826}" destId="{44009E77-2E12-48BF-8310-48D30E152897}" srcOrd="4" destOrd="0" parTransId="{FBAE4F2E-239D-4F3A-8F6E-AEB362FCA70E}" sibTransId="{2E4DB9A0-D972-4F03-A469-82064ACACA6C}"/>
    <dgm:cxn modelId="{CD31390D-130F-4620-9341-BE6ED4EDD93B}" type="presOf" srcId="{46634CB0-1ADF-4F5C-A8F7-F577A6810826}" destId="{1B0987FB-5997-42CE-8251-C07DB01E1496}" srcOrd="0" destOrd="0" presId="urn:microsoft.com/office/officeart/2005/8/layout/vProcess5"/>
    <dgm:cxn modelId="{EEA77F19-56C8-4154-9E75-A904320A2315}" type="presOf" srcId="{E7BA085A-FD5F-4A0B-BE04-984057E5095F}" destId="{2DA4E4D5-A05D-4D49-A818-8E4F19E5536B}" srcOrd="0" destOrd="0" presId="urn:microsoft.com/office/officeart/2005/8/layout/vProcess5"/>
    <dgm:cxn modelId="{BD89A68D-5C79-4A4F-AA98-72B785879F4E}" type="presOf" srcId="{4FE061B4-24D2-4768-9D86-39CDE854AD8C}" destId="{6AA0D634-ED4F-48A1-B853-9953D40101FE}" srcOrd="0" destOrd="0" presId="urn:microsoft.com/office/officeart/2005/8/layout/vProcess5"/>
    <dgm:cxn modelId="{D52AA376-4B4C-4C8A-9841-1F6DC3A8ABCF}" type="presParOf" srcId="{1B0987FB-5997-42CE-8251-C07DB01E1496}" destId="{B7CFA80A-AC76-4127-8937-C462E488B873}" srcOrd="0" destOrd="0" presId="urn:microsoft.com/office/officeart/2005/8/layout/vProcess5"/>
    <dgm:cxn modelId="{7942D796-A103-49FD-A36C-11C8BD431D4C}" type="presParOf" srcId="{1B0987FB-5997-42CE-8251-C07DB01E1496}" destId="{AE3AD46F-DA00-41B3-83E6-2C9F5D1C2CA9}" srcOrd="1" destOrd="0" presId="urn:microsoft.com/office/officeart/2005/8/layout/vProcess5"/>
    <dgm:cxn modelId="{0ED61EBC-F393-4882-8884-23936A40884B}" type="presParOf" srcId="{1B0987FB-5997-42CE-8251-C07DB01E1496}" destId="{E53385BA-8FBB-4482-9D52-10AF9487BBC8}" srcOrd="2" destOrd="0" presId="urn:microsoft.com/office/officeart/2005/8/layout/vProcess5"/>
    <dgm:cxn modelId="{DCED438D-4828-4C0F-8CEE-6E166488C779}" type="presParOf" srcId="{1B0987FB-5997-42CE-8251-C07DB01E1496}" destId="{0BF89F16-76A3-48DB-AC43-A95ED4DA82DE}" srcOrd="3" destOrd="0" presId="urn:microsoft.com/office/officeart/2005/8/layout/vProcess5"/>
    <dgm:cxn modelId="{F324846A-95A4-4C61-BD84-88D86953DFD0}" type="presParOf" srcId="{1B0987FB-5997-42CE-8251-C07DB01E1496}" destId="{6AA0D634-ED4F-48A1-B853-9953D40101FE}" srcOrd="4" destOrd="0" presId="urn:microsoft.com/office/officeart/2005/8/layout/vProcess5"/>
    <dgm:cxn modelId="{70D23473-5C83-498D-9030-3158ADD64220}" type="presParOf" srcId="{1B0987FB-5997-42CE-8251-C07DB01E1496}" destId="{47140657-2F9B-437A-ABF4-31B1D7AD8216}" srcOrd="5" destOrd="0" presId="urn:microsoft.com/office/officeart/2005/8/layout/vProcess5"/>
    <dgm:cxn modelId="{AF63995C-5C01-41F9-AF83-714790E12AF4}" type="presParOf" srcId="{1B0987FB-5997-42CE-8251-C07DB01E1496}" destId="{2DA4E4D5-A05D-4D49-A818-8E4F19E5536B}" srcOrd="6" destOrd="0" presId="urn:microsoft.com/office/officeart/2005/8/layout/vProcess5"/>
    <dgm:cxn modelId="{9A210477-4CC7-4118-9D40-F7E9866A97FB}" type="presParOf" srcId="{1B0987FB-5997-42CE-8251-C07DB01E1496}" destId="{112613DF-D1D4-4284-8940-2B4429AA711E}" srcOrd="7" destOrd="0" presId="urn:microsoft.com/office/officeart/2005/8/layout/vProcess5"/>
    <dgm:cxn modelId="{4CC5EEF3-5E35-4DA2-A28D-5981065F516F}" type="presParOf" srcId="{1B0987FB-5997-42CE-8251-C07DB01E1496}" destId="{52EC73E1-080C-4A13-BA36-3A186DF22057}" srcOrd="8" destOrd="0" presId="urn:microsoft.com/office/officeart/2005/8/layout/vProcess5"/>
    <dgm:cxn modelId="{F140982E-387F-4A09-808B-42CD6780E8D5}" type="presParOf" srcId="{1B0987FB-5997-42CE-8251-C07DB01E1496}" destId="{E8078585-04B4-4687-B84E-63C21E766430}" srcOrd="9" destOrd="0" presId="urn:microsoft.com/office/officeart/2005/8/layout/vProcess5"/>
    <dgm:cxn modelId="{34C0CFD3-F134-4A70-A79F-DF64197309DA}" type="presParOf" srcId="{1B0987FB-5997-42CE-8251-C07DB01E1496}" destId="{3DC63BA1-0400-48D6-BA81-DC0575636D99}" srcOrd="10" destOrd="0" presId="urn:microsoft.com/office/officeart/2005/8/layout/vProcess5"/>
    <dgm:cxn modelId="{B9D38359-0531-4B59-8536-13750DD42954}" type="presParOf" srcId="{1B0987FB-5997-42CE-8251-C07DB01E1496}" destId="{348B9406-A2DE-4A96-A6BE-D8665DC4383F}" srcOrd="11" destOrd="0" presId="urn:microsoft.com/office/officeart/2005/8/layout/vProcess5"/>
    <dgm:cxn modelId="{AD16F590-5A64-4C70-93DF-5F00624B7AB1}" type="presParOf" srcId="{1B0987FB-5997-42CE-8251-C07DB01E1496}" destId="{21A4FAC0-FC3D-498F-AB2C-27449EAF4B53}" srcOrd="12" destOrd="0" presId="urn:microsoft.com/office/officeart/2005/8/layout/vProcess5"/>
    <dgm:cxn modelId="{4892697E-1BFC-4BA8-930C-191CB41C0DA0}" type="presParOf" srcId="{1B0987FB-5997-42CE-8251-C07DB01E1496}" destId="{49BE1C59-605F-4698-90E8-C38B9301A477}" srcOrd="13" destOrd="0" presId="urn:microsoft.com/office/officeart/2005/8/layout/vProcess5"/>
    <dgm:cxn modelId="{B2D391F5-7361-4A28-A5BE-6B310ABB809E}" type="presParOf" srcId="{1B0987FB-5997-42CE-8251-C07DB01E1496}" destId="{95848FBD-F577-4C65-A7A8-E617406E8643}" srcOrd="14" destOrd="0" presId="urn:microsoft.com/office/officeart/2005/8/layout/vProcess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ctr"/>
          <a:r>
            <a:rPr lang="ru-RU" sz="1800" b="1" dirty="0" smtClean="0">
              <a:latin typeface="Arial" pitchFamily="34" charset="0"/>
              <a:cs typeface="Arial" pitchFamily="34" charset="0"/>
            </a:rPr>
            <a:t>14 920,3 </a:t>
          </a:r>
          <a:r>
            <a:rPr lang="ru-RU" sz="1600" b="1" dirty="0" smtClean="0">
              <a:latin typeface="Arial" pitchFamily="34" charset="0"/>
              <a:cs typeface="Arial" pitchFamily="34" charset="0"/>
            </a:rPr>
            <a:t>тыс.руб.</a:t>
          </a:r>
          <a:endParaRPr lang="ru-RU" sz="16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sz="1600"/>
        </a:p>
      </dgm:t>
    </dgm:pt>
    <dgm:pt modelId="{713586B0-F46B-43A1-81EE-90BD00B7C254}" type="sibTrans" cxnId="{0C806118-DA9F-42C5-BFCF-76A45723D472}">
      <dgm:prSet/>
      <dgm:spPr/>
      <dgm:t>
        <a:bodyPr/>
        <a:lstStyle/>
        <a:p>
          <a:endParaRPr lang="ru-RU" sz="1600"/>
        </a:p>
      </dgm:t>
    </dgm:pt>
    <dgm:pt modelId="{CD15A06F-12B1-4083-80D7-954AFCB88662}">
      <dgm:prSet phldrT="[Текст]" custT="1"/>
      <dgm:spPr>
        <a:solidFill>
          <a:srgbClr val="00B050"/>
        </a:solidFill>
        <a:scene3d>
          <a:camera prst="orthographicFront"/>
          <a:lightRig rig="threePt" dir="t"/>
        </a:scene3d>
        <a:sp3d>
          <a:bevelT/>
        </a:sp3d>
      </dgm:spPr>
      <dgm:t>
        <a:bodyPr/>
        <a:lstStyle/>
        <a:p>
          <a:pPr algn="ctr"/>
          <a:r>
            <a:rPr lang="ru-RU" sz="1800" b="1" dirty="0" smtClean="0">
              <a:solidFill>
                <a:schemeClr val="tx1"/>
              </a:solidFill>
              <a:latin typeface="Arial" pitchFamily="34" charset="0"/>
              <a:cs typeface="Arial" pitchFamily="34" charset="0"/>
            </a:rPr>
            <a:t>2017 год</a:t>
          </a:r>
          <a:endParaRPr lang="ru-RU" sz="1800" b="1" dirty="0">
            <a:solidFill>
              <a:schemeClr val="tx1"/>
            </a:solidFill>
            <a:latin typeface="Arial" pitchFamily="34" charset="0"/>
            <a:cs typeface="Arial" pitchFamily="34" charset="0"/>
          </a:endParaRPr>
        </a:p>
      </dgm:t>
    </dgm:pt>
    <dgm:pt modelId="{25DEE719-6E24-4206-B748-B1775D07775D}" type="sibTrans" cxnId="{C46D4F81-42C9-421E-9F75-5AC5ECE10F95}">
      <dgm:prSet/>
      <dgm:spPr/>
      <dgm:t>
        <a:bodyPr/>
        <a:lstStyle/>
        <a:p>
          <a:endParaRPr lang="ru-RU" sz="1600"/>
        </a:p>
      </dgm:t>
    </dgm:pt>
    <dgm:pt modelId="{C05FE6EA-60DF-4823-9FF0-17265688EF66}" type="parTrans" cxnId="{C46D4F81-42C9-421E-9F75-5AC5ECE10F95}">
      <dgm:prSet/>
      <dgm:spPr/>
      <dgm:t>
        <a:bodyPr/>
        <a:lstStyle/>
        <a:p>
          <a:endParaRPr lang="ru-RU" sz="1600"/>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1" custScaleX="118589" custScaleY="70807" custLinFactNeighborX="18031" custLinFactNeighborY="-20927"/>
      <dgm:spPr/>
      <dgm:t>
        <a:bodyPr/>
        <a:lstStyle/>
        <a:p>
          <a:endParaRPr lang="ru-RU"/>
        </a:p>
      </dgm:t>
    </dgm:pt>
    <dgm:pt modelId="{71D16127-0415-4225-BAA0-B7E53BEC67FC}" type="pres">
      <dgm:prSet presAssocID="{CD15A06F-12B1-4083-80D7-954AFCB88662}" presName="firstChildTx" presStyleLbl="bgAccFollowNode1" presStyleIdx="0" presStyleCnt="1">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1" custFlipHor="1" custScaleX="179402" custScaleY="82449" custLinFactNeighborX="-38035" custLinFactNeighborY="9459"/>
      <dgm:spPr/>
      <dgm:t>
        <a:bodyPr/>
        <a:lstStyle/>
        <a:p>
          <a:endParaRPr lang="ru-RU"/>
        </a:p>
      </dgm:t>
    </dgm:pt>
  </dgm:ptLst>
  <dgm:cxnLst>
    <dgm:cxn modelId="{81E58C9F-0226-45AB-BBB9-433217AB86DD}" type="presOf" srcId="{8E08AF9A-2716-408A-9006-5FE9F2B8C102}" destId="{DDBF3599-09AA-4E31-8DF5-39FA9B4E75DF}" srcOrd="0" destOrd="0" presId="urn:microsoft.com/office/officeart/2005/8/layout/hList9"/>
    <dgm:cxn modelId="{21BB945E-4E17-48BC-8523-EF47A8DE6CEF}" type="presOf" srcId="{C880B1E8-D4C7-4108-B417-E970730DB652}" destId="{194B0076-74CA-4EF4-B6EF-BBEB40CC411E}" srcOrd="0" destOrd="0" presId="urn:microsoft.com/office/officeart/2005/8/layout/hList9"/>
    <dgm:cxn modelId="{2377EC01-9125-4CA5-88D3-4561B546A638}" type="presOf" srcId="{8E08AF9A-2716-408A-9006-5FE9F2B8C102}" destId="{71D16127-0415-4225-BAA0-B7E53BEC67FC}" srcOrd="1"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0C806118-DA9F-42C5-BFCF-76A45723D472}" srcId="{CD15A06F-12B1-4083-80D7-954AFCB88662}" destId="{8E08AF9A-2716-408A-9006-5FE9F2B8C102}" srcOrd="0" destOrd="0" parTransId="{532776E5-B195-46FC-B602-EEDB5A83887F}" sibTransId="{713586B0-F46B-43A1-81EE-90BD00B7C254}"/>
    <dgm:cxn modelId="{932CC6D6-7931-48BB-89F8-AF8919C94790}" type="presOf" srcId="{CD15A06F-12B1-4083-80D7-954AFCB88662}" destId="{75E47458-EF45-40E4-B05F-412DAFB8E493}" srcOrd="0" destOrd="0" presId="urn:microsoft.com/office/officeart/2005/8/layout/hList9"/>
    <dgm:cxn modelId="{56BF0F3F-236D-4FCC-9E69-98B83018F463}" type="presParOf" srcId="{194B0076-74CA-4EF4-B6EF-BBEB40CC411E}" destId="{A59A3C68-D0E2-49CE-8A28-8C356AD1531C}" srcOrd="0" destOrd="0" presId="urn:microsoft.com/office/officeart/2005/8/layout/hList9"/>
    <dgm:cxn modelId="{D8309730-B8A0-4F6C-A567-79AB37241058}" type="presParOf" srcId="{194B0076-74CA-4EF4-B6EF-BBEB40CC411E}" destId="{1E63E890-1B1C-40B3-A12A-1E4898596B4F}" srcOrd="1" destOrd="0" presId="urn:microsoft.com/office/officeart/2005/8/layout/hList9"/>
    <dgm:cxn modelId="{E83EE073-E17F-4840-9601-99EB96094AB1}" type="presParOf" srcId="{1E63E890-1B1C-40B3-A12A-1E4898596B4F}" destId="{377E32A4-A9A6-4F97-BE70-1F71F222C0C5}" srcOrd="0" destOrd="0" presId="urn:microsoft.com/office/officeart/2005/8/layout/hList9"/>
    <dgm:cxn modelId="{C8EB1D00-CA3E-48DB-9CC3-C2B9546289C6}" type="presParOf" srcId="{1E63E890-1B1C-40B3-A12A-1E4898596B4F}" destId="{DADA319A-3883-4353-AE91-D42DEB88EAEA}" srcOrd="1" destOrd="0" presId="urn:microsoft.com/office/officeart/2005/8/layout/hList9"/>
    <dgm:cxn modelId="{CCFFF04A-3A02-4308-AD0C-0CE703823D44}" type="presParOf" srcId="{DADA319A-3883-4353-AE91-D42DEB88EAEA}" destId="{DDBF3599-09AA-4E31-8DF5-39FA9B4E75DF}" srcOrd="0" destOrd="0" presId="urn:microsoft.com/office/officeart/2005/8/layout/hList9"/>
    <dgm:cxn modelId="{950959F5-0630-4205-BB03-323844104448}" type="presParOf" srcId="{DADA319A-3883-4353-AE91-D42DEB88EAEA}" destId="{71D16127-0415-4225-BAA0-B7E53BEC67FC}" srcOrd="1" destOrd="0" presId="urn:microsoft.com/office/officeart/2005/8/layout/hList9"/>
    <dgm:cxn modelId="{8CE8D9A8-EB2F-40E6-AACB-01FED35189D2}" type="presParOf" srcId="{194B0076-74CA-4EF4-B6EF-BBEB40CC411E}" destId="{296DF649-841E-4E21-A23C-76886C582161}" srcOrd="2" destOrd="0" presId="urn:microsoft.com/office/officeart/2005/8/layout/hList9"/>
    <dgm:cxn modelId="{7518BF72-2137-4F01-B6EB-04CBCE863326}" type="presParOf" srcId="{194B0076-74CA-4EF4-B6EF-BBEB40CC411E}" destId="{75E47458-EF45-40E4-B05F-412DAFB8E493}"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E331DE-FBE9-4834-A2A5-E05A869534B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B24D28CA-2B50-4A91-9983-378EE99150A7}">
      <dgm:prSet phldrT="[Текст]" custT="1"/>
      <dgm:spPr>
        <a:solidFill>
          <a:srgbClr val="FFC00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52 754,7 тыс.руб.</a:t>
          </a:r>
          <a:endParaRPr lang="ru-RU" sz="1800" b="1" dirty="0">
            <a:solidFill>
              <a:schemeClr val="tx1"/>
            </a:solidFill>
            <a:latin typeface="Arial" pitchFamily="34" charset="0"/>
            <a:cs typeface="Arial" pitchFamily="34" charset="0"/>
          </a:endParaRPr>
        </a:p>
      </dgm:t>
    </dgm:pt>
    <dgm:pt modelId="{8335D395-EC41-46CF-9315-E0A7BE2207F0}" type="parTrans" cxnId="{78FC73E1-4BBE-4C4D-A497-D0D2455CC1D7}">
      <dgm:prSet/>
      <dgm:spPr/>
      <dgm:t>
        <a:bodyPr/>
        <a:lstStyle/>
        <a:p>
          <a:endParaRPr lang="ru-RU"/>
        </a:p>
      </dgm:t>
    </dgm:pt>
    <dgm:pt modelId="{122CE682-A865-4F99-B6FC-5AA5883B8511}" type="sibTrans" cxnId="{78FC73E1-4BBE-4C4D-A497-D0D2455CC1D7}">
      <dgm:prSet/>
      <dgm:spPr/>
      <dgm:t>
        <a:bodyPr/>
        <a:lstStyle/>
        <a:p>
          <a:endParaRPr lang="ru-RU"/>
        </a:p>
      </dgm:t>
    </dgm:pt>
    <dgm:pt modelId="{BBA28AB7-B6CF-4784-A657-E972923749AF}">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2018 год</a:t>
          </a:r>
          <a:endParaRPr lang="ru-RU" sz="1800" b="1" dirty="0">
            <a:solidFill>
              <a:schemeClr val="tx1"/>
            </a:solidFill>
            <a:latin typeface="Arial" pitchFamily="34" charset="0"/>
            <a:cs typeface="Arial" pitchFamily="34" charset="0"/>
          </a:endParaRPr>
        </a:p>
      </dgm:t>
    </dgm:pt>
    <dgm:pt modelId="{CFBE63A4-2184-4CB1-8FC1-4F8DF2665B4D}" type="parTrans" cxnId="{F8E1D56C-BBDF-4BE2-88B9-7101CEAAD3DE}">
      <dgm:prSet/>
      <dgm:spPr/>
      <dgm:t>
        <a:bodyPr/>
        <a:lstStyle/>
        <a:p>
          <a:endParaRPr lang="ru-RU"/>
        </a:p>
      </dgm:t>
    </dgm:pt>
    <dgm:pt modelId="{DA1D472E-9093-49D2-8E21-182FCEC2692F}" type="sibTrans" cxnId="{F8E1D56C-BBDF-4BE2-88B9-7101CEAAD3DE}">
      <dgm:prSet/>
      <dgm:spPr/>
      <dgm:t>
        <a:bodyPr/>
        <a:lstStyle/>
        <a:p>
          <a:endParaRPr lang="ru-RU"/>
        </a:p>
      </dgm:t>
    </dgm:pt>
    <dgm:pt modelId="{4AA8B7A2-57CA-41E5-9014-552E5ECEF230}" type="pres">
      <dgm:prSet presAssocID="{44E331DE-FBE9-4834-A2A5-E05A869534B0}" presName="Name0" presStyleCnt="0">
        <dgm:presLayoutVars>
          <dgm:chPref val="3"/>
          <dgm:dir/>
          <dgm:animLvl val="lvl"/>
          <dgm:resizeHandles/>
        </dgm:presLayoutVars>
      </dgm:prSet>
      <dgm:spPr/>
      <dgm:t>
        <a:bodyPr/>
        <a:lstStyle/>
        <a:p>
          <a:endParaRPr lang="ru-RU"/>
        </a:p>
      </dgm:t>
    </dgm:pt>
    <dgm:pt modelId="{46B1A3B6-A974-4761-A7ED-803D42BFC0B8}" type="pres">
      <dgm:prSet presAssocID="{B24D28CA-2B50-4A91-9983-378EE99150A7}" presName="horFlow" presStyleCnt="0"/>
      <dgm:spPr/>
    </dgm:pt>
    <dgm:pt modelId="{090683D7-73A9-47ED-B887-CA7A51D1110E}" type="pres">
      <dgm:prSet presAssocID="{B24D28CA-2B50-4A91-9983-378EE99150A7}" presName="bigChev" presStyleLbl="node1" presStyleIdx="0" presStyleCnt="2" custScaleX="1945718" custScaleY="2000000" custLinFactX="300000" custLinFactY="557937" custLinFactNeighborX="308768" custLinFactNeighborY="600000"/>
      <dgm:spPr>
        <a:prstGeom prst="rect">
          <a:avLst/>
        </a:prstGeom>
      </dgm:spPr>
      <dgm:t>
        <a:bodyPr/>
        <a:lstStyle/>
        <a:p>
          <a:endParaRPr lang="ru-RU"/>
        </a:p>
      </dgm:t>
    </dgm:pt>
    <dgm:pt modelId="{5999D2E3-A1FC-49DC-A88A-B2D2EDBDD180}" type="pres">
      <dgm:prSet presAssocID="{B24D28CA-2B50-4A91-9983-378EE99150A7}" presName="vSp" presStyleCnt="0"/>
      <dgm:spPr/>
    </dgm:pt>
    <dgm:pt modelId="{907F9940-4B32-4E29-A1CB-C544A2B7F4F6}" type="pres">
      <dgm:prSet presAssocID="{BBA28AB7-B6CF-4784-A657-E972923749AF}" presName="horFlow" presStyleCnt="0"/>
      <dgm:spPr/>
    </dgm:pt>
    <dgm:pt modelId="{D0C11600-5E9B-4255-81B9-D217FC933BEC}" type="pres">
      <dgm:prSet presAssocID="{BBA28AB7-B6CF-4784-A657-E972923749AF}" presName="bigChev" presStyleLbl="node1" presStyleIdx="1" presStyleCnt="2" custScaleX="1530858" custScaleY="2000000" custLinFactX="-269110" custLinFactY="-680249" custLinFactNeighborX="-300000" custLinFactNeighborY="-700000"/>
      <dgm:spPr>
        <a:prstGeom prst="ellipse">
          <a:avLst/>
        </a:prstGeom>
      </dgm:spPr>
      <dgm:t>
        <a:bodyPr/>
        <a:lstStyle/>
        <a:p>
          <a:endParaRPr lang="ru-RU"/>
        </a:p>
      </dgm:t>
    </dgm:pt>
  </dgm:ptLst>
  <dgm:cxnLst>
    <dgm:cxn modelId="{78FC73E1-4BBE-4C4D-A497-D0D2455CC1D7}" srcId="{44E331DE-FBE9-4834-A2A5-E05A869534B0}" destId="{B24D28CA-2B50-4A91-9983-378EE99150A7}" srcOrd="0" destOrd="0" parTransId="{8335D395-EC41-46CF-9315-E0A7BE2207F0}" sibTransId="{122CE682-A865-4F99-B6FC-5AA5883B8511}"/>
    <dgm:cxn modelId="{25BBC69F-D251-4D75-93B5-FA6A198F6211}" type="presOf" srcId="{BBA28AB7-B6CF-4784-A657-E972923749AF}" destId="{D0C11600-5E9B-4255-81B9-D217FC933BEC}" srcOrd="0" destOrd="0" presId="urn:microsoft.com/office/officeart/2005/8/layout/lProcess3"/>
    <dgm:cxn modelId="{5EDD947A-EC97-41E7-B734-C295ECB03DC9}" type="presOf" srcId="{B24D28CA-2B50-4A91-9983-378EE99150A7}" destId="{090683D7-73A9-47ED-B887-CA7A51D1110E}" srcOrd="0" destOrd="0" presId="urn:microsoft.com/office/officeart/2005/8/layout/lProcess3"/>
    <dgm:cxn modelId="{F8E1D56C-BBDF-4BE2-88B9-7101CEAAD3DE}" srcId="{44E331DE-FBE9-4834-A2A5-E05A869534B0}" destId="{BBA28AB7-B6CF-4784-A657-E972923749AF}" srcOrd="1" destOrd="0" parTransId="{CFBE63A4-2184-4CB1-8FC1-4F8DF2665B4D}" sibTransId="{DA1D472E-9093-49D2-8E21-182FCEC2692F}"/>
    <dgm:cxn modelId="{35B400D0-0C22-421E-A207-28EF0DC165C5}" type="presOf" srcId="{44E331DE-FBE9-4834-A2A5-E05A869534B0}" destId="{4AA8B7A2-57CA-41E5-9014-552E5ECEF230}" srcOrd="0" destOrd="0" presId="urn:microsoft.com/office/officeart/2005/8/layout/lProcess3"/>
    <dgm:cxn modelId="{4CE93E0A-232A-4A84-A631-0871DA366E1A}" type="presParOf" srcId="{4AA8B7A2-57CA-41E5-9014-552E5ECEF230}" destId="{46B1A3B6-A974-4761-A7ED-803D42BFC0B8}" srcOrd="0" destOrd="0" presId="urn:microsoft.com/office/officeart/2005/8/layout/lProcess3"/>
    <dgm:cxn modelId="{68E26201-C1F2-4B1E-A6FA-2F911D85D16D}" type="presParOf" srcId="{46B1A3B6-A974-4761-A7ED-803D42BFC0B8}" destId="{090683D7-73A9-47ED-B887-CA7A51D1110E}" srcOrd="0" destOrd="0" presId="urn:microsoft.com/office/officeart/2005/8/layout/lProcess3"/>
    <dgm:cxn modelId="{8A0A3254-B179-43C7-B04F-B2E38CFBF1B7}" type="presParOf" srcId="{4AA8B7A2-57CA-41E5-9014-552E5ECEF230}" destId="{5999D2E3-A1FC-49DC-A88A-B2D2EDBDD180}" srcOrd="1" destOrd="0" presId="urn:microsoft.com/office/officeart/2005/8/layout/lProcess3"/>
    <dgm:cxn modelId="{EDB92C2D-BEE9-4412-BF8C-E257FBAA7DC6}" type="presParOf" srcId="{4AA8B7A2-57CA-41E5-9014-552E5ECEF230}" destId="{907F9940-4B32-4E29-A1CB-C544A2B7F4F6}" srcOrd="2" destOrd="0" presId="urn:microsoft.com/office/officeart/2005/8/layout/lProcess3"/>
    <dgm:cxn modelId="{92EBA407-C21D-45DA-8282-EBEEAD5D6797}" type="presParOf" srcId="{907F9940-4B32-4E29-A1CB-C544A2B7F4F6}" destId="{D0C11600-5E9B-4255-81B9-D217FC933BEC}" srcOrd="0"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2016 год</a:t>
          </a:r>
          <a:endParaRPr lang="ru-RU" sz="1800"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a:p>
      </dgm:t>
    </dgm:pt>
    <dgm:pt modelId="{25DEE719-6E24-4206-B748-B1775D07775D}" type="sibTrans" cxnId="{C46D4F81-42C9-421E-9F75-5AC5ECE10F95}">
      <dgm:prSet/>
      <dgm:spPr/>
      <dgm:t>
        <a:bodyPr/>
        <a:lstStyle/>
        <a:p>
          <a:endParaRPr lang="ru-RU"/>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r"/>
          <a:r>
            <a:rPr lang="ru-RU" sz="1800" b="1" dirty="0" smtClean="0">
              <a:latin typeface="Arial" pitchFamily="34" charset="0"/>
              <a:cs typeface="Arial" pitchFamily="34" charset="0"/>
            </a:rPr>
            <a:t>72 814,2 тыс.руб.</a:t>
          </a:r>
          <a:endParaRPr lang="ru-RU" sz="18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a:p>
      </dgm:t>
    </dgm:pt>
    <dgm:pt modelId="{713586B0-F46B-43A1-81EE-90BD00B7C254}" type="sibTrans" cxnId="{0C806118-DA9F-42C5-BFCF-76A45723D472}">
      <dgm:prSet/>
      <dgm:spPr/>
      <dgm:t>
        <a:bodyPr/>
        <a:lstStyle/>
        <a:p>
          <a:endParaRPr lang="ru-RU"/>
        </a:p>
      </dgm:t>
    </dgm:pt>
    <dgm:pt modelId="{6693D4CE-576D-43ED-9396-89E237234FEA}">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2017 год</a:t>
          </a:r>
          <a:endParaRPr lang="ru-RU" sz="1800"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a:p>
      </dgm:t>
    </dgm:pt>
    <dgm:pt modelId="{E9CCE32F-0A43-4551-9357-9DAD322628D5}" type="sibTrans" cxnId="{0AEFD69C-D56B-4648-8F13-0DB7F3D722BC}">
      <dgm:prSet/>
      <dgm:spPr/>
      <dgm:t>
        <a:bodyPr/>
        <a:lstStyle/>
        <a:p>
          <a:endParaRPr lang="ru-RU"/>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r"/>
          <a:r>
            <a:rPr lang="ru-RU" sz="1800" b="1" dirty="0" smtClean="0">
              <a:latin typeface="Arial" pitchFamily="34" charset="0"/>
              <a:cs typeface="Arial" pitchFamily="34" charset="0"/>
            </a:rPr>
            <a:t>39 823,3  тыс.руб</a:t>
          </a:r>
          <a:r>
            <a:rPr lang="ru-RU" sz="1800" b="1" dirty="0" smtClean="0">
              <a:latin typeface="Arial" pitchFamily="34" charset="0"/>
              <a:cs typeface="Arial" pitchFamily="34" charset="0"/>
            </a:rPr>
            <a:t>.</a:t>
          </a:r>
          <a:endParaRPr lang="ru-RU" sz="18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a:p>
      </dgm:t>
    </dgm:pt>
    <dgm:pt modelId="{7B1D9085-4FBA-46A8-9C58-0916DBF0ED60}" type="parTrans" cxnId="{0288A167-75A9-4347-89B3-96A59C0B6856}">
      <dgm:prSet/>
      <dgm:spPr/>
      <dgm:t>
        <a:bodyPr/>
        <a:lstStyle/>
        <a:p>
          <a:endParaRPr lang="ru-RU"/>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2" custScaleX="99916" custScaleY="64088" custLinFactNeighborX="12686" custLinFactNeighborY="4794"/>
      <dgm:spPr/>
      <dgm:t>
        <a:bodyPr/>
        <a:lstStyle/>
        <a:p>
          <a:endParaRPr lang="ru-RU"/>
        </a:p>
      </dgm:t>
    </dgm:pt>
    <dgm:pt modelId="{71D16127-0415-4225-BAA0-B7E53BEC67FC}" type="pres">
      <dgm:prSet presAssocID="{CD15A06F-12B1-4083-80D7-954AFCB88662}" presName="firstChildTx" presStyleLbl="bgAccFollowNode1" presStyleIdx="0" presStyleCnt="2">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2" custScaleX="122167" custScaleY="71155" custLinFactNeighborX="17650" custLinFactNeighborY="-641"/>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2" custScaleX="103937" custScaleY="66290" custLinFactNeighborX="-6691" custLinFactNeighborY="4794"/>
      <dgm:spPr/>
      <dgm:t>
        <a:bodyPr/>
        <a:lstStyle/>
        <a:p>
          <a:endParaRPr lang="ru-RU"/>
        </a:p>
      </dgm:t>
    </dgm:pt>
    <dgm:pt modelId="{073EA71D-7299-4EC1-B113-26DFEB568638}" type="pres">
      <dgm:prSet presAssocID="{6693D4CE-576D-43ED-9396-89E237234FEA}" presName="firstChildTx" presStyleLbl="bgAccFollowNode1" presStyleIdx="1" presStyleCnt="2">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2" custScaleX="135109" custScaleY="67440" custLinFactNeighborX="4472" custLinFactNeighborY="649"/>
      <dgm:spPr/>
      <dgm:t>
        <a:bodyPr/>
        <a:lstStyle/>
        <a:p>
          <a:endParaRPr lang="ru-RU"/>
        </a:p>
      </dgm:t>
    </dgm:pt>
  </dgm:ptLst>
  <dgm:cxnLst>
    <dgm:cxn modelId="{0C806118-DA9F-42C5-BFCF-76A45723D472}" srcId="{CD15A06F-12B1-4083-80D7-954AFCB88662}" destId="{8E08AF9A-2716-408A-9006-5FE9F2B8C102}" srcOrd="0" destOrd="0" parTransId="{532776E5-B195-46FC-B602-EEDB5A83887F}" sibTransId="{713586B0-F46B-43A1-81EE-90BD00B7C254}"/>
    <dgm:cxn modelId="{BA2E43F8-7DBD-4A4C-95BE-CEA6E22CAA58}" type="presOf" srcId="{8B7BD01A-5183-4D04-A2BF-FBBB54799E77}" destId="{E5789A7F-9213-4DA2-A74B-ED3F776300D9}" srcOrd="0" destOrd="0" presId="urn:microsoft.com/office/officeart/2005/8/layout/hList9"/>
    <dgm:cxn modelId="{0288A167-75A9-4347-89B3-96A59C0B6856}" srcId="{6693D4CE-576D-43ED-9396-89E237234FEA}" destId="{8B7BD01A-5183-4D04-A2BF-FBBB54799E77}" srcOrd="0" destOrd="0" parTransId="{7B1D9085-4FBA-46A8-9C58-0916DBF0ED60}" sibTransId="{E3E5E7E6-D17D-4460-887A-08AB04722631}"/>
    <dgm:cxn modelId="{156E28A7-029D-414A-B640-7F7EB953594E}" type="presOf" srcId="{8E08AF9A-2716-408A-9006-5FE9F2B8C102}" destId="{71D16127-0415-4225-BAA0-B7E53BEC67FC}" srcOrd="1" destOrd="0" presId="urn:microsoft.com/office/officeart/2005/8/layout/hList9"/>
    <dgm:cxn modelId="{C5A293C0-1050-4532-82A8-434ED94A3B5F}" type="presOf" srcId="{8E08AF9A-2716-408A-9006-5FE9F2B8C102}" destId="{DDBF3599-09AA-4E31-8DF5-39FA9B4E75DF}" srcOrd="0" destOrd="0" presId="urn:microsoft.com/office/officeart/2005/8/layout/hList9"/>
    <dgm:cxn modelId="{9DF25773-4574-459D-9B3F-64FD11AF3F42}" type="presOf" srcId="{C880B1E8-D4C7-4108-B417-E970730DB652}" destId="{194B0076-74CA-4EF4-B6EF-BBEB40CC411E}" srcOrd="0" destOrd="0" presId="urn:microsoft.com/office/officeart/2005/8/layout/hList9"/>
    <dgm:cxn modelId="{1DFE617F-5722-48D4-9E37-163AC2A400D8}" type="presOf" srcId="{6693D4CE-576D-43ED-9396-89E237234FEA}" destId="{EF742149-E67E-4D05-A17B-20672C4FE130}" srcOrd="0" destOrd="0" presId="urn:microsoft.com/office/officeart/2005/8/layout/hList9"/>
    <dgm:cxn modelId="{5E4F9F13-F7F7-4263-A718-8D54B3EB3EF0}" type="presOf" srcId="{8B7BD01A-5183-4D04-A2BF-FBBB54799E77}" destId="{073EA71D-7299-4EC1-B113-26DFEB568638}" srcOrd="1"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0AEFD69C-D56B-4648-8F13-0DB7F3D722BC}" srcId="{C880B1E8-D4C7-4108-B417-E970730DB652}" destId="{6693D4CE-576D-43ED-9396-89E237234FEA}" srcOrd="1" destOrd="0" parTransId="{B0FC22FC-EB3C-4CD3-9EC1-8C8F18A46521}" sibTransId="{E9CCE32F-0A43-4551-9357-9DAD322628D5}"/>
    <dgm:cxn modelId="{D7208B2B-D6D0-4691-BBF6-B0D44993E8D9}" type="presOf" srcId="{CD15A06F-12B1-4083-80D7-954AFCB88662}" destId="{75E47458-EF45-40E4-B05F-412DAFB8E493}" srcOrd="0" destOrd="0" presId="urn:microsoft.com/office/officeart/2005/8/layout/hList9"/>
    <dgm:cxn modelId="{0F39B74C-80CE-4915-BA29-5866E5BB3737}" type="presParOf" srcId="{194B0076-74CA-4EF4-B6EF-BBEB40CC411E}" destId="{A59A3C68-D0E2-49CE-8A28-8C356AD1531C}" srcOrd="0" destOrd="0" presId="urn:microsoft.com/office/officeart/2005/8/layout/hList9"/>
    <dgm:cxn modelId="{EEC019B2-6D5F-4614-B273-6CC668BE43C5}" type="presParOf" srcId="{194B0076-74CA-4EF4-B6EF-BBEB40CC411E}" destId="{1E63E890-1B1C-40B3-A12A-1E4898596B4F}" srcOrd="1" destOrd="0" presId="urn:microsoft.com/office/officeart/2005/8/layout/hList9"/>
    <dgm:cxn modelId="{72CCFEFF-8B4F-492D-8691-A1E8791FC31C}" type="presParOf" srcId="{1E63E890-1B1C-40B3-A12A-1E4898596B4F}" destId="{377E32A4-A9A6-4F97-BE70-1F71F222C0C5}" srcOrd="0" destOrd="0" presId="urn:microsoft.com/office/officeart/2005/8/layout/hList9"/>
    <dgm:cxn modelId="{27CDC339-304A-4FA6-8B09-5F97E53A9716}" type="presParOf" srcId="{1E63E890-1B1C-40B3-A12A-1E4898596B4F}" destId="{DADA319A-3883-4353-AE91-D42DEB88EAEA}" srcOrd="1" destOrd="0" presId="urn:microsoft.com/office/officeart/2005/8/layout/hList9"/>
    <dgm:cxn modelId="{26A37B8E-2ED5-45D4-879A-57F338A61D35}" type="presParOf" srcId="{DADA319A-3883-4353-AE91-D42DEB88EAEA}" destId="{DDBF3599-09AA-4E31-8DF5-39FA9B4E75DF}" srcOrd="0" destOrd="0" presId="urn:microsoft.com/office/officeart/2005/8/layout/hList9"/>
    <dgm:cxn modelId="{A1836FE7-50F0-4085-8163-699367780C33}" type="presParOf" srcId="{DADA319A-3883-4353-AE91-D42DEB88EAEA}" destId="{71D16127-0415-4225-BAA0-B7E53BEC67FC}" srcOrd="1" destOrd="0" presId="urn:microsoft.com/office/officeart/2005/8/layout/hList9"/>
    <dgm:cxn modelId="{368749C2-49FD-497F-B566-C673A235167D}" type="presParOf" srcId="{194B0076-74CA-4EF4-B6EF-BBEB40CC411E}" destId="{296DF649-841E-4E21-A23C-76886C582161}" srcOrd="2" destOrd="0" presId="urn:microsoft.com/office/officeart/2005/8/layout/hList9"/>
    <dgm:cxn modelId="{D973451A-5982-4261-BFCF-59E7D234C1E7}" type="presParOf" srcId="{194B0076-74CA-4EF4-B6EF-BBEB40CC411E}" destId="{75E47458-EF45-40E4-B05F-412DAFB8E493}" srcOrd="3" destOrd="0" presId="urn:microsoft.com/office/officeart/2005/8/layout/hList9"/>
    <dgm:cxn modelId="{1EBA8D61-7FB8-41F2-98AA-C67E529B037B}" type="presParOf" srcId="{194B0076-74CA-4EF4-B6EF-BBEB40CC411E}" destId="{C5FF967B-552C-4667-B0EB-0FD9730E8AE2}" srcOrd="4" destOrd="0" presId="urn:microsoft.com/office/officeart/2005/8/layout/hList9"/>
    <dgm:cxn modelId="{E433812E-80D4-4737-9E2C-5FDCB4C7B761}" type="presParOf" srcId="{194B0076-74CA-4EF4-B6EF-BBEB40CC411E}" destId="{EBA7A942-8359-4316-887B-E73BD702BC8A}" srcOrd="5" destOrd="0" presId="urn:microsoft.com/office/officeart/2005/8/layout/hList9"/>
    <dgm:cxn modelId="{EE181F54-436A-47BD-ACA9-66011BF50D96}" type="presParOf" srcId="{194B0076-74CA-4EF4-B6EF-BBEB40CC411E}" destId="{57668DBE-AE58-482D-991B-4D4E8DAA2E52}" srcOrd="6" destOrd="0" presId="urn:microsoft.com/office/officeart/2005/8/layout/hList9"/>
    <dgm:cxn modelId="{2937B8AF-9E93-4CE3-B783-D3688357FF7B}" type="presParOf" srcId="{57668DBE-AE58-482D-991B-4D4E8DAA2E52}" destId="{57931F1F-74D1-4AD6-A814-69E08AEFDA43}" srcOrd="0" destOrd="0" presId="urn:microsoft.com/office/officeart/2005/8/layout/hList9"/>
    <dgm:cxn modelId="{9F639A39-2437-4472-8AB9-9A49C23A9F49}" type="presParOf" srcId="{57668DBE-AE58-482D-991B-4D4E8DAA2E52}" destId="{2DB7004B-45DA-4801-B5CE-F36E859B9443}" srcOrd="1" destOrd="0" presId="urn:microsoft.com/office/officeart/2005/8/layout/hList9"/>
    <dgm:cxn modelId="{1F2A5FC8-9A27-4121-B0AD-7D334999157C}" type="presParOf" srcId="{2DB7004B-45DA-4801-B5CE-F36E859B9443}" destId="{E5789A7F-9213-4DA2-A74B-ED3F776300D9}" srcOrd="0" destOrd="0" presId="urn:microsoft.com/office/officeart/2005/8/layout/hList9"/>
    <dgm:cxn modelId="{4C6AAE59-EE7E-4D72-BBC8-E4A66E314F6E}" type="presParOf" srcId="{2DB7004B-45DA-4801-B5CE-F36E859B9443}" destId="{073EA71D-7299-4EC1-B113-26DFEB568638}" srcOrd="1" destOrd="0" presId="urn:microsoft.com/office/officeart/2005/8/layout/hList9"/>
    <dgm:cxn modelId="{5EC41208-C1BA-40A5-84FB-1764E686FEC7}" type="presParOf" srcId="{194B0076-74CA-4EF4-B6EF-BBEB40CC411E}" destId="{693F19C3-634C-433B-A404-43D5AB88CB57}" srcOrd="7" destOrd="0" presId="urn:microsoft.com/office/officeart/2005/8/layout/hList9"/>
    <dgm:cxn modelId="{6FE55C50-6394-4C74-9BF0-5BB301529B02}" type="presParOf" srcId="{194B0076-74CA-4EF4-B6EF-BBEB40CC411E}" destId="{EF742149-E67E-4D05-A17B-20672C4FE130}" srcOrd="8" destOrd="0" presId="urn:microsoft.com/office/officeart/2005/8/layout/hList9"/>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2017 год</a:t>
          </a:r>
          <a:endParaRPr lang="ru-RU" sz="1800"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b="1">
            <a:latin typeface="Arial" pitchFamily="34" charset="0"/>
            <a:cs typeface="Arial" pitchFamily="34" charset="0"/>
          </a:endParaRPr>
        </a:p>
      </dgm:t>
    </dgm:pt>
    <dgm:pt modelId="{25DEE719-6E24-4206-B748-B1775D07775D}" type="sibTrans" cxnId="{C46D4F81-42C9-421E-9F75-5AC5ECE10F95}">
      <dgm:prSet/>
      <dgm:spPr/>
      <dgm:t>
        <a:bodyPr/>
        <a:lstStyle/>
        <a:p>
          <a:endParaRPr lang="ru-RU" b="1">
            <a:latin typeface="Arial" pitchFamily="34" charset="0"/>
            <a:cs typeface="Arial" pitchFamily="34" charset="0"/>
          </a:endParaRPr>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ctr"/>
          <a:r>
            <a:rPr lang="ru-RU" sz="1800" b="1" dirty="0" smtClean="0">
              <a:latin typeface="Arial" pitchFamily="34" charset="0"/>
              <a:cs typeface="Arial" pitchFamily="34" charset="0"/>
            </a:rPr>
            <a:t>24 618,5 тыс.руб.</a:t>
          </a:r>
          <a:endParaRPr lang="ru-RU" sz="18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b="1">
            <a:latin typeface="Arial" pitchFamily="34" charset="0"/>
            <a:cs typeface="Arial" pitchFamily="34" charset="0"/>
          </a:endParaRPr>
        </a:p>
      </dgm:t>
    </dgm:pt>
    <dgm:pt modelId="{713586B0-F46B-43A1-81EE-90BD00B7C254}" type="sibTrans" cxnId="{0C806118-DA9F-42C5-BFCF-76A45723D472}">
      <dgm:prSet/>
      <dgm:spPr/>
      <dgm:t>
        <a:bodyPr/>
        <a:lstStyle/>
        <a:p>
          <a:endParaRPr lang="ru-RU" b="1">
            <a:latin typeface="Arial" pitchFamily="34" charset="0"/>
            <a:cs typeface="Arial" pitchFamily="34" charset="0"/>
          </a:endParaRPr>
        </a:p>
      </dgm:t>
    </dgm:pt>
    <dgm:pt modelId="{6693D4CE-576D-43ED-9396-89E237234FEA}">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2018 год</a:t>
          </a:r>
          <a:endParaRPr lang="ru-RU" sz="1800"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b="1">
            <a:latin typeface="Arial" pitchFamily="34" charset="0"/>
            <a:cs typeface="Arial" pitchFamily="34" charset="0"/>
          </a:endParaRPr>
        </a:p>
      </dgm:t>
    </dgm:pt>
    <dgm:pt modelId="{E9CCE32F-0A43-4551-9357-9DAD322628D5}" type="sibTrans" cxnId="{0AEFD69C-D56B-4648-8F13-0DB7F3D722BC}">
      <dgm:prSet/>
      <dgm:spPr/>
      <dgm:t>
        <a:bodyPr/>
        <a:lstStyle/>
        <a:p>
          <a:endParaRPr lang="ru-RU" b="1">
            <a:latin typeface="Arial" pitchFamily="34" charset="0"/>
            <a:cs typeface="Arial" pitchFamily="34" charset="0"/>
          </a:endParaRPr>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ctr"/>
          <a:r>
            <a:rPr lang="ru-RU" sz="1800" b="1" dirty="0" smtClean="0">
              <a:latin typeface="Arial" pitchFamily="34" charset="0"/>
              <a:cs typeface="Arial" pitchFamily="34" charset="0"/>
            </a:rPr>
            <a:t>8 063,5 тыс.руб.</a:t>
          </a:r>
          <a:endParaRPr lang="ru-RU" sz="18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b="1">
            <a:latin typeface="Arial" pitchFamily="34" charset="0"/>
            <a:cs typeface="Arial" pitchFamily="34" charset="0"/>
          </a:endParaRPr>
        </a:p>
      </dgm:t>
    </dgm:pt>
    <dgm:pt modelId="{7B1D9085-4FBA-46A8-9C58-0916DBF0ED60}" type="parTrans" cxnId="{0288A167-75A9-4347-89B3-96A59C0B6856}">
      <dgm:prSet/>
      <dgm:spPr/>
      <dgm:t>
        <a:bodyPr/>
        <a:lstStyle/>
        <a:p>
          <a:endParaRPr lang="ru-RU" b="1">
            <a:latin typeface="Arial" pitchFamily="34" charset="0"/>
            <a:cs typeface="Arial" pitchFamily="34" charset="0"/>
          </a:endParaRPr>
        </a:p>
      </dgm:t>
    </dgm:pt>
    <dgm:pt modelId="{86B6622D-3E2C-47DE-BD7A-1E518FA87D8B}">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2019 год</a:t>
          </a:r>
          <a:endParaRPr lang="ru-RU" sz="1800" b="1" dirty="0">
            <a:solidFill>
              <a:schemeClr val="tx1"/>
            </a:solidFill>
            <a:latin typeface="Arial" pitchFamily="34" charset="0"/>
            <a:cs typeface="Arial" pitchFamily="34" charset="0"/>
          </a:endParaRPr>
        </a:p>
      </dgm:t>
    </dgm:pt>
    <dgm:pt modelId="{E4FB7258-6641-434B-9447-1C26D86A9EB7}" type="sibTrans" cxnId="{EC1EF8AF-D726-4769-98E1-05E40B2C8931}">
      <dgm:prSet/>
      <dgm:spPr/>
      <dgm:t>
        <a:bodyPr/>
        <a:lstStyle/>
        <a:p>
          <a:endParaRPr lang="ru-RU" b="1">
            <a:latin typeface="Arial" pitchFamily="34" charset="0"/>
            <a:cs typeface="Arial" pitchFamily="34" charset="0"/>
          </a:endParaRPr>
        </a:p>
      </dgm:t>
    </dgm:pt>
    <dgm:pt modelId="{57FCE6D6-86A8-4C8C-87F9-A830C2629737}" type="parTrans" cxnId="{EC1EF8AF-D726-4769-98E1-05E40B2C8931}">
      <dgm:prSet/>
      <dgm:spPr/>
      <dgm:t>
        <a:bodyPr/>
        <a:lstStyle/>
        <a:p>
          <a:endParaRPr lang="ru-RU" b="1">
            <a:latin typeface="Arial" pitchFamily="34" charset="0"/>
            <a:cs typeface="Arial" pitchFamily="34" charset="0"/>
          </a:endParaRPr>
        </a:p>
      </dgm:t>
    </dgm:pt>
    <dgm:pt modelId="{CC3F7318-DCAF-44A2-AFAF-90538E19DA70}">
      <dgm:prSet custT="1"/>
      <dgm:spPr>
        <a:solidFill>
          <a:srgbClr val="FFC000"/>
        </a:solidFill>
        <a:scene3d>
          <a:camera prst="orthographicFront"/>
          <a:lightRig rig="threePt" dir="t"/>
        </a:scene3d>
        <a:sp3d>
          <a:bevelT/>
        </a:sp3d>
      </dgm:spPr>
      <dgm:t>
        <a:bodyPr/>
        <a:lstStyle/>
        <a:p>
          <a:pPr algn="ctr"/>
          <a:r>
            <a:rPr lang="ru-RU" sz="1800" b="1" dirty="0" smtClean="0">
              <a:latin typeface="Arial" pitchFamily="34" charset="0"/>
              <a:cs typeface="Arial" pitchFamily="34" charset="0"/>
            </a:rPr>
            <a:t>8 063,5 тыс.руб.</a:t>
          </a:r>
          <a:endParaRPr lang="ru-RU" sz="1800" dirty="0"/>
        </a:p>
      </dgm:t>
    </dgm:pt>
    <dgm:pt modelId="{8FE561E4-3042-43EE-9A80-6EA4E7B0E301}" type="parTrans" cxnId="{1F039DB3-B7B1-435A-8CC2-29256B54A308}">
      <dgm:prSet/>
      <dgm:spPr/>
      <dgm:t>
        <a:bodyPr/>
        <a:lstStyle/>
        <a:p>
          <a:endParaRPr lang="ru-RU"/>
        </a:p>
      </dgm:t>
    </dgm:pt>
    <dgm:pt modelId="{77D55747-9717-453A-95B5-A62AAB7F9F91}" type="sibTrans" cxnId="{1F039DB3-B7B1-435A-8CC2-29256B54A308}">
      <dgm:prSet/>
      <dgm:spPr/>
      <dgm:t>
        <a:bodyPr/>
        <a:lstStyle/>
        <a:p>
          <a:endParaRPr lang="ru-RU"/>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3" custScaleX="204103" custScaleY="254932" custLinFactX="100000" custLinFactY="-55699" custLinFactNeighborX="125735" custLinFactNeighborY="-100000"/>
      <dgm:spPr/>
      <dgm:t>
        <a:bodyPr/>
        <a:lstStyle/>
        <a:p>
          <a:endParaRPr lang="ru-RU"/>
        </a:p>
      </dgm:t>
    </dgm:pt>
    <dgm:pt modelId="{71D16127-0415-4225-BAA0-B7E53BEC67FC}" type="pres">
      <dgm:prSet presAssocID="{CD15A06F-12B1-4083-80D7-954AFCB88662}" presName="firstChildTx" presStyleLbl="bgAccFollowNode1" presStyleIdx="0" presStyleCnt="3">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3" custScaleX="414948" custScaleY="236557" custLinFactY="-100000" custLinFactNeighborX="-27537" custLinFactNeighborY="-145596"/>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3" custScaleX="202797" custScaleY="287479" custLinFactX="-12531" custLinFactY="100000" custLinFactNeighborX="-100000" custLinFactNeighborY="126183"/>
      <dgm:spPr/>
      <dgm:t>
        <a:bodyPr/>
        <a:lstStyle/>
        <a:p>
          <a:endParaRPr lang="ru-RU"/>
        </a:p>
      </dgm:t>
    </dgm:pt>
    <dgm:pt modelId="{073EA71D-7299-4EC1-B113-26DFEB568638}" type="pres">
      <dgm:prSet presAssocID="{6693D4CE-576D-43ED-9396-89E237234FEA}" presName="firstChildTx" presStyleLbl="bgAccFollowNode1" presStyleIdx="1" presStyleCnt="3">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3" custScaleX="387982" custScaleY="265327" custLinFactX="-393607" custLinFactY="66108" custLinFactNeighborX="-400000" custLinFactNeighborY="100000"/>
      <dgm:spPr/>
      <dgm:t>
        <a:bodyPr/>
        <a:lstStyle/>
        <a:p>
          <a:endParaRPr lang="ru-RU"/>
        </a:p>
      </dgm:t>
    </dgm:pt>
    <dgm:pt modelId="{B1C6B8D9-80D5-4D62-A29B-9A9B1FD802D3}" type="pres">
      <dgm:prSet presAssocID="{E9CCE32F-0A43-4551-9357-9DAD322628D5}" presName="transSpace" presStyleCnt="0"/>
      <dgm:spPr/>
    </dgm:pt>
    <dgm:pt modelId="{32FFE2A9-7845-4FC5-9082-506BA2834D62}" type="pres">
      <dgm:prSet presAssocID="{86B6622D-3E2C-47DE-BD7A-1E518FA87D8B}" presName="posSpace" presStyleCnt="0"/>
      <dgm:spPr/>
    </dgm:pt>
    <dgm:pt modelId="{71AB8351-A0F5-4790-A6EE-8A33AE4EF30D}" type="pres">
      <dgm:prSet presAssocID="{86B6622D-3E2C-47DE-BD7A-1E518FA87D8B}" presName="vertFlow" presStyleCnt="0"/>
      <dgm:spPr/>
    </dgm:pt>
    <dgm:pt modelId="{F0550AE1-4744-4645-875E-974F08D19743}" type="pres">
      <dgm:prSet presAssocID="{86B6622D-3E2C-47DE-BD7A-1E518FA87D8B}" presName="topSpace" presStyleCnt="0"/>
      <dgm:spPr/>
    </dgm:pt>
    <dgm:pt modelId="{62F9D024-347B-4E67-876B-A38B06317E7F}" type="pres">
      <dgm:prSet presAssocID="{86B6622D-3E2C-47DE-BD7A-1E518FA87D8B}" presName="firstComp" presStyleCnt="0"/>
      <dgm:spPr/>
    </dgm:pt>
    <dgm:pt modelId="{E84CBB47-8F6A-4C0B-B68C-C3BFF2B9841A}" type="pres">
      <dgm:prSet presAssocID="{86B6622D-3E2C-47DE-BD7A-1E518FA87D8B}" presName="firstChild" presStyleLbl="bgAccFollowNode1" presStyleIdx="2" presStyleCnt="3" custScaleX="197275" custScaleY="271854" custLinFactX="-77677" custLinFactY="100000" custLinFactNeighborX="-100000" custLinFactNeighborY="154502"/>
      <dgm:spPr/>
      <dgm:t>
        <a:bodyPr/>
        <a:lstStyle/>
        <a:p>
          <a:endParaRPr lang="ru-RU"/>
        </a:p>
      </dgm:t>
    </dgm:pt>
    <dgm:pt modelId="{DBE4D8F2-8410-4D96-9442-A28C4A4D4CB9}" type="pres">
      <dgm:prSet presAssocID="{86B6622D-3E2C-47DE-BD7A-1E518FA87D8B}" presName="firstChildTx" presStyleLbl="bgAccFollowNode1" presStyleIdx="2" presStyleCnt="3">
        <dgm:presLayoutVars>
          <dgm:bulletEnabled val="1"/>
        </dgm:presLayoutVars>
      </dgm:prSet>
      <dgm:spPr/>
      <dgm:t>
        <a:bodyPr/>
        <a:lstStyle/>
        <a:p>
          <a:endParaRPr lang="ru-RU"/>
        </a:p>
      </dgm:t>
    </dgm:pt>
    <dgm:pt modelId="{15ED006E-EE37-449F-8605-E88E2051328D}" type="pres">
      <dgm:prSet presAssocID="{86B6622D-3E2C-47DE-BD7A-1E518FA87D8B}" presName="negSpace" presStyleCnt="0"/>
      <dgm:spPr/>
    </dgm:pt>
    <dgm:pt modelId="{5085CA46-9A73-4526-AE1F-C7C84E4C8D31}" type="pres">
      <dgm:prSet presAssocID="{86B6622D-3E2C-47DE-BD7A-1E518FA87D8B}" presName="circle" presStyleLbl="node1" presStyleIdx="2" presStyleCnt="3" custScaleX="383621" custScaleY="230399" custLinFactX="-300000" custLinFactY="28552" custLinFactNeighborX="-314432" custLinFactNeighborY="100000"/>
      <dgm:spPr/>
      <dgm:t>
        <a:bodyPr/>
        <a:lstStyle/>
        <a:p>
          <a:endParaRPr lang="ru-RU"/>
        </a:p>
      </dgm:t>
    </dgm:pt>
  </dgm:ptLst>
  <dgm:cxnLst>
    <dgm:cxn modelId="{00F2B32D-82BF-4714-B290-A12231964738}" type="presOf" srcId="{CC3F7318-DCAF-44A2-AFAF-90538E19DA70}" destId="{E84CBB47-8F6A-4C0B-B68C-C3BFF2B9841A}" srcOrd="0" destOrd="0" presId="urn:microsoft.com/office/officeart/2005/8/layout/hList9"/>
    <dgm:cxn modelId="{913F43DE-5430-40F0-B6A9-A125A697F35C}" type="presOf" srcId="{8E08AF9A-2716-408A-9006-5FE9F2B8C102}" destId="{DDBF3599-09AA-4E31-8DF5-39FA9B4E75DF}" srcOrd="0" destOrd="0" presId="urn:microsoft.com/office/officeart/2005/8/layout/hList9"/>
    <dgm:cxn modelId="{EC1EF8AF-D726-4769-98E1-05E40B2C8931}" srcId="{C880B1E8-D4C7-4108-B417-E970730DB652}" destId="{86B6622D-3E2C-47DE-BD7A-1E518FA87D8B}" srcOrd="2" destOrd="0" parTransId="{57FCE6D6-86A8-4C8C-87F9-A830C2629737}" sibTransId="{E4FB7258-6641-434B-9447-1C26D86A9EB7}"/>
    <dgm:cxn modelId="{1F039DB3-B7B1-435A-8CC2-29256B54A308}" srcId="{86B6622D-3E2C-47DE-BD7A-1E518FA87D8B}" destId="{CC3F7318-DCAF-44A2-AFAF-90538E19DA70}" srcOrd="0" destOrd="0" parTransId="{8FE561E4-3042-43EE-9A80-6EA4E7B0E301}" sibTransId="{77D55747-9717-453A-95B5-A62AAB7F9F91}"/>
    <dgm:cxn modelId="{AF4519B5-FCCC-44A3-9A14-1A23EA99BE8B}" type="presOf" srcId="{8B7BD01A-5183-4D04-A2BF-FBBB54799E77}" destId="{E5789A7F-9213-4DA2-A74B-ED3F776300D9}" srcOrd="0" destOrd="0" presId="urn:microsoft.com/office/officeart/2005/8/layout/hList9"/>
    <dgm:cxn modelId="{2C57AFA7-C772-4EF8-B100-2D7120C108D5}" type="presOf" srcId="{C880B1E8-D4C7-4108-B417-E970730DB652}" destId="{194B0076-74CA-4EF4-B6EF-BBEB40CC411E}" srcOrd="0" destOrd="0" presId="urn:microsoft.com/office/officeart/2005/8/layout/hList9"/>
    <dgm:cxn modelId="{0C806118-DA9F-42C5-BFCF-76A45723D472}" srcId="{CD15A06F-12B1-4083-80D7-954AFCB88662}" destId="{8E08AF9A-2716-408A-9006-5FE9F2B8C102}" srcOrd="0" destOrd="0" parTransId="{532776E5-B195-46FC-B602-EEDB5A83887F}" sibTransId="{713586B0-F46B-43A1-81EE-90BD00B7C254}"/>
    <dgm:cxn modelId="{0288A167-75A9-4347-89B3-96A59C0B6856}" srcId="{6693D4CE-576D-43ED-9396-89E237234FEA}" destId="{8B7BD01A-5183-4D04-A2BF-FBBB54799E77}" srcOrd="0" destOrd="0" parTransId="{7B1D9085-4FBA-46A8-9C58-0916DBF0ED60}" sibTransId="{E3E5E7E6-D17D-4460-887A-08AB04722631}"/>
    <dgm:cxn modelId="{A5242718-9F6D-42E0-8906-FE6A7D2449CF}" type="presOf" srcId="{8E08AF9A-2716-408A-9006-5FE9F2B8C102}" destId="{71D16127-0415-4225-BAA0-B7E53BEC67FC}" srcOrd="1" destOrd="0" presId="urn:microsoft.com/office/officeart/2005/8/layout/hList9"/>
    <dgm:cxn modelId="{8A176C5A-35ED-4FAF-BFB7-EBAA571FB243}" type="presOf" srcId="{CC3F7318-DCAF-44A2-AFAF-90538E19DA70}" destId="{DBE4D8F2-8410-4D96-9442-A28C4A4D4CB9}" srcOrd="1" destOrd="0" presId="urn:microsoft.com/office/officeart/2005/8/layout/hList9"/>
    <dgm:cxn modelId="{D360264B-530C-43A8-BDD0-665400E76447}" type="presOf" srcId="{8B7BD01A-5183-4D04-A2BF-FBBB54799E77}" destId="{073EA71D-7299-4EC1-B113-26DFEB568638}" srcOrd="1" destOrd="0" presId="urn:microsoft.com/office/officeart/2005/8/layout/hList9"/>
    <dgm:cxn modelId="{5A735E57-CC60-4DE1-9D67-E8A6493F4D75}" type="presOf" srcId="{86B6622D-3E2C-47DE-BD7A-1E518FA87D8B}" destId="{5085CA46-9A73-4526-AE1F-C7C84E4C8D31}" srcOrd="0"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3A598EE1-F455-415E-ADA9-C18BC5FC224C}" type="presOf" srcId="{CD15A06F-12B1-4083-80D7-954AFCB88662}" destId="{75E47458-EF45-40E4-B05F-412DAFB8E493}" srcOrd="0" destOrd="0" presId="urn:microsoft.com/office/officeart/2005/8/layout/hList9"/>
    <dgm:cxn modelId="{0AEFD69C-D56B-4648-8F13-0DB7F3D722BC}" srcId="{C880B1E8-D4C7-4108-B417-E970730DB652}" destId="{6693D4CE-576D-43ED-9396-89E237234FEA}" srcOrd="1" destOrd="0" parTransId="{B0FC22FC-EB3C-4CD3-9EC1-8C8F18A46521}" sibTransId="{E9CCE32F-0A43-4551-9357-9DAD322628D5}"/>
    <dgm:cxn modelId="{948405CF-0C8A-499E-BA4F-AEAE6FF8C5DE}" type="presOf" srcId="{6693D4CE-576D-43ED-9396-89E237234FEA}" destId="{EF742149-E67E-4D05-A17B-20672C4FE130}" srcOrd="0" destOrd="0" presId="urn:microsoft.com/office/officeart/2005/8/layout/hList9"/>
    <dgm:cxn modelId="{C8A3F699-9706-4AC3-BCFA-F65991A39216}" type="presParOf" srcId="{194B0076-74CA-4EF4-B6EF-BBEB40CC411E}" destId="{A59A3C68-D0E2-49CE-8A28-8C356AD1531C}" srcOrd="0" destOrd="0" presId="urn:microsoft.com/office/officeart/2005/8/layout/hList9"/>
    <dgm:cxn modelId="{E3C37B95-635D-4631-855E-BAB1DC84026E}" type="presParOf" srcId="{194B0076-74CA-4EF4-B6EF-BBEB40CC411E}" destId="{1E63E890-1B1C-40B3-A12A-1E4898596B4F}" srcOrd="1" destOrd="0" presId="urn:microsoft.com/office/officeart/2005/8/layout/hList9"/>
    <dgm:cxn modelId="{C8A91CCC-034B-4029-9A9E-253CF159F8F4}" type="presParOf" srcId="{1E63E890-1B1C-40B3-A12A-1E4898596B4F}" destId="{377E32A4-A9A6-4F97-BE70-1F71F222C0C5}" srcOrd="0" destOrd="0" presId="urn:microsoft.com/office/officeart/2005/8/layout/hList9"/>
    <dgm:cxn modelId="{CA7D964B-1DD5-41BC-9EB4-7B4832B56682}" type="presParOf" srcId="{1E63E890-1B1C-40B3-A12A-1E4898596B4F}" destId="{DADA319A-3883-4353-AE91-D42DEB88EAEA}" srcOrd="1" destOrd="0" presId="urn:microsoft.com/office/officeart/2005/8/layout/hList9"/>
    <dgm:cxn modelId="{CAEA2259-38D6-4F18-BA4E-28089C86816F}" type="presParOf" srcId="{DADA319A-3883-4353-AE91-D42DEB88EAEA}" destId="{DDBF3599-09AA-4E31-8DF5-39FA9B4E75DF}" srcOrd="0" destOrd="0" presId="urn:microsoft.com/office/officeart/2005/8/layout/hList9"/>
    <dgm:cxn modelId="{662BAAA1-10F2-4501-BCC6-2ECAAAC131FD}" type="presParOf" srcId="{DADA319A-3883-4353-AE91-D42DEB88EAEA}" destId="{71D16127-0415-4225-BAA0-B7E53BEC67FC}" srcOrd="1" destOrd="0" presId="urn:microsoft.com/office/officeart/2005/8/layout/hList9"/>
    <dgm:cxn modelId="{61AE0770-4C34-4C37-8E88-E5001D01DA35}" type="presParOf" srcId="{194B0076-74CA-4EF4-B6EF-BBEB40CC411E}" destId="{296DF649-841E-4E21-A23C-76886C582161}" srcOrd="2" destOrd="0" presId="urn:microsoft.com/office/officeart/2005/8/layout/hList9"/>
    <dgm:cxn modelId="{2F7A6833-5079-4389-9C79-DC6F4C4396F9}" type="presParOf" srcId="{194B0076-74CA-4EF4-B6EF-BBEB40CC411E}" destId="{75E47458-EF45-40E4-B05F-412DAFB8E493}" srcOrd="3" destOrd="0" presId="urn:microsoft.com/office/officeart/2005/8/layout/hList9"/>
    <dgm:cxn modelId="{C1885A34-D7EF-4ED1-A29A-F77155D265B6}" type="presParOf" srcId="{194B0076-74CA-4EF4-B6EF-BBEB40CC411E}" destId="{C5FF967B-552C-4667-B0EB-0FD9730E8AE2}" srcOrd="4" destOrd="0" presId="urn:microsoft.com/office/officeart/2005/8/layout/hList9"/>
    <dgm:cxn modelId="{8C04F1D4-3304-46DC-9254-FCC6BC687687}" type="presParOf" srcId="{194B0076-74CA-4EF4-B6EF-BBEB40CC411E}" destId="{EBA7A942-8359-4316-887B-E73BD702BC8A}" srcOrd="5" destOrd="0" presId="urn:microsoft.com/office/officeart/2005/8/layout/hList9"/>
    <dgm:cxn modelId="{489603CA-A457-4612-BB17-EC7A58FAE844}" type="presParOf" srcId="{194B0076-74CA-4EF4-B6EF-BBEB40CC411E}" destId="{57668DBE-AE58-482D-991B-4D4E8DAA2E52}" srcOrd="6" destOrd="0" presId="urn:microsoft.com/office/officeart/2005/8/layout/hList9"/>
    <dgm:cxn modelId="{7124EAE0-B304-46AB-BD4F-E364DE055A58}" type="presParOf" srcId="{57668DBE-AE58-482D-991B-4D4E8DAA2E52}" destId="{57931F1F-74D1-4AD6-A814-69E08AEFDA43}" srcOrd="0" destOrd="0" presId="urn:microsoft.com/office/officeart/2005/8/layout/hList9"/>
    <dgm:cxn modelId="{55C0F72A-C3EA-4651-8404-156C7D32641E}" type="presParOf" srcId="{57668DBE-AE58-482D-991B-4D4E8DAA2E52}" destId="{2DB7004B-45DA-4801-B5CE-F36E859B9443}" srcOrd="1" destOrd="0" presId="urn:microsoft.com/office/officeart/2005/8/layout/hList9"/>
    <dgm:cxn modelId="{E037B4E8-4E3F-4D40-B7CD-E075BADC3FE3}" type="presParOf" srcId="{2DB7004B-45DA-4801-B5CE-F36E859B9443}" destId="{E5789A7F-9213-4DA2-A74B-ED3F776300D9}" srcOrd="0" destOrd="0" presId="urn:microsoft.com/office/officeart/2005/8/layout/hList9"/>
    <dgm:cxn modelId="{18368EA8-DA6F-4BF2-8EA5-7BAAF879FB3D}" type="presParOf" srcId="{2DB7004B-45DA-4801-B5CE-F36E859B9443}" destId="{073EA71D-7299-4EC1-B113-26DFEB568638}" srcOrd="1" destOrd="0" presId="urn:microsoft.com/office/officeart/2005/8/layout/hList9"/>
    <dgm:cxn modelId="{FF8BA0B4-928F-4A69-B88D-80D007BAFD2B}" type="presParOf" srcId="{194B0076-74CA-4EF4-B6EF-BBEB40CC411E}" destId="{693F19C3-634C-433B-A404-43D5AB88CB57}" srcOrd="7" destOrd="0" presId="urn:microsoft.com/office/officeart/2005/8/layout/hList9"/>
    <dgm:cxn modelId="{A5D3A8B3-15C3-4C9F-B1DC-9F8776DAD9AA}" type="presParOf" srcId="{194B0076-74CA-4EF4-B6EF-BBEB40CC411E}" destId="{EF742149-E67E-4D05-A17B-20672C4FE130}" srcOrd="8" destOrd="0" presId="urn:microsoft.com/office/officeart/2005/8/layout/hList9"/>
    <dgm:cxn modelId="{0B9F9F2A-4717-4F65-8313-1DA34578F87F}" type="presParOf" srcId="{194B0076-74CA-4EF4-B6EF-BBEB40CC411E}" destId="{B1C6B8D9-80D5-4D62-A29B-9A9B1FD802D3}" srcOrd="9" destOrd="0" presId="urn:microsoft.com/office/officeart/2005/8/layout/hList9"/>
    <dgm:cxn modelId="{C919FCB1-4B57-4377-B47F-4C8506F69F03}" type="presParOf" srcId="{194B0076-74CA-4EF4-B6EF-BBEB40CC411E}" destId="{32FFE2A9-7845-4FC5-9082-506BA2834D62}" srcOrd="10" destOrd="0" presId="urn:microsoft.com/office/officeart/2005/8/layout/hList9"/>
    <dgm:cxn modelId="{21CEFE40-7923-4A6B-916A-DDC5BBDD882F}" type="presParOf" srcId="{194B0076-74CA-4EF4-B6EF-BBEB40CC411E}" destId="{71AB8351-A0F5-4790-A6EE-8A33AE4EF30D}" srcOrd="11" destOrd="0" presId="urn:microsoft.com/office/officeart/2005/8/layout/hList9"/>
    <dgm:cxn modelId="{E77FC5A9-C762-49B2-9CE0-A4BC3414AA3B}" type="presParOf" srcId="{71AB8351-A0F5-4790-A6EE-8A33AE4EF30D}" destId="{F0550AE1-4744-4645-875E-974F08D19743}" srcOrd="0" destOrd="0" presId="urn:microsoft.com/office/officeart/2005/8/layout/hList9"/>
    <dgm:cxn modelId="{4C8A8F04-B28B-443D-B0A1-D34F4BA41F90}" type="presParOf" srcId="{71AB8351-A0F5-4790-A6EE-8A33AE4EF30D}" destId="{62F9D024-347B-4E67-876B-A38B06317E7F}" srcOrd="1" destOrd="0" presId="urn:microsoft.com/office/officeart/2005/8/layout/hList9"/>
    <dgm:cxn modelId="{4265968F-47E9-4E97-957C-292142A2FD4D}" type="presParOf" srcId="{62F9D024-347B-4E67-876B-A38B06317E7F}" destId="{E84CBB47-8F6A-4C0B-B68C-C3BFF2B9841A}" srcOrd="0" destOrd="0" presId="urn:microsoft.com/office/officeart/2005/8/layout/hList9"/>
    <dgm:cxn modelId="{DF0970CA-E0CE-493B-8455-E4DFD3AC6B59}" type="presParOf" srcId="{62F9D024-347B-4E67-876B-A38B06317E7F}" destId="{DBE4D8F2-8410-4D96-9442-A28C4A4D4CB9}" srcOrd="1" destOrd="0" presId="urn:microsoft.com/office/officeart/2005/8/layout/hList9"/>
    <dgm:cxn modelId="{393F1189-E75C-4773-8930-E92C52565AEC}" type="presParOf" srcId="{194B0076-74CA-4EF4-B6EF-BBEB40CC411E}" destId="{15ED006E-EE37-449F-8605-E88E2051328D}" srcOrd="12" destOrd="0" presId="urn:microsoft.com/office/officeart/2005/8/layout/hList9"/>
    <dgm:cxn modelId="{5234F0E4-1714-43CB-BD27-AD87858AA942}" type="presParOf" srcId="{194B0076-74CA-4EF4-B6EF-BBEB40CC411E}" destId="{5085CA46-9A73-4526-AE1F-C7C84E4C8D31}" srcOrd="13"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2017 год</a:t>
          </a:r>
          <a:endParaRPr lang="ru-RU" sz="1800"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b="1">
            <a:latin typeface="Arial" pitchFamily="34" charset="0"/>
            <a:cs typeface="Arial" pitchFamily="34" charset="0"/>
          </a:endParaRPr>
        </a:p>
      </dgm:t>
    </dgm:pt>
    <dgm:pt modelId="{25DEE719-6E24-4206-B748-B1775D07775D}" type="sibTrans" cxnId="{C46D4F81-42C9-421E-9F75-5AC5ECE10F95}">
      <dgm:prSet/>
      <dgm:spPr/>
      <dgm:t>
        <a:bodyPr/>
        <a:lstStyle/>
        <a:p>
          <a:endParaRPr lang="ru-RU" b="1">
            <a:latin typeface="Arial" pitchFamily="34" charset="0"/>
            <a:cs typeface="Arial" pitchFamily="34" charset="0"/>
          </a:endParaRPr>
        </a:p>
      </dgm:t>
    </dgm:pt>
    <dgm:pt modelId="{8E08AF9A-2716-408A-9006-5FE9F2B8C102}">
      <dgm:prSet phldrT="[Текст]" custT="1"/>
      <dgm:spPr>
        <a:solidFill>
          <a:srgbClr val="FFC000"/>
        </a:solidFill>
        <a:scene3d>
          <a:camera prst="orthographicFront"/>
          <a:lightRig rig="threePt" dir="t"/>
        </a:scene3d>
        <a:sp3d>
          <a:bevelT/>
        </a:sp3d>
      </dgm:spPr>
      <dgm:t>
        <a:bodyPr anchor="t"/>
        <a:lstStyle/>
        <a:p>
          <a:pPr algn="ctr"/>
          <a:r>
            <a:rPr lang="ru-RU" sz="1800" b="1" dirty="0" smtClean="0">
              <a:latin typeface="Arial" pitchFamily="34" charset="0"/>
              <a:cs typeface="Arial" pitchFamily="34" charset="0"/>
            </a:rPr>
            <a:t>300,0 тыс.руб.</a:t>
          </a:r>
          <a:endParaRPr lang="ru-RU" sz="18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b="1">
            <a:latin typeface="Arial" pitchFamily="34" charset="0"/>
            <a:cs typeface="Arial" pitchFamily="34" charset="0"/>
          </a:endParaRPr>
        </a:p>
      </dgm:t>
    </dgm:pt>
    <dgm:pt modelId="{713586B0-F46B-43A1-81EE-90BD00B7C254}" type="sibTrans" cxnId="{0C806118-DA9F-42C5-BFCF-76A45723D472}">
      <dgm:prSet/>
      <dgm:spPr/>
      <dgm:t>
        <a:bodyPr/>
        <a:lstStyle/>
        <a:p>
          <a:endParaRPr lang="ru-RU" b="1">
            <a:latin typeface="Arial" pitchFamily="34" charset="0"/>
            <a:cs typeface="Arial" pitchFamily="34" charset="0"/>
          </a:endParaRPr>
        </a:p>
      </dgm:t>
    </dgm:pt>
    <dgm:pt modelId="{6693D4CE-576D-43ED-9396-89E237234FEA}">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2018 год</a:t>
          </a:r>
          <a:endParaRPr lang="ru-RU" sz="1800"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b="1">
            <a:latin typeface="Arial" pitchFamily="34" charset="0"/>
            <a:cs typeface="Arial" pitchFamily="34" charset="0"/>
          </a:endParaRPr>
        </a:p>
      </dgm:t>
    </dgm:pt>
    <dgm:pt modelId="{E9CCE32F-0A43-4551-9357-9DAD322628D5}" type="sibTrans" cxnId="{0AEFD69C-D56B-4648-8F13-0DB7F3D722BC}">
      <dgm:prSet/>
      <dgm:spPr/>
      <dgm:t>
        <a:bodyPr/>
        <a:lstStyle/>
        <a:p>
          <a:endParaRPr lang="ru-RU" b="1">
            <a:latin typeface="Arial" pitchFamily="34" charset="0"/>
            <a:cs typeface="Arial" pitchFamily="34" charset="0"/>
          </a:endParaRPr>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ctr"/>
          <a:r>
            <a:rPr lang="ru-RU" sz="1800" b="1" dirty="0" smtClean="0">
              <a:latin typeface="Arial" pitchFamily="34" charset="0"/>
              <a:cs typeface="Arial" pitchFamily="34" charset="0"/>
            </a:rPr>
            <a:t>100,0 тыс.руб.</a:t>
          </a:r>
          <a:endParaRPr lang="ru-RU" sz="18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b="1">
            <a:latin typeface="Arial" pitchFamily="34" charset="0"/>
            <a:cs typeface="Arial" pitchFamily="34" charset="0"/>
          </a:endParaRPr>
        </a:p>
      </dgm:t>
    </dgm:pt>
    <dgm:pt modelId="{7B1D9085-4FBA-46A8-9C58-0916DBF0ED60}" type="parTrans" cxnId="{0288A167-75A9-4347-89B3-96A59C0B6856}">
      <dgm:prSet/>
      <dgm:spPr/>
      <dgm:t>
        <a:bodyPr/>
        <a:lstStyle/>
        <a:p>
          <a:endParaRPr lang="ru-RU" b="1">
            <a:latin typeface="Arial" pitchFamily="34" charset="0"/>
            <a:cs typeface="Arial" pitchFamily="34" charset="0"/>
          </a:endParaRPr>
        </a:p>
      </dgm:t>
    </dgm:pt>
    <dgm:pt modelId="{86B6622D-3E2C-47DE-BD7A-1E518FA87D8B}">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2019 год</a:t>
          </a:r>
          <a:endParaRPr lang="ru-RU" sz="1800" b="1" dirty="0">
            <a:solidFill>
              <a:schemeClr val="tx1"/>
            </a:solidFill>
            <a:latin typeface="Arial" pitchFamily="34" charset="0"/>
            <a:cs typeface="Arial" pitchFamily="34" charset="0"/>
          </a:endParaRPr>
        </a:p>
      </dgm:t>
    </dgm:pt>
    <dgm:pt modelId="{57FCE6D6-86A8-4C8C-87F9-A830C2629737}" type="parTrans" cxnId="{EC1EF8AF-D726-4769-98E1-05E40B2C8931}">
      <dgm:prSet/>
      <dgm:spPr/>
      <dgm:t>
        <a:bodyPr/>
        <a:lstStyle/>
        <a:p>
          <a:endParaRPr lang="ru-RU" b="1">
            <a:latin typeface="Arial" pitchFamily="34" charset="0"/>
            <a:cs typeface="Arial" pitchFamily="34" charset="0"/>
          </a:endParaRPr>
        </a:p>
      </dgm:t>
    </dgm:pt>
    <dgm:pt modelId="{E4FB7258-6641-434B-9447-1C26D86A9EB7}" type="sibTrans" cxnId="{EC1EF8AF-D726-4769-98E1-05E40B2C8931}">
      <dgm:prSet/>
      <dgm:spPr/>
      <dgm:t>
        <a:bodyPr/>
        <a:lstStyle/>
        <a:p>
          <a:endParaRPr lang="ru-RU" b="1">
            <a:latin typeface="Arial" pitchFamily="34" charset="0"/>
            <a:cs typeface="Arial" pitchFamily="34" charset="0"/>
          </a:endParaRPr>
        </a:p>
      </dgm:t>
    </dgm:pt>
    <dgm:pt modelId="{C691C697-C811-4FF8-97A7-CB1146D9C8C9}">
      <dgm:prSet phldrT="[Текст]" custT="1"/>
      <dgm:spPr>
        <a:solidFill>
          <a:srgbClr val="FFC000"/>
        </a:solidFill>
        <a:scene3d>
          <a:camera prst="orthographicFront"/>
          <a:lightRig rig="threePt" dir="t"/>
        </a:scene3d>
        <a:sp3d>
          <a:bevelT/>
        </a:sp3d>
      </dgm:spPr>
      <dgm:t>
        <a:bodyPr/>
        <a:lstStyle/>
        <a:p>
          <a:pPr algn="ctr"/>
          <a:r>
            <a:rPr lang="ru-RU" sz="1800" b="1" dirty="0" smtClean="0">
              <a:latin typeface="Arial" pitchFamily="34" charset="0"/>
              <a:cs typeface="Arial" pitchFamily="34" charset="0"/>
            </a:rPr>
            <a:t>100,0 тыс.руб.</a:t>
          </a:r>
          <a:endParaRPr lang="ru-RU" sz="1800" b="1" dirty="0">
            <a:latin typeface="Arial" pitchFamily="34" charset="0"/>
            <a:cs typeface="Arial" pitchFamily="34" charset="0"/>
          </a:endParaRPr>
        </a:p>
      </dgm:t>
    </dgm:pt>
    <dgm:pt modelId="{0A8F5199-3CB6-41ED-B8BB-6723BBE4FDB3}" type="parTrans" cxnId="{755DFFE0-C20F-4F05-97F1-E9B04DAAECA5}">
      <dgm:prSet/>
      <dgm:spPr/>
      <dgm:t>
        <a:bodyPr/>
        <a:lstStyle/>
        <a:p>
          <a:endParaRPr lang="ru-RU" b="1">
            <a:latin typeface="Arial" pitchFamily="34" charset="0"/>
            <a:cs typeface="Arial" pitchFamily="34" charset="0"/>
          </a:endParaRPr>
        </a:p>
      </dgm:t>
    </dgm:pt>
    <dgm:pt modelId="{1D84DC82-2C31-497B-B0DC-DD022B9714DB}" type="sibTrans" cxnId="{755DFFE0-C20F-4F05-97F1-E9B04DAAECA5}">
      <dgm:prSet/>
      <dgm:spPr/>
      <dgm:t>
        <a:bodyPr/>
        <a:lstStyle/>
        <a:p>
          <a:endParaRPr lang="ru-RU" b="1">
            <a:latin typeface="Arial" pitchFamily="34" charset="0"/>
            <a:cs typeface="Arial" pitchFamily="34" charset="0"/>
          </a:endParaRPr>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3" custScaleX="95309" custScaleY="68577" custLinFactNeighborX="42240" custLinFactNeighborY="-1039"/>
      <dgm:spPr/>
      <dgm:t>
        <a:bodyPr/>
        <a:lstStyle/>
        <a:p>
          <a:endParaRPr lang="ru-RU"/>
        </a:p>
      </dgm:t>
    </dgm:pt>
    <dgm:pt modelId="{71D16127-0415-4225-BAA0-B7E53BEC67FC}" type="pres">
      <dgm:prSet presAssocID="{CD15A06F-12B1-4083-80D7-954AFCB88662}" presName="firstChildTx" presStyleLbl="bgAccFollowNode1" presStyleIdx="0" presStyleCnt="3">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3" custScaleX="117424" custScaleY="65277" custLinFactNeighborX="46488" custLinFactNeighborY="8271"/>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3" custScaleX="101879" custScaleY="61730" custLinFactNeighborX="30678" custLinFactNeighborY="6673"/>
      <dgm:spPr/>
      <dgm:t>
        <a:bodyPr/>
        <a:lstStyle/>
        <a:p>
          <a:endParaRPr lang="ru-RU"/>
        </a:p>
      </dgm:t>
    </dgm:pt>
    <dgm:pt modelId="{073EA71D-7299-4EC1-B113-26DFEB568638}" type="pres">
      <dgm:prSet presAssocID="{6693D4CE-576D-43ED-9396-89E237234FEA}" presName="firstChildTx" presStyleLbl="bgAccFollowNode1" presStyleIdx="1" presStyleCnt="3">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3" custScaleX="115269" custScaleY="63089" custLinFactNeighborX="31210" custLinFactNeighborY="15943"/>
      <dgm:spPr/>
      <dgm:t>
        <a:bodyPr/>
        <a:lstStyle/>
        <a:p>
          <a:endParaRPr lang="ru-RU"/>
        </a:p>
      </dgm:t>
    </dgm:pt>
    <dgm:pt modelId="{B1C6B8D9-80D5-4D62-A29B-9A9B1FD802D3}" type="pres">
      <dgm:prSet presAssocID="{E9CCE32F-0A43-4551-9357-9DAD322628D5}" presName="transSpace" presStyleCnt="0"/>
      <dgm:spPr/>
    </dgm:pt>
    <dgm:pt modelId="{32FFE2A9-7845-4FC5-9082-506BA2834D62}" type="pres">
      <dgm:prSet presAssocID="{86B6622D-3E2C-47DE-BD7A-1E518FA87D8B}" presName="posSpace" presStyleCnt="0"/>
      <dgm:spPr/>
    </dgm:pt>
    <dgm:pt modelId="{71AB8351-A0F5-4790-A6EE-8A33AE4EF30D}" type="pres">
      <dgm:prSet presAssocID="{86B6622D-3E2C-47DE-BD7A-1E518FA87D8B}" presName="vertFlow" presStyleCnt="0"/>
      <dgm:spPr/>
    </dgm:pt>
    <dgm:pt modelId="{F0550AE1-4744-4645-875E-974F08D19743}" type="pres">
      <dgm:prSet presAssocID="{86B6622D-3E2C-47DE-BD7A-1E518FA87D8B}" presName="topSpace" presStyleCnt="0"/>
      <dgm:spPr/>
    </dgm:pt>
    <dgm:pt modelId="{62F9D024-347B-4E67-876B-A38B06317E7F}" type="pres">
      <dgm:prSet presAssocID="{86B6622D-3E2C-47DE-BD7A-1E518FA87D8B}" presName="firstComp" presStyleCnt="0"/>
      <dgm:spPr/>
    </dgm:pt>
    <dgm:pt modelId="{E84CBB47-8F6A-4C0B-B68C-C3BFF2B9841A}" type="pres">
      <dgm:prSet presAssocID="{86B6622D-3E2C-47DE-BD7A-1E518FA87D8B}" presName="firstChild" presStyleLbl="bgAccFollowNode1" presStyleIdx="2" presStyleCnt="3" custScaleX="105312" custScaleY="61730" custLinFactNeighborX="-3308" custLinFactNeighborY="14299"/>
      <dgm:spPr/>
      <dgm:t>
        <a:bodyPr/>
        <a:lstStyle/>
        <a:p>
          <a:endParaRPr lang="ru-RU"/>
        </a:p>
      </dgm:t>
    </dgm:pt>
    <dgm:pt modelId="{DBE4D8F2-8410-4D96-9442-A28C4A4D4CB9}" type="pres">
      <dgm:prSet presAssocID="{86B6622D-3E2C-47DE-BD7A-1E518FA87D8B}" presName="firstChildTx" presStyleLbl="bgAccFollowNode1" presStyleIdx="2" presStyleCnt="3">
        <dgm:presLayoutVars>
          <dgm:bulletEnabled val="1"/>
        </dgm:presLayoutVars>
      </dgm:prSet>
      <dgm:spPr/>
      <dgm:t>
        <a:bodyPr/>
        <a:lstStyle/>
        <a:p>
          <a:endParaRPr lang="ru-RU"/>
        </a:p>
      </dgm:t>
    </dgm:pt>
    <dgm:pt modelId="{15ED006E-EE37-449F-8605-E88E2051328D}" type="pres">
      <dgm:prSet presAssocID="{86B6622D-3E2C-47DE-BD7A-1E518FA87D8B}" presName="negSpace" presStyleCnt="0"/>
      <dgm:spPr/>
    </dgm:pt>
    <dgm:pt modelId="{5085CA46-9A73-4526-AE1F-C7C84E4C8D31}" type="pres">
      <dgm:prSet presAssocID="{86B6622D-3E2C-47DE-BD7A-1E518FA87D8B}" presName="circle" presStyleLbl="node1" presStyleIdx="2" presStyleCnt="3" custScaleX="108553" custScaleY="72218" custLinFactNeighborX="6535" custLinFactNeighborY="903"/>
      <dgm:spPr/>
      <dgm:t>
        <a:bodyPr/>
        <a:lstStyle/>
        <a:p>
          <a:endParaRPr lang="ru-RU"/>
        </a:p>
      </dgm:t>
    </dgm:pt>
  </dgm:ptLst>
  <dgm:cxnLst>
    <dgm:cxn modelId="{EC1EF8AF-D726-4769-98E1-05E40B2C8931}" srcId="{C880B1E8-D4C7-4108-B417-E970730DB652}" destId="{86B6622D-3E2C-47DE-BD7A-1E518FA87D8B}" srcOrd="2" destOrd="0" parTransId="{57FCE6D6-86A8-4C8C-87F9-A830C2629737}" sibTransId="{E4FB7258-6641-434B-9447-1C26D86A9EB7}"/>
    <dgm:cxn modelId="{8A6EBAE4-0AEC-4810-A0C8-9E0827CF38F6}" type="presOf" srcId="{C691C697-C811-4FF8-97A7-CB1146D9C8C9}" destId="{DBE4D8F2-8410-4D96-9442-A28C4A4D4CB9}" srcOrd="1" destOrd="0" presId="urn:microsoft.com/office/officeart/2005/8/layout/hList9"/>
    <dgm:cxn modelId="{8DC52CC7-6D50-4F70-8436-15DDD738A30A}" type="presOf" srcId="{86B6622D-3E2C-47DE-BD7A-1E518FA87D8B}" destId="{5085CA46-9A73-4526-AE1F-C7C84E4C8D31}" srcOrd="0" destOrd="0" presId="urn:microsoft.com/office/officeart/2005/8/layout/hList9"/>
    <dgm:cxn modelId="{0C806118-DA9F-42C5-BFCF-76A45723D472}" srcId="{CD15A06F-12B1-4083-80D7-954AFCB88662}" destId="{8E08AF9A-2716-408A-9006-5FE9F2B8C102}" srcOrd="0" destOrd="0" parTransId="{532776E5-B195-46FC-B602-EEDB5A83887F}" sibTransId="{713586B0-F46B-43A1-81EE-90BD00B7C254}"/>
    <dgm:cxn modelId="{755DFFE0-C20F-4F05-97F1-E9B04DAAECA5}" srcId="{86B6622D-3E2C-47DE-BD7A-1E518FA87D8B}" destId="{C691C697-C811-4FF8-97A7-CB1146D9C8C9}" srcOrd="0" destOrd="0" parTransId="{0A8F5199-3CB6-41ED-B8BB-6723BBE4FDB3}" sibTransId="{1D84DC82-2C31-497B-B0DC-DD022B9714DB}"/>
    <dgm:cxn modelId="{94763E91-EEFB-4550-870F-56B01A2EAB7C}" type="presOf" srcId="{8E08AF9A-2716-408A-9006-5FE9F2B8C102}" destId="{71D16127-0415-4225-BAA0-B7E53BEC67FC}" srcOrd="1" destOrd="0" presId="urn:microsoft.com/office/officeart/2005/8/layout/hList9"/>
    <dgm:cxn modelId="{0288A167-75A9-4347-89B3-96A59C0B6856}" srcId="{6693D4CE-576D-43ED-9396-89E237234FEA}" destId="{8B7BD01A-5183-4D04-A2BF-FBBB54799E77}" srcOrd="0" destOrd="0" parTransId="{7B1D9085-4FBA-46A8-9C58-0916DBF0ED60}" sibTransId="{E3E5E7E6-D17D-4460-887A-08AB04722631}"/>
    <dgm:cxn modelId="{68A572B8-BCA3-43BB-8A13-2D7F1A7B95CB}" type="presOf" srcId="{8B7BD01A-5183-4D04-A2BF-FBBB54799E77}" destId="{E5789A7F-9213-4DA2-A74B-ED3F776300D9}" srcOrd="0" destOrd="0" presId="urn:microsoft.com/office/officeart/2005/8/layout/hList9"/>
    <dgm:cxn modelId="{4C0CF546-7B4B-4A85-8C28-6CE65AF08574}" type="presOf" srcId="{CD15A06F-12B1-4083-80D7-954AFCB88662}" destId="{75E47458-EF45-40E4-B05F-412DAFB8E493}" srcOrd="0" destOrd="0" presId="urn:microsoft.com/office/officeart/2005/8/layout/hList9"/>
    <dgm:cxn modelId="{85C731AE-3242-4849-8D73-0854A6CE43E8}" type="presOf" srcId="{6693D4CE-576D-43ED-9396-89E237234FEA}" destId="{EF742149-E67E-4D05-A17B-20672C4FE130}" srcOrd="0" destOrd="0" presId="urn:microsoft.com/office/officeart/2005/8/layout/hList9"/>
    <dgm:cxn modelId="{0A363555-C47D-4022-811E-AA190D9FED39}" type="presOf" srcId="{8E08AF9A-2716-408A-9006-5FE9F2B8C102}" destId="{DDBF3599-09AA-4E31-8DF5-39FA9B4E75DF}" srcOrd="0" destOrd="0" presId="urn:microsoft.com/office/officeart/2005/8/layout/hList9"/>
    <dgm:cxn modelId="{71B17040-41D4-4A06-B69B-70C28DC4A6EB}" type="presOf" srcId="{C880B1E8-D4C7-4108-B417-E970730DB652}" destId="{194B0076-74CA-4EF4-B6EF-BBEB40CC411E}" srcOrd="0"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0AEFD69C-D56B-4648-8F13-0DB7F3D722BC}" srcId="{C880B1E8-D4C7-4108-B417-E970730DB652}" destId="{6693D4CE-576D-43ED-9396-89E237234FEA}" srcOrd="1" destOrd="0" parTransId="{B0FC22FC-EB3C-4CD3-9EC1-8C8F18A46521}" sibTransId="{E9CCE32F-0A43-4551-9357-9DAD322628D5}"/>
    <dgm:cxn modelId="{34D11946-2798-4473-8382-163DFF41B53C}" type="presOf" srcId="{C691C697-C811-4FF8-97A7-CB1146D9C8C9}" destId="{E84CBB47-8F6A-4C0B-B68C-C3BFF2B9841A}" srcOrd="0" destOrd="0" presId="urn:microsoft.com/office/officeart/2005/8/layout/hList9"/>
    <dgm:cxn modelId="{85E626C6-7E00-4D50-9C46-12EA92E4A646}" type="presOf" srcId="{8B7BD01A-5183-4D04-A2BF-FBBB54799E77}" destId="{073EA71D-7299-4EC1-B113-26DFEB568638}" srcOrd="1" destOrd="0" presId="urn:microsoft.com/office/officeart/2005/8/layout/hList9"/>
    <dgm:cxn modelId="{91FF99A9-5E4A-4982-8329-47AAA7DFBA6A}" type="presParOf" srcId="{194B0076-74CA-4EF4-B6EF-BBEB40CC411E}" destId="{A59A3C68-D0E2-49CE-8A28-8C356AD1531C}" srcOrd="0" destOrd="0" presId="urn:microsoft.com/office/officeart/2005/8/layout/hList9"/>
    <dgm:cxn modelId="{90A87A91-5145-452A-BB4D-519EF3C705BD}" type="presParOf" srcId="{194B0076-74CA-4EF4-B6EF-BBEB40CC411E}" destId="{1E63E890-1B1C-40B3-A12A-1E4898596B4F}" srcOrd="1" destOrd="0" presId="urn:microsoft.com/office/officeart/2005/8/layout/hList9"/>
    <dgm:cxn modelId="{30058BA5-D1D2-42D1-BD6F-1C74B18162C3}" type="presParOf" srcId="{1E63E890-1B1C-40B3-A12A-1E4898596B4F}" destId="{377E32A4-A9A6-4F97-BE70-1F71F222C0C5}" srcOrd="0" destOrd="0" presId="urn:microsoft.com/office/officeart/2005/8/layout/hList9"/>
    <dgm:cxn modelId="{A93EF7F8-9477-4E35-88BA-4D926897E6A6}" type="presParOf" srcId="{1E63E890-1B1C-40B3-A12A-1E4898596B4F}" destId="{DADA319A-3883-4353-AE91-D42DEB88EAEA}" srcOrd="1" destOrd="0" presId="urn:microsoft.com/office/officeart/2005/8/layout/hList9"/>
    <dgm:cxn modelId="{7EEAEC11-7C32-4D9B-99B2-256EB7CE2446}" type="presParOf" srcId="{DADA319A-3883-4353-AE91-D42DEB88EAEA}" destId="{DDBF3599-09AA-4E31-8DF5-39FA9B4E75DF}" srcOrd="0" destOrd="0" presId="urn:microsoft.com/office/officeart/2005/8/layout/hList9"/>
    <dgm:cxn modelId="{5879A542-CF8A-451D-BD3F-6E08CA8CF5C9}" type="presParOf" srcId="{DADA319A-3883-4353-AE91-D42DEB88EAEA}" destId="{71D16127-0415-4225-BAA0-B7E53BEC67FC}" srcOrd="1" destOrd="0" presId="urn:microsoft.com/office/officeart/2005/8/layout/hList9"/>
    <dgm:cxn modelId="{EB8F74EC-B404-44A7-89DE-E2FC95FD2993}" type="presParOf" srcId="{194B0076-74CA-4EF4-B6EF-BBEB40CC411E}" destId="{296DF649-841E-4E21-A23C-76886C582161}" srcOrd="2" destOrd="0" presId="urn:microsoft.com/office/officeart/2005/8/layout/hList9"/>
    <dgm:cxn modelId="{837BECA2-8ED5-4BE4-A0A1-58723CF47F43}" type="presParOf" srcId="{194B0076-74CA-4EF4-B6EF-BBEB40CC411E}" destId="{75E47458-EF45-40E4-B05F-412DAFB8E493}" srcOrd="3" destOrd="0" presId="urn:microsoft.com/office/officeart/2005/8/layout/hList9"/>
    <dgm:cxn modelId="{A2073527-2657-4A23-B570-DBE52632F0EB}" type="presParOf" srcId="{194B0076-74CA-4EF4-B6EF-BBEB40CC411E}" destId="{C5FF967B-552C-4667-B0EB-0FD9730E8AE2}" srcOrd="4" destOrd="0" presId="urn:microsoft.com/office/officeart/2005/8/layout/hList9"/>
    <dgm:cxn modelId="{B108C66A-1DCA-488A-9EBF-DC2958165FD1}" type="presParOf" srcId="{194B0076-74CA-4EF4-B6EF-BBEB40CC411E}" destId="{EBA7A942-8359-4316-887B-E73BD702BC8A}" srcOrd="5" destOrd="0" presId="urn:microsoft.com/office/officeart/2005/8/layout/hList9"/>
    <dgm:cxn modelId="{2D16A654-5446-4A06-9BE8-F81C69F747C6}" type="presParOf" srcId="{194B0076-74CA-4EF4-B6EF-BBEB40CC411E}" destId="{57668DBE-AE58-482D-991B-4D4E8DAA2E52}" srcOrd="6" destOrd="0" presId="urn:microsoft.com/office/officeart/2005/8/layout/hList9"/>
    <dgm:cxn modelId="{3D835FD0-30C9-4A06-880C-AC94BC4B7808}" type="presParOf" srcId="{57668DBE-AE58-482D-991B-4D4E8DAA2E52}" destId="{57931F1F-74D1-4AD6-A814-69E08AEFDA43}" srcOrd="0" destOrd="0" presId="urn:microsoft.com/office/officeart/2005/8/layout/hList9"/>
    <dgm:cxn modelId="{826995E3-B302-4D7B-BCEE-4E401CB2CA08}" type="presParOf" srcId="{57668DBE-AE58-482D-991B-4D4E8DAA2E52}" destId="{2DB7004B-45DA-4801-B5CE-F36E859B9443}" srcOrd="1" destOrd="0" presId="urn:microsoft.com/office/officeart/2005/8/layout/hList9"/>
    <dgm:cxn modelId="{C4B889A6-E8DF-4449-9D39-2335E624E76B}" type="presParOf" srcId="{2DB7004B-45DA-4801-B5CE-F36E859B9443}" destId="{E5789A7F-9213-4DA2-A74B-ED3F776300D9}" srcOrd="0" destOrd="0" presId="urn:microsoft.com/office/officeart/2005/8/layout/hList9"/>
    <dgm:cxn modelId="{B606715C-BB5A-4585-AE1F-5FE0D58A7C27}" type="presParOf" srcId="{2DB7004B-45DA-4801-B5CE-F36E859B9443}" destId="{073EA71D-7299-4EC1-B113-26DFEB568638}" srcOrd="1" destOrd="0" presId="urn:microsoft.com/office/officeart/2005/8/layout/hList9"/>
    <dgm:cxn modelId="{39260D67-E3C4-458A-B31C-CD8102904D0B}" type="presParOf" srcId="{194B0076-74CA-4EF4-B6EF-BBEB40CC411E}" destId="{693F19C3-634C-433B-A404-43D5AB88CB57}" srcOrd="7" destOrd="0" presId="urn:microsoft.com/office/officeart/2005/8/layout/hList9"/>
    <dgm:cxn modelId="{D232BF48-1040-4F97-AD2B-C044105283CC}" type="presParOf" srcId="{194B0076-74CA-4EF4-B6EF-BBEB40CC411E}" destId="{EF742149-E67E-4D05-A17B-20672C4FE130}" srcOrd="8" destOrd="0" presId="urn:microsoft.com/office/officeart/2005/8/layout/hList9"/>
    <dgm:cxn modelId="{F0C79DAD-0FF3-44AE-94A7-AC141B3F9AAC}" type="presParOf" srcId="{194B0076-74CA-4EF4-B6EF-BBEB40CC411E}" destId="{B1C6B8D9-80D5-4D62-A29B-9A9B1FD802D3}" srcOrd="9" destOrd="0" presId="urn:microsoft.com/office/officeart/2005/8/layout/hList9"/>
    <dgm:cxn modelId="{E0C30CDE-E7BD-41F4-A039-F0E2A3970564}" type="presParOf" srcId="{194B0076-74CA-4EF4-B6EF-BBEB40CC411E}" destId="{32FFE2A9-7845-4FC5-9082-506BA2834D62}" srcOrd="10" destOrd="0" presId="urn:microsoft.com/office/officeart/2005/8/layout/hList9"/>
    <dgm:cxn modelId="{4F451602-8EBE-44EE-8CA3-B21EF9FF945F}" type="presParOf" srcId="{194B0076-74CA-4EF4-B6EF-BBEB40CC411E}" destId="{71AB8351-A0F5-4790-A6EE-8A33AE4EF30D}" srcOrd="11" destOrd="0" presId="urn:microsoft.com/office/officeart/2005/8/layout/hList9"/>
    <dgm:cxn modelId="{B41969CF-610A-4691-A755-DA4D5E82A1DB}" type="presParOf" srcId="{71AB8351-A0F5-4790-A6EE-8A33AE4EF30D}" destId="{F0550AE1-4744-4645-875E-974F08D19743}" srcOrd="0" destOrd="0" presId="urn:microsoft.com/office/officeart/2005/8/layout/hList9"/>
    <dgm:cxn modelId="{A841ADAF-64AB-4BD2-B0D1-19EEE9602260}" type="presParOf" srcId="{71AB8351-A0F5-4790-A6EE-8A33AE4EF30D}" destId="{62F9D024-347B-4E67-876B-A38B06317E7F}" srcOrd="1" destOrd="0" presId="urn:microsoft.com/office/officeart/2005/8/layout/hList9"/>
    <dgm:cxn modelId="{5A98C6D4-C11C-4183-8ED1-BD0D6FE472D4}" type="presParOf" srcId="{62F9D024-347B-4E67-876B-A38B06317E7F}" destId="{E84CBB47-8F6A-4C0B-B68C-C3BFF2B9841A}" srcOrd="0" destOrd="0" presId="urn:microsoft.com/office/officeart/2005/8/layout/hList9"/>
    <dgm:cxn modelId="{0867E0D6-BB73-4427-811F-95FE4669BF26}" type="presParOf" srcId="{62F9D024-347B-4E67-876B-A38B06317E7F}" destId="{DBE4D8F2-8410-4D96-9442-A28C4A4D4CB9}" srcOrd="1" destOrd="0" presId="urn:microsoft.com/office/officeart/2005/8/layout/hList9"/>
    <dgm:cxn modelId="{85F33A25-58A9-4300-9101-D2F3F7AD78B4}" type="presParOf" srcId="{194B0076-74CA-4EF4-B6EF-BBEB40CC411E}" destId="{15ED006E-EE37-449F-8605-E88E2051328D}" srcOrd="12" destOrd="0" presId="urn:microsoft.com/office/officeart/2005/8/layout/hList9"/>
    <dgm:cxn modelId="{B36E8972-D51C-414B-83E2-94E673522B96}" type="presParOf" srcId="{194B0076-74CA-4EF4-B6EF-BBEB40CC411E}" destId="{5085CA46-9A73-4526-AE1F-C7C84E4C8D31}" srcOrd="13"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2017 год</a:t>
          </a:r>
          <a:endParaRPr lang="ru-RU" sz="1800"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b="1">
            <a:latin typeface="Arial" pitchFamily="34" charset="0"/>
            <a:cs typeface="Arial" pitchFamily="34" charset="0"/>
          </a:endParaRPr>
        </a:p>
      </dgm:t>
    </dgm:pt>
    <dgm:pt modelId="{25DEE719-6E24-4206-B748-B1775D07775D}" type="sibTrans" cxnId="{C46D4F81-42C9-421E-9F75-5AC5ECE10F95}">
      <dgm:prSet/>
      <dgm:spPr/>
      <dgm:t>
        <a:bodyPr/>
        <a:lstStyle/>
        <a:p>
          <a:endParaRPr lang="ru-RU" b="1">
            <a:latin typeface="Arial" pitchFamily="34" charset="0"/>
            <a:cs typeface="Arial" pitchFamily="34" charset="0"/>
          </a:endParaRPr>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r"/>
          <a:r>
            <a:rPr lang="ru-RU" sz="1800" b="1" dirty="0" smtClean="0">
              <a:latin typeface="Arial" pitchFamily="34" charset="0"/>
              <a:cs typeface="Arial" pitchFamily="34" charset="0"/>
            </a:rPr>
            <a:t>15 072,3 тыс.руб.</a:t>
          </a:r>
          <a:endParaRPr lang="ru-RU" sz="18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b="1">
            <a:latin typeface="Arial" pitchFamily="34" charset="0"/>
            <a:cs typeface="Arial" pitchFamily="34" charset="0"/>
          </a:endParaRPr>
        </a:p>
      </dgm:t>
    </dgm:pt>
    <dgm:pt modelId="{713586B0-F46B-43A1-81EE-90BD00B7C254}" type="sibTrans" cxnId="{0C806118-DA9F-42C5-BFCF-76A45723D472}">
      <dgm:prSet/>
      <dgm:spPr/>
      <dgm:t>
        <a:bodyPr/>
        <a:lstStyle/>
        <a:p>
          <a:endParaRPr lang="ru-RU" b="1">
            <a:latin typeface="Arial" pitchFamily="34" charset="0"/>
            <a:cs typeface="Arial" pitchFamily="34" charset="0"/>
          </a:endParaRPr>
        </a:p>
      </dgm:t>
    </dgm:pt>
    <dgm:pt modelId="{6693D4CE-576D-43ED-9396-89E237234FEA}">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2018 год</a:t>
          </a:r>
          <a:endParaRPr lang="ru-RU" sz="1800"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b="1">
            <a:latin typeface="Arial" pitchFamily="34" charset="0"/>
            <a:cs typeface="Arial" pitchFamily="34" charset="0"/>
          </a:endParaRPr>
        </a:p>
      </dgm:t>
    </dgm:pt>
    <dgm:pt modelId="{E9CCE32F-0A43-4551-9357-9DAD322628D5}" type="sibTrans" cxnId="{0AEFD69C-D56B-4648-8F13-0DB7F3D722BC}">
      <dgm:prSet/>
      <dgm:spPr/>
      <dgm:t>
        <a:bodyPr/>
        <a:lstStyle/>
        <a:p>
          <a:endParaRPr lang="ru-RU" b="1">
            <a:latin typeface="Arial" pitchFamily="34" charset="0"/>
            <a:cs typeface="Arial" pitchFamily="34" charset="0"/>
          </a:endParaRPr>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r"/>
          <a:r>
            <a:rPr lang="ru-RU" sz="1800" b="1" dirty="0" smtClean="0">
              <a:latin typeface="Arial" pitchFamily="34" charset="0"/>
              <a:cs typeface="Arial" pitchFamily="34" charset="0"/>
            </a:rPr>
            <a:t>15 072,3 тыс.руб.</a:t>
          </a:r>
          <a:endParaRPr lang="ru-RU" sz="18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b="1">
            <a:latin typeface="Arial" pitchFamily="34" charset="0"/>
            <a:cs typeface="Arial" pitchFamily="34" charset="0"/>
          </a:endParaRPr>
        </a:p>
      </dgm:t>
    </dgm:pt>
    <dgm:pt modelId="{7B1D9085-4FBA-46A8-9C58-0916DBF0ED60}" type="parTrans" cxnId="{0288A167-75A9-4347-89B3-96A59C0B6856}">
      <dgm:prSet/>
      <dgm:spPr/>
      <dgm:t>
        <a:bodyPr/>
        <a:lstStyle/>
        <a:p>
          <a:endParaRPr lang="ru-RU" b="1">
            <a:latin typeface="Arial" pitchFamily="34" charset="0"/>
            <a:cs typeface="Arial" pitchFamily="34" charset="0"/>
          </a:endParaRPr>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2" custScaleX="108959" custScaleY="62681" custLinFactNeighborX="27995" custLinFactNeighborY="-24564"/>
      <dgm:spPr/>
      <dgm:t>
        <a:bodyPr/>
        <a:lstStyle/>
        <a:p>
          <a:endParaRPr lang="ru-RU"/>
        </a:p>
      </dgm:t>
    </dgm:pt>
    <dgm:pt modelId="{71D16127-0415-4225-BAA0-B7E53BEC67FC}" type="pres">
      <dgm:prSet presAssocID="{CD15A06F-12B1-4083-80D7-954AFCB88662}" presName="firstChildTx" presStyleLbl="bgAccFollowNode1" presStyleIdx="0" presStyleCnt="2">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2" custScaleX="140554" custScaleY="69529" custLinFactNeighborX="9941" custLinFactNeighborY="-4826"/>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2" custScaleX="116154" custScaleY="65814" custLinFactNeighborX="-8421" custLinFactNeighborY="-18345"/>
      <dgm:spPr/>
      <dgm:t>
        <a:bodyPr/>
        <a:lstStyle/>
        <a:p>
          <a:endParaRPr lang="ru-RU"/>
        </a:p>
      </dgm:t>
    </dgm:pt>
    <dgm:pt modelId="{073EA71D-7299-4EC1-B113-26DFEB568638}" type="pres">
      <dgm:prSet presAssocID="{6693D4CE-576D-43ED-9396-89E237234FEA}" presName="firstChildTx" presStyleLbl="bgAccFollowNode1" presStyleIdx="1" presStyleCnt="2">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2" custScaleX="135109" custScaleY="66843" custLinFactNeighborX="-13301" custLinFactNeighborY="-7382"/>
      <dgm:spPr/>
      <dgm:t>
        <a:bodyPr/>
        <a:lstStyle/>
        <a:p>
          <a:endParaRPr lang="ru-RU"/>
        </a:p>
      </dgm:t>
    </dgm:pt>
  </dgm:ptLst>
  <dgm:cxnLst>
    <dgm:cxn modelId="{041F61AD-9A10-4D5D-9A42-5A9887FE3507}" type="presOf" srcId="{6693D4CE-576D-43ED-9396-89E237234FEA}" destId="{EF742149-E67E-4D05-A17B-20672C4FE130}" srcOrd="0" destOrd="0" presId="urn:microsoft.com/office/officeart/2005/8/layout/hList9"/>
    <dgm:cxn modelId="{0C806118-DA9F-42C5-BFCF-76A45723D472}" srcId="{CD15A06F-12B1-4083-80D7-954AFCB88662}" destId="{8E08AF9A-2716-408A-9006-5FE9F2B8C102}" srcOrd="0" destOrd="0" parTransId="{532776E5-B195-46FC-B602-EEDB5A83887F}" sibTransId="{713586B0-F46B-43A1-81EE-90BD00B7C254}"/>
    <dgm:cxn modelId="{644C168D-B4C6-478A-81B0-19B757C0EB67}" type="presOf" srcId="{8E08AF9A-2716-408A-9006-5FE9F2B8C102}" destId="{DDBF3599-09AA-4E31-8DF5-39FA9B4E75DF}" srcOrd="0" destOrd="0" presId="urn:microsoft.com/office/officeart/2005/8/layout/hList9"/>
    <dgm:cxn modelId="{0288A167-75A9-4347-89B3-96A59C0B6856}" srcId="{6693D4CE-576D-43ED-9396-89E237234FEA}" destId="{8B7BD01A-5183-4D04-A2BF-FBBB54799E77}" srcOrd="0" destOrd="0" parTransId="{7B1D9085-4FBA-46A8-9C58-0916DBF0ED60}" sibTransId="{E3E5E7E6-D17D-4460-887A-08AB04722631}"/>
    <dgm:cxn modelId="{C285D165-765B-4FCB-8DC2-21565A0A0EE5}" type="presOf" srcId="{CD15A06F-12B1-4083-80D7-954AFCB88662}" destId="{75E47458-EF45-40E4-B05F-412DAFB8E493}" srcOrd="0" destOrd="0" presId="urn:microsoft.com/office/officeart/2005/8/layout/hList9"/>
    <dgm:cxn modelId="{DDBCEEED-DF31-4371-A6D9-6203EAC2A14B}" type="presOf" srcId="{C880B1E8-D4C7-4108-B417-E970730DB652}" destId="{194B0076-74CA-4EF4-B6EF-BBEB40CC411E}" srcOrd="0" destOrd="0" presId="urn:microsoft.com/office/officeart/2005/8/layout/hList9"/>
    <dgm:cxn modelId="{B2D699F3-3453-49B2-A31E-CBBE2F1C9B61}" type="presOf" srcId="{8E08AF9A-2716-408A-9006-5FE9F2B8C102}" destId="{71D16127-0415-4225-BAA0-B7E53BEC67FC}" srcOrd="1" destOrd="0" presId="urn:microsoft.com/office/officeart/2005/8/layout/hList9"/>
    <dgm:cxn modelId="{FC946E41-3CD4-44BB-A379-CBF6F2FDC9F9}" type="presOf" srcId="{8B7BD01A-5183-4D04-A2BF-FBBB54799E77}" destId="{073EA71D-7299-4EC1-B113-26DFEB568638}" srcOrd="1"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1D3F2EBC-92A3-4260-8D71-851ED015D5C1}" type="presOf" srcId="{8B7BD01A-5183-4D04-A2BF-FBBB54799E77}" destId="{E5789A7F-9213-4DA2-A74B-ED3F776300D9}" srcOrd="0" destOrd="0" presId="urn:microsoft.com/office/officeart/2005/8/layout/hList9"/>
    <dgm:cxn modelId="{0AEFD69C-D56B-4648-8F13-0DB7F3D722BC}" srcId="{C880B1E8-D4C7-4108-B417-E970730DB652}" destId="{6693D4CE-576D-43ED-9396-89E237234FEA}" srcOrd="1" destOrd="0" parTransId="{B0FC22FC-EB3C-4CD3-9EC1-8C8F18A46521}" sibTransId="{E9CCE32F-0A43-4551-9357-9DAD322628D5}"/>
    <dgm:cxn modelId="{BFE58D70-4A42-48BB-86A6-F46926A48E9B}" type="presParOf" srcId="{194B0076-74CA-4EF4-B6EF-BBEB40CC411E}" destId="{A59A3C68-D0E2-49CE-8A28-8C356AD1531C}" srcOrd="0" destOrd="0" presId="urn:microsoft.com/office/officeart/2005/8/layout/hList9"/>
    <dgm:cxn modelId="{4F995BD8-3243-49A2-B846-5442188117CE}" type="presParOf" srcId="{194B0076-74CA-4EF4-B6EF-BBEB40CC411E}" destId="{1E63E890-1B1C-40B3-A12A-1E4898596B4F}" srcOrd="1" destOrd="0" presId="urn:microsoft.com/office/officeart/2005/8/layout/hList9"/>
    <dgm:cxn modelId="{4245FD60-FF53-48A9-8508-D238466923C4}" type="presParOf" srcId="{1E63E890-1B1C-40B3-A12A-1E4898596B4F}" destId="{377E32A4-A9A6-4F97-BE70-1F71F222C0C5}" srcOrd="0" destOrd="0" presId="urn:microsoft.com/office/officeart/2005/8/layout/hList9"/>
    <dgm:cxn modelId="{C317B2AD-1CCF-4557-A9E6-1E704D8F0CD7}" type="presParOf" srcId="{1E63E890-1B1C-40B3-A12A-1E4898596B4F}" destId="{DADA319A-3883-4353-AE91-D42DEB88EAEA}" srcOrd="1" destOrd="0" presId="urn:microsoft.com/office/officeart/2005/8/layout/hList9"/>
    <dgm:cxn modelId="{BA933A04-32FB-4FB8-8A2D-D98F80395309}" type="presParOf" srcId="{DADA319A-3883-4353-AE91-D42DEB88EAEA}" destId="{DDBF3599-09AA-4E31-8DF5-39FA9B4E75DF}" srcOrd="0" destOrd="0" presId="urn:microsoft.com/office/officeart/2005/8/layout/hList9"/>
    <dgm:cxn modelId="{2BA9F908-B1EA-41BE-876E-155328B89D5A}" type="presParOf" srcId="{DADA319A-3883-4353-AE91-D42DEB88EAEA}" destId="{71D16127-0415-4225-BAA0-B7E53BEC67FC}" srcOrd="1" destOrd="0" presId="urn:microsoft.com/office/officeart/2005/8/layout/hList9"/>
    <dgm:cxn modelId="{75B8CC3F-AE0D-4258-8E0F-284F97C98BFC}" type="presParOf" srcId="{194B0076-74CA-4EF4-B6EF-BBEB40CC411E}" destId="{296DF649-841E-4E21-A23C-76886C582161}" srcOrd="2" destOrd="0" presId="urn:microsoft.com/office/officeart/2005/8/layout/hList9"/>
    <dgm:cxn modelId="{A26C574D-5C4E-451F-9371-89DC9CCE8470}" type="presParOf" srcId="{194B0076-74CA-4EF4-B6EF-BBEB40CC411E}" destId="{75E47458-EF45-40E4-B05F-412DAFB8E493}" srcOrd="3" destOrd="0" presId="urn:microsoft.com/office/officeart/2005/8/layout/hList9"/>
    <dgm:cxn modelId="{46ECD2BA-937C-4D4D-AAAC-0946124F9575}" type="presParOf" srcId="{194B0076-74CA-4EF4-B6EF-BBEB40CC411E}" destId="{C5FF967B-552C-4667-B0EB-0FD9730E8AE2}" srcOrd="4" destOrd="0" presId="urn:microsoft.com/office/officeart/2005/8/layout/hList9"/>
    <dgm:cxn modelId="{9518EFA3-6ED7-41D7-A6A2-800CD8769B75}" type="presParOf" srcId="{194B0076-74CA-4EF4-B6EF-BBEB40CC411E}" destId="{EBA7A942-8359-4316-887B-E73BD702BC8A}" srcOrd="5" destOrd="0" presId="urn:microsoft.com/office/officeart/2005/8/layout/hList9"/>
    <dgm:cxn modelId="{6F5A4DB6-2317-4CE7-B0CC-69FED7CECF2A}" type="presParOf" srcId="{194B0076-74CA-4EF4-B6EF-BBEB40CC411E}" destId="{57668DBE-AE58-482D-991B-4D4E8DAA2E52}" srcOrd="6" destOrd="0" presId="urn:microsoft.com/office/officeart/2005/8/layout/hList9"/>
    <dgm:cxn modelId="{608FA28D-2C21-4BBE-8166-C2DF0D2FE496}" type="presParOf" srcId="{57668DBE-AE58-482D-991B-4D4E8DAA2E52}" destId="{57931F1F-74D1-4AD6-A814-69E08AEFDA43}" srcOrd="0" destOrd="0" presId="urn:microsoft.com/office/officeart/2005/8/layout/hList9"/>
    <dgm:cxn modelId="{40225B59-2C28-4B15-8EC8-679D44770BDB}" type="presParOf" srcId="{57668DBE-AE58-482D-991B-4D4E8DAA2E52}" destId="{2DB7004B-45DA-4801-B5CE-F36E859B9443}" srcOrd="1" destOrd="0" presId="urn:microsoft.com/office/officeart/2005/8/layout/hList9"/>
    <dgm:cxn modelId="{2FBE71AB-1F3E-4DB5-9A2C-037C5D1BD730}" type="presParOf" srcId="{2DB7004B-45DA-4801-B5CE-F36E859B9443}" destId="{E5789A7F-9213-4DA2-A74B-ED3F776300D9}" srcOrd="0" destOrd="0" presId="urn:microsoft.com/office/officeart/2005/8/layout/hList9"/>
    <dgm:cxn modelId="{3512390F-B823-4DC9-B6F4-479F1E068C2C}" type="presParOf" srcId="{2DB7004B-45DA-4801-B5CE-F36E859B9443}" destId="{073EA71D-7299-4EC1-B113-26DFEB568638}" srcOrd="1" destOrd="0" presId="urn:microsoft.com/office/officeart/2005/8/layout/hList9"/>
    <dgm:cxn modelId="{4AD342D8-F679-4B30-8ADF-85CE3E70A6D8}" type="presParOf" srcId="{194B0076-74CA-4EF4-B6EF-BBEB40CC411E}" destId="{693F19C3-634C-433B-A404-43D5AB88CB57}" srcOrd="7" destOrd="0" presId="urn:microsoft.com/office/officeart/2005/8/layout/hList9"/>
    <dgm:cxn modelId="{D01954AC-960C-4B4E-AF71-2A0ADA99E5AA}" type="presParOf" srcId="{194B0076-74CA-4EF4-B6EF-BBEB40CC411E}" destId="{EF742149-E67E-4D05-A17B-20672C4FE130}" srcOrd="8" destOrd="0" presId="urn:microsoft.com/office/officeart/2005/8/layout/hList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CF4AB9-DCA6-4C22-8238-785023DCAB8E}"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ru-RU"/>
        </a:p>
      </dgm:t>
    </dgm:pt>
    <dgm:pt modelId="{58DAFA87-E247-4D91-B88D-0EC900EEC543}">
      <dgm:prSet phldrT="[Текст]" custT="1"/>
      <dgm:spPr/>
      <dgm:t>
        <a:bodyPr lIns="180000" rIns="180000"/>
        <a:lstStyle/>
        <a:p>
          <a:r>
            <a:rPr lang="ru-RU" sz="1500" b="1" dirty="0" smtClean="0">
              <a:solidFill>
                <a:schemeClr val="tx1">
                  <a:lumMod val="95000"/>
                  <a:lumOff val="5000"/>
                </a:schemeClr>
              </a:solidFill>
              <a:latin typeface="Arial" pitchFamily="34" charset="0"/>
              <a:cs typeface="Arial" pitchFamily="34" charset="0"/>
            </a:rPr>
            <a:t>Федеральный закон от 03.12.2012 № 244-ФЗ «О внесении изменений в Бюджетный кодекс Российской Федерации»</a:t>
          </a:r>
          <a:endParaRPr lang="ru-RU" sz="1500" b="1" dirty="0">
            <a:solidFill>
              <a:schemeClr val="tx1">
                <a:lumMod val="95000"/>
                <a:lumOff val="5000"/>
              </a:schemeClr>
            </a:solidFill>
            <a:latin typeface="Arial" pitchFamily="34" charset="0"/>
            <a:cs typeface="Arial" pitchFamily="34" charset="0"/>
          </a:endParaRPr>
        </a:p>
      </dgm:t>
    </dgm:pt>
    <dgm:pt modelId="{1C80B722-13E1-46C7-B60C-D655171F3EFB}" type="parTrans" cxnId="{B437DC0A-4CC1-4191-95E8-B974E289DAED}">
      <dgm:prSet/>
      <dgm:spPr/>
      <dgm:t>
        <a:bodyPr/>
        <a:lstStyle/>
        <a:p>
          <a:endParaRPr lang="ru-RU"/>
        </a:p>
      </dgm:t>
    </dgm:pt>
    <dgm:pt modelId="{CD510122-9DEB-4421-993B-C1E264B4A565}" type="sibTrans" cxnId="{B437DC0A-4CC1-4191-95E8-B974E289DAED}">
      <dgm:prSet/>
      <dgm:spPr/>
      <dgm:t>
        <a:bodyPr/>
        <a:lstStyle/>
        <a:p>
          <a:endParaRPr lang="ru-RU"/>
        </a:p>
      </dgm:t>
    </dgm:pt>
    <dgm:pt modelId="{5C56074C-A65A-4CF2-B2CE-F7EBE6062E49}">
      <dgm:prSet phldrT="[Текст]" custT="1"/>
      <dgm:spPr>
        <a:solidFill>
          <a:srgbClr val="FF860D"/>
        </a:solidFill>
      </dgm:spPr>
      <dgm:t>
        <a:bodyPr lIns="180000" rIns="180000"/>
        <a:lstStyle/>
        <a:p>
          <a:pPr algn="l"/>
          <a:r>
            <a:rPr lang="ru-RU" sz="1500" b="1" dirty="0" smtClean="0">
              <a:solidFill>
                <a:schemeClr val="tx1">
                  <a:lumMod val="95000"/>
                  <a:lumOff val="5000"/>
                </a:schemeClr>
              </a:solidFill>
              <a:latin typeface="Arial" pitchFamily="34" charset="0"/>
              <a:cs typeface="Arial" pitchFamily="34" charset="0"/>
            </a:rPr>
            <a:t>Решением Городской Думы муниципального образования город Урай от 27.09.2012 № 80 создан муниципальный дорожный фонд города Урай</a:t>
          </a:r>
          <a:endParaRPr lang="ru-RU" sz="1500" b="1" dirty="0">
            <a:solidFill>
              <a:schemeClr val="tx1">
                <a:lumMod val="95000"/>
                <a:lumOff val="5000"/>
              </a:schemeClr>
            </a:solidFill>
            <a:latin typeface="Arial" pitchFamily="34" charset="0"/>
            <a:cs typeface="Arial" pitchFamily="34" charset="0"/>
          </a:endParaRPr>
        </a:p>
      </dgm:t>
    </dgm:pt>
    <dgm:pt modelId="{89DE1EEA-3415-40F5-9AA8-4BFBAB558166}" type="parTrans" cxnId="{3A8284A1-4C48-4E1D-B621-1618CC191516}">
      <dgm:prSet/>
      <dgm:spPr/>
      <dgm:t>
        <a:bodyPr/>
        <a:lstStyle/>
        <a:p>
          <a:endParaRPr lang="ru-RU"/>
        </a:p>
      </dgm:t>
    </dgm:pt>
    <dgm:pt modelId="{038FFFE1-B130-4EA4-88D2-8D769591A875}" type="sibTrans" cxnId="{3A8284A1-4C48-4E1D-B621-1618CC191516}">
      <dgm:prSet/>
      <dgm:spPr/>
      <dgm:t>
        <a:bodyPr/>
        <a:lstStyle/>
        <a:p>
          <a:endParaRPr lang="ru-RU"/>
        </a:p>
      </dgm:t>
    </dgm:pt>
    <dgm:pt modelId="{6B3B1FFC-4CB3-4CA8-8AF7-EB8DA81DF7BA}" type="pres">
      <dgm:prSet presAssocID="{5ACF4AB9-DCA6-4C22-8238-785023DCAB8E}" presName="outerComposite" presStyleCnt="0">
        <dgm:presLayoutVars>
          <dgm:chMax val="5"/>
          <dgm:dir/>
          <dgm:resizeHandles val="exact"/>
        </dgm:presLayoutVars>
      </dgm:prSet>
      <dgm:spPr/>
      <dgm:t>
        <a:bodyPr/>
        <a:lstStyle/>
        <a:p>
          <a:endParaRPr lang="ru-RU"/>
        </a:p>
      </dgm:t>
    </dgm:pt>
    <dgm:pt modelId="{79404F2A-8767-4AB9-A236-742801D12F3F}" type="pres">
      <dgm:prSet presAssocID="{5ACF4AB9-DCA6-4C22-8238-785023DCAB8E}" presName="dummyMaxCanvas" presStyleCnt="0">
        <dgm:presLayoutVars/>
      </dgm:prSet>
      <dgm:spPr/>
    </dgm:pt>
    <dgm:pt modelId="{26F8EAD8-784E-4CBC-930E-754056E672BA}" type="pres">
      <dgm:prSet presAssocID="{5ACF4AB9-DCA6-4C22-8238-785023DCAB8E}" presName="TwoNodes_1" presStyleLbl="node1" presStyleIdx="0" presStyleCnt="2" custScaleX="83238" custScaleY="92593">
        <dgm:presLayoutVars>
          <dgm:bulletEnabled val="1"/>
        </dgm:presLayoutVars>
      </dgm:prSet>
      <dgm:spPr/>
      <dgm:t>
        <a:bodyPr/>
        <a:lstStyle/>
        <a:p>
          <a:endParaRPr lang="ru-RU"/>
        </a:p>
      </dgm:t>
    </dgm:pt>
    <dgm:pt modelId="{C0C62BB4-20F6-4903-B04F-13B7A004B5F0}" type="pres">
      <dgm:prSet presAssocID="{5ACF4AB9-DCA6-4C22-8238-785023DCAB8E}" presName="TwoNodes_2" presStyleLbl="node1" presStyleIdx="1" presStyleCnt="2" custScaleX="89589" custScaleY="116026" custLinFactNeighborX="-5153" custLinFactNeighborY="-8013">
        <dgm:presLayoutVars>
          <dgm:bulletEnabled val="1"/>
        </dgm:presLayoutVars>
      </dgm:prSet>
      <dgm:spPr/>
      <dgm:t>
        <a:bodyPr/>
        <a:lstStyle/>
        <a:p>
          <a:endParaRPr lang="ru-RU"/>
        </a:p>
      </dgm:t>
    </dgm:pt>
    <dgm:pt modelId="{EE12E059-3261-4907-A4E3-4F74B9EED3BE}" type="pres">
      <dgm:prSet presAssocID="{5ACF4AB9-DCA6-4C22-8238-785023DCAB8E}" presName="TwoConn_1-2" presStyleLbl="fgAccFollowNode1" presStyleIdx="0" presStyleCnt="1" custAng="5400000" custScaleX="154780" custScaleY="97049" custLinFactNeighborX="-16005" custLinFactNeighborY="-36570">
        <dgm:presLayoutVars>
          <dgm:bulletEnabled val="1"/>
        </dgm:presLayoutVars>
      </dgm:prSet>
      <dgm:spPr>
        <a:prstGeom prst="bentArrow">
          <a:avLst/>
        </a:prstGeom>
      </dgm:spPr>
      <dgm:t>
        <a:bodyPr/>
        <a:lstStyle/>
        <a:p>
          <a:endParaRPr lang="ru-RU"/>
        </a:p>
      </dgm:t>
    </dgm:pt>
    <dgm:pt modelId="{A6DE7991-A19E-4108-B350-966DE3EABFF9}" type="pres">
      <dgm:prSet presAssocID="{5ACF4AB9-DCA6-4C22-8238-785023DCAB8E}" presName="TwoNodes_1_text" presStyleLbl="node1" presStyleIdx="1" presStyleCnt="2">
        <dgm:presLayoutVars>
          <dgm:bulletEnabled val="1"/>
        </dgm:presLayoutVars>
      </dgm:prSet>
      <dgm:spPr/>
      <dgm:t>
        <a:bodyPr/>
        <a:lstStyle/>
        <a:p>
          <a:endParaRPr lang="ru-RU"/>
        </a:p>
      </dgm:t>
    </dgm:pt>
    <dgm:pt modelId="{CC65A928-852E-4DD1-A56D-9BAFABC72640}" type="pres">
      <dgm:prSet presAssocID="{5ACF4AB9-DCA6-4C22-8238-785023DCAB8E}" presName="TwoNodes_2_text" presStyleLbl="node1" presStyleIdx="1" presStyleCnt="2">
        <dgm:presLayoutVars>
          <dgm:bulletEnabled val="1"/>
        </dgm:presLayoutVars>
      </dgm:prSet>
      <dgm:spPr/>
      <dgm:t>
        <a:bodyPr/>
        <a:lstStyle/>
        <a:p>
          <a:endParaRPr lang="ru-RU"/>
        </a:p>
      </dgm:t>
    </dgm:pt>
  </dgm:ptLst>
  <dgm:cxnLst>
    <dgm:cxn modelId="{75FE2E35-D7CD-4B2E-B5D8-2E302E70F964}" type="presOf" srcId="{58DAFA87-E247-4D91-B88D-0EC900EEC543}" destId="{26F8EAD8-784E-4CBC-930E-754056E672BA}" srcOrd="0" destOrd="0" presId="urn:microsoft.com/office/officeart/2005/8/layout/vProcess5"/>
    <dgm:cxn modelId="{CC27A6F6-E0EC-4D9A-B5B7-ACC5F3FE9E47}" type="presOf" srcId="{58DAFA87-E247-4D91-B88D-0EC900EEC543}" destId="{A6DE7991-A19E-4108-B350-966DE3EABFF9}" srcOrd="1" destOrd="0" presId="urn:microsoft.com/office/officeart/2005/8/layout/vProcess5"/>
    <dgm:cxn modelId="{3A8284A1-4C48-4E1D-B621-1618CC191516}" srcId="{5ACF4AB9-DCA6-4C22-8238-785023DCAB8E}" destId="{5C56074C-A65A-4CF2-B2CE-F7EBE6062E49}" srcOrd="1" destOrd="0" parTransId="{89DE1EEA-3415-40F5-9AA8-4BFBAB558166}" sibTransId="{038FFFE1-B130-4EA4-88D2-8D769591A875}"/>
    <dgm:cxn modelId="{9EE19DD5-8E02-49BB-846A-5D1338145383}" type="presOf" srcId="{5C56074C-A65A-4CF2-B2CE-F7EBE6062E49}" destId="{CC65A928-852E-4DD1-A56D-9BAFABC72640}" srcOrd="1" destOrd="0" presId="urn:microsoft.com/office/officeart/2005/8/layout/vProcess5"/>
    <dgm:cxn modelId="{37322661-9E93-4B4B-92E2-FDBD6079917D}" type="presOf" srcId="{5C56074C-A65A-4CF2-B2CE-F7EBE6062E49}" destId="{C0C62BB4-20F6-4903-B04F-13B7A004B5F0}" srcOrd="0" destOrd="0" presId="urn:microsoft.com/office/officeart/2005/8/layout/vProcess5"/>
    <dgm:cxn modelId="{814D67C2-7F07-4A32-8FD9-B3B94CC95361}" type="presOf" srcId="{CD510122-9DEB-4421-993B-C1E264B4A565}" destId="{EE12E059-3261-4907-A4E3-4F74B9EED3BE}" srcOrd="0" destOrd="0" presId="urn:microsoft.com/office/officeart/2005/8/layout/vProcess5"/>
    <dgm:cxn modelId="{8458FAFC-F3C5-4045-9813-EB9770AC68A8}" type="presOf" srcId="{5ACF4AB9-DCA6-4C22-8238-785023DCAB8E}" destId="{6B3B1FFC-4CB3-4CA8-8AF7-EB8DA81DF7BA}" srcOrd="0" destOrd="0" presId="urn:microsoft.com/office/officeart/2005/8/layout/vProcess5"/>
    <dgm:cxn modelId="{B437DC0A-4CC1-4191-95E8-B974E289DAED}" srcId="{5ACF4AB9-DCA6-4C22-8238-785023DCAB8E}" destId="{58DAFA87-E247-4D91-B88D-0EC900EEC543}" srcOrd="0" destOrd="0" parTransId="{1C80B722-13E1-46C7-B60C-D655171F3EFB}" sibTransId="{CD510122-9DEB-4421-993B-C1E264B4A565}"/>
    <dgm:cxn modelId="{D5B49EB5-B7BE-4320-9513-17704E0E64B7}" type="presParOf" srcId="{6B3B1FFC-4CB3-4CA8-8AF7-EB8DA81DF7BA}" destId="{79404F2A-8767-4AB9-A236-742801D12F3F}" srcOrd="0" destOrd="0" presId="urn:microsoft.com/office/officeart/2005/8/layout/vProcess5"/>
    <dgm:cxn modelId="{A389F0A1-D105-45FD-91A9-BC226EB79F8B}" type="presParOf" srcId="{6B3B1FFC-4CB3-4CA8-8AF7-EB8DA81DF7BA}" destId="{26F8EAD8-784E-4CBC-930E-754056E672BA}" srcOrd="1" destOrd="0" presId="urn:microsoft.com/office/officeart/2005/8/layout/vProcess5"/>
    <dgm:cxn modelId="{7E5CEDDC-1AC2-446D-9DBD-A4414248373F}" type="presParOf" srcId="{6B3B1FFC-4CB3-4CA8-8AF7-EB8DA81DF7BA}" destId="{C0C62BB4-20F6-4903-B04F-13B7A004B5F0}" srcOrd="2" destOrd="0" presId="urn:microsoft.com/office/officeart/2005/8/layout/vProcess5"/>
    <dgm:cxn modelId="{84A48D02-02A9-4F99-988B-A62B9D468499}" type="presParOf" srcId="{6B3B1FFC-4CB3-4CA8-8AF7-EB8DA81DF7BA}" destId="{EE12E059-3261-4907-A4E3-4F74B9EED3BE}" srcOrd="3" destOrd="0" presId="urn:microsoft.com/office/officeart/2005/8/layout/vProcess5"/>
    <dgm:cxn modelId="{5FEC8C96-9595-4B87-8434-94E0B09C93A6}" type="presParOf" srcId="{6B3B1FFC-4CB3-4CA8-8AF7-EB8DA81DF7BA}" destId="{A6DE7991-A19E-4108-B350-966DE3EABFF9}" srcOrd="4" destOrd="0" presId="urn:microsoft.com/office/officeart/2005/8/layout/vProcess5"/>
    <dgm:cxn modelId="{1FBC8AED-6E33-478B-9916-9EB6D6E202C3}" type="presParOf" srcId="{6B3B1FFC-4CB3-4CA8-8AF7-EB8DA81DF7BA}" destId="{CC65A928-852E-4DD1-A56D-9BAFABC72640}"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2017 год</a:t>
          </a:r>
          <a:endParaRPr lang="ru-RU" sz="1800"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b="1">
            <a:solidFill>
              <a:schemeClr val="tx1"/>
            </a:solidFill>
            <a:latin typeface="Arial" pitchFamily="34" charset="0"/>
            <a:cs typeface="Arial" pitchFamily="34" charset="0"/>
          </a:endParaRPr>
        </a:p>
      </dgm:t>
    </dgm:pt>
    <dgm:pt modelId="{25DEE719-6E24-4206-B748-B1775D07775D}" type="sibTrans" cxnId="{C46D4F81-42C9-421E-9F75-5AC5ECE10F95}">
      <dgm:prSet/>
      <dgm:spPr/>
      <dgm:t>
        <a:bodyPr/>
        <a:lstStyle/>
        <a:p>
          <a:endParaRPr lang="ru-RU" b="1">
            <a:solidFill>
              <a:schemeClr val="tx1"/>
            </a:solidFill>
            <a:latin typeface="Arial" pitchFamily="34" charset="0"/>
            <a:cs typeface="Arial" pitchFamily="34" charset="0"/>
          </a:endParaRPr>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ctr"/>
          <a:r>
            <a:rPr lang="ru-RU" sz="1800" b="1" dirty="0" smtClean="0">
              <a:solidFill>
                <a:schemeClr val="tx1"/>
              </a:solidFill>
              <a:latin typeface="Arial" pitchFamily="34" charset="0"/>
              <a:cs typeface="Arial" pitchFamily="34" charset="0"/>
            </a:rPr>
            <a:t>51 209,7 тыс.руб</a:t>
          </a:r>
          <a:r>
            <a:rPr lang="ru-RU" sz="1800" b="1" dirty="0" smtClean="0">
              <a:solidFill>
                <a:schemeClr val="tx1"/>
              </a:solidFill>
              <a:latin typeface="Arial" pitchFamily="34" charset="0"/>
              <a:cs typeface="Arial" pitchFamily="34" charset="0"/>
            </a:rPr>
            <a:t>.</a:t>
          </a:r>
          <a:endParaRPr lang="ru-RU" sz="1800" b="1" dirty="0">
            <a:solidFill>
              <a:schemeClr val="tx1"/>
            </a:solidFill>
            <a:latin typeface="Arial" pitchFamily="34" charset="0"/>
            <a:cs typeface="Arial" pitchFamily="34" charset="0"/>
          </a:endParaRPr>
        </a:p>
      </dgm:t>
    </dgm:pt>
    <dgm:pt modelId="{532776E5-B195-46FC-B602-EEDB5A83887F}" type="parTrans" cxnId="{0C806118-DA9F-42C5-BFCF-76A45723D472}">
      <dgm:prSet/>
      <dgm:spPr/>
      <dgm:t>
        <a:bodyPr/>
        <a:lstStyle/>
        <a:p>
          <a:endParaRPr lang="ru-RU" b="1">
            <a:solidFill>
              <a:schemeClr val="tx1"/>
            </a:solidFill>
            <a:latin typeface="Arial" pitchFamily="34" charset="0"/>
            <a:cs typeface="Arial" pitchFamily="34" charset="0"/>
          </a:endParaRPr>
        </a:p>
      </dgm:t>
    </dgm:pt>
    <dgm:pt modelId="{713586B0-F46B-43A1-81EE-90BD00B7C254}" type="sibTrans" cxnId="{0C806118-DA9F-42C5-BFCF-76A45723D472}">
      <dgm:prSet/>
      <dgm:spPr/>
      <dgm:t>
        <a:bodyPr/>
        <a:lstStyle/>
        <a:p>
          <a:endParaRPr lang="ru-RU" b="1">
            <a:solidFill>
              <a:schemeClr val="tx1"/>
            </a:solidFill>
            <a:latin typeface="Arial" pitchFamily="34" charset="0"/>
            <a:cs typeface="Arial" pitchFamily="34" charset="0"/>
          </a:endParaRPr>
        </a:p>
      </dgm:t>
    </dgm:pt>
    <dgm:pt modelId="{6693D4CE-576D-43ED-9396-89E237234FEA}">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2018 год</a:t>
          </a:r>
          <a:endParaRPr lang="ru-RU" sz="1800"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b="1">
            <a:solidFill>
              <a:schemeClr val="tx1"/>
            </a:solidFill>
            <a:latin typeface="Arial" pitchFamily="34" charset="0"/>
            <a:cs typeface="Arial" pitchFamily="34" charset="0"/>
          </a:endParaRPr>
        </a:p>
      </dgm:t>
    </dgm:pt>
    <dgm:pt modelId="{E9CCE32F-0A43-4551-9357-9DAD322628D5}" type="sibTrans" cxnId="{0AEFD69C-D56B-4648-8F13-0DB7F3D722BC}">
      <dgm:prSet/>
      <dgm:spPr/>
      <dgm:t>
        <a:bodyPr/>
        <a:lstStyle/>
        <a:p>
          <a:endParaRPr lang="ru-RU" b="1">
            <a:solidFill>
              <a:schemeClr val="tx1"/>
            </a:solidFill>
            <a:latin typeface="Arial" pitchFamily="34" charset="0"/>
            <a:cs typeface="Arial" pitchFamily="34" charset="0"/>
          </a:endParaRPr>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r"/>
          <a:r>
            <a:rPr lang="ru-RU" sz="1800" b="1" dirty="0" smtClean="0">
              <a:solidFill>
                <a:schemeClr val="tx1"/>
              </a:solidFill>
              <a:latin typeface="Arial" pitchFamily="34" charset="0"/>
              <a:cs typeface="Arial" pitchFamily="34" charset="0"/>
            </a:rPr>
            <a:t>20 268,1 тыс.руб.</a:t>
          </a:r>
          <a:endParaRPr lang="ru-RU" sz="1800" b="1" dirty="0">
            <a:solidFill>
              <a:schemeClr val="tx1"/>
            </a:solidFill>
            <a:latin typeface="Arial" pitchFamily="34" charset="0"/>
            <a:cs typeface="Arial" pitchFamily="34" charset="0"/>
          </a:endParaRPr>
        </a:p>
      </dgm:t>
    </dgm:pt>
    <dgm:pt modelId="{E3E5E7E6-D17D-4460-887A-08AB04722631}" type="sibTrans" cxnId="{0288A167-75A9-4347-89B3-96A59C0B6856}">
      <dgm:prSet/>
      <dgm:spPr/>
      <dgm:t>
        <a:bodyPr/>
        <a:lstStyle/>
        <a:p>
          <a:endParaRPr lang="ru-RU" b="1">
            <a:solidFill>
              <a:schemeClr val="tx1"/>
            </a:solidFill>
            <a:latin typeface="Arial" pitchFamily="34" charset="0"/>
            <a:cs typeface="Arial" pitchFamily="34" charset="0"/>
          </a:endParaRPr>
        </a:p>
      </dgm:t>
    </dgm:pt>
    <dgm:pt modelId="{7B1D9085-4FBA-46A8-9C58-0916DBF0ED60}" type="parTrans" cxnId="{0288A167-75A9-4347-89B3-96A59C0B6856}">
      <dgm:prSet/>
      <dgm:spPr/>
      <dgm:t>
        <a:bodyPr/>
        <a:lstStyle/>
        <a:p>
          <a:endParaRPr lang="ru-RU" b="1">
            <a:solidFill>
              <a:schemeClr val="tx1"/>
            </a:solidFill>
            <a:latin typeface="Arial" pitchFamily="34" charset="0"/>
            <a:cs typeface="Arial" pitchFamily="34" charset="0"/>
          </a:endParaRPr>
        </a:p>
      </dgm:t>
    </dgm:pt>
    <dgm:pt modelId="{86B6622D-3E2C-47DE-BD7A-1E518FA87D8B}">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2019 год</a:t>
          </a:r>
          <a:endParaRPr lang="ru-RU" sz="1800" b="1" dirty="0">
            <a:solidFill>
              <a:schemeClr val="tx1"/>
            </a:solidFill>
            <a:latin typeface="Arial" pitchFamily="34" charset="0"/>
            <a:cs typeface="Arial" pitchFamily="34" charset="0"/>
          </a:endParaRPr>
        </a:p>
      </dgm:t>
    </dgm:pt>
    <dgm:pt modelId="{57FCE6D6-86A8-4C8C-87F9-A830C2629737}" type="parTrans" cxnId="{EC1EF8AF-D726-4769-98E1-05E40B2C8931}">
      <dgm:prSet/>
      <dgm:spPr/>
      <dgm:t>
        <a:bodyPr/>
        <a:lstStyle/>
        <a:p>
          <a:endParaRPr lang="ru-RU" b="1">
            <a:solidFill>
              <a:schemeClr val="tx1"/>
            </a:solidFill>
            <a:latin typeface="Arial" pitchFamily="34" charset="0"/>
            <a:cs typeface="Arial" pitchFamily="34" charset="0"/>
          </a:endParaRPr>
        </a:p>
      </dgm:t>
    </dgm:pt>
    <dgm:pt modelId="{E4FB7258-6641-434B-9447-1C26D86A9EB7}" type="sibTrans" cxnId="{EC1EF8AF-D726-4769-98E1-05E40B2C8931}">
      <dgm:prSet/>
      <dgm:spPr/>
      <dgm:t>
        <a:bodyPr/>
        <a:lstStyle/>
        <a:p>
          <a:endParaRPr lang="ru-RU" b="1">
            <a:solidFill>
              <a:schemeClr val="tx1"/>
            </a:solidFill>
            <a:latin typeface="Arial" pitchFamily="34" charset="0"/>
            <a:cs typeface="Arial" pitchFamily="34" charset="0"/>
          </a:endParaRPr>
        </a:p>
      </dgm:t>
    </dgm:pt>
    <dgm:pt modelId="{C691C697-C811-4FF8-97A7-CB1146D9C8C9}">
      <dgm:prSet phldrT="[Текст]" custT="1"/>
      <dgm:spPr>
        <a:solidFill>
          <a:srgbClr val="FFC000"/>
        </a:solidFill>
        <a:scene3d>
          <a:camera prst="orthographicFront"/>
          <a:lightRig rig="threePt" dir="t"/>
        </a:scene3d>
        <a:sp3d>
          <a:bevelT/>
        </a:sp3d>
      </dgm:spPr>
      <dgm:t>
        <a:bodyPr anchor="ctr"/>
        <a:lstStyle/>
        <a:p>
          <a:pPr algn="r"/>
          <a:r>
            <a:rPr lang="ru-RU" sz="1800" b="1" dirty="0" smtClean="0">
              <a:solidFill>
                <a:schemeClr val="tx1"/>
              </a:solidFill>
              <a:latin typeface="Arial" pitchFamily="34" charset="0"/>
              <a:cs typeface="Arial" pitchFamily="34" charset="0"/>
            </a:rPr>
            <a:t>   20 268,1 тыс.руб</a:t>
          </a:r>
          <a:r>
            <a:rPr lang="ru-RU" sz="2000" b="1" dirty="0" smtClean="0">
              <a:solidFill>
                <a:schemeClr val="tx1"/>
              </a:solidFill>
              <a:latin typeface="Arial" pitchFamily="34" charset="0"/>
              <a:cs typeface="Arial" pitchFamily="34" charset="0"/>
            </a:rPr>
            <a:t>.</a:t>
          </a:r>
          <a:endParaRPr lang="ru-RU" sz="2000" b="1" dirty="0">
            <a:solidFill>
              <a:schemeClr val="tx1"/>
            </a:solidFill>
            <a:latin typeface="Arial" pitchFamily="34" charset="0"/>
            <a:cs typeface="Arial" pitchFamily="34" charset="0"/>
          </a:endParaRPr>
        </a:p>
      </dgm:t>
    </dgm:pt>
    <dgm:pt modelId="{0A8F5199-3CB6-41ED-B8BB-6723BBE4FDB3}" type="parTrans" cxnId="{755DFFE0-C20F-4F05-97F1-E9B04DAAECA5}">
      <dgm:prSet/>
      <dgm:spPr/>
      <dgm:t>
        <a:bodyPr/>
        <a:lstStyle/>
        <a:p>
          <a:endParaRPr lang="ru-RU" b="1">
            <a:solidFill>
              <a:schemeClr val="tx1"/>
            </a:solidFill>
            <a:latin typeface="Arial" pitchFamily="34" charset="0"/>
            <a:cs typeface="Arial" pitchFamily="34" charset="0"/>
          </a:endParaRPr>
        </a:p>
      </dgm:t>
    </dgm:pt>
    <dgm:pt modelId="{1D84DC82-2C31-497B-B0DC-DD022B9714DB}" type="sibTrans" cxnId="{755DFFE0-C20F-4F05-97F1-E9B04DAAECA5}">
      <dgm:prSet/>
      <dgm:spPr/>
      <dgm:t>
        <a:bodyPr/>
        <a:lstStyle/>
        <a:p>
          <a:endParaRPr lang="ru-RU" b="1">
            <a:solidFill>
              <a:schemeClr val="tx1"/>
            </a:solidFill>
            <a:latin typeface="Arial" pitchFamily="34" charset="0"/>
            <a:cs typeface="Arial" pitchFamily="34" charset="0"/>
          </a:endParaRPr>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3" custScaleX="132011" custScaleY="84089" custLinFactNeighborX="83332" custLinFactNeighborY="24162"/>
      <dgm:spPr/>
      <dgm:t>
        <a:bodyPr/>
        <a:lstStyle/>
        <a:p>
          <a:endParaRPr lang="ru-RU"/>
        </a:p>
      </dgm:t>
    </dgm:pt>
    <dgm:pt modelId="{71D16127-0415-4225-BAA0-B7E53BEC67FC}" type="pres">
      <dgm:prSet presAssocID="{CD15A06F-12B1-4083-80D7-954AFCB88662}" presName="firstChildTx" presStyleLbl="bgAccFollowNode1" presStyleIdx="0" presStyleCnt="3">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3" custScaleX="188635" custScaleY="119916" custLinFactNeighborX="11066" custLinFactNeighborY="-5370"/>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3" custScaleX="141174" custScaleY="77242" custLinFactNeighborX="24591" custLinFactNeighborY="72053"/>
      <dgm:spPr/>
      <dgm:t>
        <a:bodyPr/>
        <a:lstStyle/>
        <a:p>
          <a:endParaRPr lang="ru-RU"/>
        </a:p>
      </dgm:t>
    </dgm:pt>
    <dgm:pt modelId="{073EA71D-7299-4EC1-B113-26DFEB568638}" type="pres">
      <dgm:prSet presAssocID="{6693D4CE-576D-43ED-9396-89E237234FEA}" presName="firstChildTx" presStyleLbl="bgAccFollowNode1" presStyleIdx="1" presStyleCnt="3">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3" custScaleX="187680" custScaleY="112262" custLinFactNeighborX="-30603" custLinFactNeighborY="19815"/>
      <dgm:spPr/>
      <dgm:t>
        <a:bodyPr/>
        <a:lstStyle/>
        <a:p>
          <a:endParaRPr lang="ru-RU"/>
        </a:p>
      </dgm:t>
    </dgm:pt>
    <dgm:pt modelId="{B1C6B8D9-80D5-4D62-A29B-9A9B1FD802D3}" type="pres">
      <dgm:prSet presAssocID="{E9CCE32F-0A43-4551-9357-9DAD322628D5}" presName="transSpace" presStyleCnt="0"/>
      <dgm:spPr/>
    </dgm:pt>
    <dgm:pt modelId="{32FFE2A9-7845-4FC5-9082-506BA2834D62}" type="pres">
      <dgm:prSet presAssocID="{86B6622D-3E2C-47DE-BD7A-1E518FA87D8B}" presName="posSpace" presStyleCnt="0"/>
      <dgm:spPr/>
    </dgm:pt>
    <dgm:pt modelId="{71AB8351-A0F5-4790-A6EE-8A33AE4EF30D}" type="pres">
      <dgm:prSet presAssocID="{86B6622D-3E2C-47DE-BD7A-1E518FA87D8B}" presName="vertFlow" presStyleCnt="0"/>
      <dgm:spPr/>
    </dgm:pt>
    <dgm:pt modelId="{F0550AE1-4744-4645-875E-974F08D19743}" type="pres">
      <dgm:prSet presAssocID="{86B6622D-3E2C-47DE-BD7A-1E518FA87D8B}" presName="topSpace" presStyleCnt="0"/>
      <dgm:spPr/>
    </dgm:pt>
    <dgm:pt modelId="{62F9D024-347B-4E67-876B-A38B06317E7F}" type="pres">
      <dgm:prSet presAssocID="{86B6622D-3E2C-47DE-BD7A-1E518FA87D8B}" presName="firstComp" presStyleCnt="0"/>
      <dgm:spPr/>
    </dgm:pt>
    <dgm:pt modelId="{E84CBB47-8F6A-4C0B-B68C-C3BFF2B9841A}" type="pres">
      <dgm:prSet presAssocID="{86B6622D-3E2C-47DE-BD7A-1E518FA87D8B}" presName="firstChild" presStyleLbl="bgAccFollowNode1" presStyleIdx="2" presStyleCnt="3" custScaleX="130384" custScaleY="77242" custLinFactNeighborX="-32149" custLinFactNeighborY="48188"/>
      <dgm:spPr/>
      <dgm:t>
        <a:bodyPr/>
        <a:lstStyle/>
        <a:p>
          <a:endParaRPr lang="ru-RU"/>
        </a:p>
      </dgm:t>
    </dgm:pt>
    <dgm:pt modelId="{DBE4D8F2-8410-4D96-9442-A28C4A4D4CB9}" type="pres">
      <dgm:prSet presAssocID="{86B6622D-3E2C-47DE-BD7A-1E518FA87D8B}" presName="firstChildTx" presStyleLbl="bgAccFollowNode1" presStyleIdx="2" presStyleCnt="3">
        <dgm:presLayoutVars>
          <dgm:bulletEnabled val="1"/>
        </dgm:presLayoutVars>
      </dgm:prSet>
      <dgm:spPr/>
      <dgm:t>
        <a:bodyPr/>
        <a:lstStyle/>
        <a:p>
          <a:endParaRPr lang="ru-RU"/>
        </a:p>
      </dgm:t>
    </dgm:pt>
    <dgm:pt modelId="{15ED006E-EE37-449F-8605-E88E2051328D}" type="pres">
      <dgm:prSet presAssocID="{86B6622D-3E2C-47DE-BD7A-1E518FA87D8B}" presName="negSpace" presStyleCnt="0"/>
      <dgm:spPr/>
    </dgm:pt>
    <dgm:pt modelId="{5085CA46-9A73-4526-AE1F-C7C84E4C8D31}" type="pres">
      <dgm:prSet presAssocID="{86B6622D-3E2C-47DE-BD7A-1E518FA87D8B}" presName="circle" presStyleLbl="node1" presStyleIdx="2" presStyleCnt="3" custScaleX="183467" custScaleY="109399" custLinFactNeighborX="-64852" custLinFactNeighborY="-7295"/>
      <dgm:spPr/>
      <dgm:t>
        <a:bodyPr/>
        <a:lstStyle/>
        <a:p>
          <a:endParaRPr lang="ru-RU"/>
        </a:p>
      </dgm:t>
    </dgm:pt>
  </dgm:ptLst>
  <dgm:cxnLst>
    <dgm:cxn modelId="{755DFFE0-C20F-4F05-97F1-E9B04DAAECA5}" srcId="{86B6622D-3E2C-47DE-BD7A-1E518FA87D8B}" destId="{C691C697-C811-4FF8-97A7-CB1146D9C8C9}" srcOrd="0" destOrd="0" parTransId="{0A8F5199-3CB6-41ED-B8BB-6723BBE4FDB3}" sibTransId="{1D84DC82-2C31-497B-B0DC-DD022B9714DB}"/>
    <dgm:cxn modelId="{0C806118-DA9F-42C5-BFCF-76A45723D472}" srcId="{CD15A06F-12B1-4083-80D7-954AFCB88662}" destId="{8E08AF9A-2716-408A-9006-5FE9F2B8C102}" srcOrd="0" destOrd="0" parTransId="{532776E5-B195-46FC-B602-EEDB5A83887F}" sibTransId="{713586B0-F46B-43A1-81EE-90BD00B7C254}"/>
    <dgm:cxn modelId="{C5BD2AA3-777A-4D62-A3A8-095EA44D25A3}" type="presOf" srcId="{8E08AF9A-2716-408A-9006-5FE9F2B8C102}" destId="{DDBF3599-09AA-4E31-8DF5-39FA9B4E75DF}" srcOrd="0"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F46816EF-D474-4D7D-ABCA-D57F7BB15DB1}" type="presOf" srcId="{8E08AF9A-2716-408A-9006-5FE9F2B8C102}" destId="{71D16127-0415-4225-BAA0-B7E53BEC67FC}" srcOrd="1" destOrd="0" presId="urn:microsoft.com/office/officeart/2005/8/layout/hList9"/>
    <dgm:cxn modelId="{EC1EF8AF-D726-4769-98E1-05E40B2C8931}" srcId="{C880B1E8-D4C7-4108-B417-E970730DB652}" destId="{86B6622D-3E2C-47DE-BD7A-1E518FA87D8B}" srcOrd="2" destOrd="0" parTransId="{57FCE6D6-86A8-4C8C-87F9-A830C2629737}" sibTransId="{E4FB7258-6641-434B-9447-1C26D86A9EB7}"/>
    <dgm:cxn modelId="{EFBEB9A5-B1FF-409A-B1B9-5B802266A42C}" type="presOf" srcId="{C880B1E8-D4C7-4108-B417-E970730DB652}" destId="{194B0076-74CA-4EF4-B6EF-BBEB40CC411E}" srcOrd="0" destOrd="0" presId="urn:microsoft.com/office/officeart/2005/8/layout/hList9"/>
    <dgm:cxn modelId="{0AEFD69C-D56B-4648-8F13-0DB7F3D722BC}" srcId="{C880B1E8-D4C7-4108-B417-E970730DB652}" destId="{6693D4CE-576D-43ED-9396-89E237234FEA}" srcOrd="1" destOrd="0" parTransId="{B0FC22FC-EB3C-4CD3-9EC1-8C8F18A46521}" sibTransId="{E9CCE32F-0A43-4551-9357-9DAD322628D5}"/>
    <dgm:cxn modelId="{630437B1-4A80-4721-9F36-76FCB72E98FF}" type="presOf" srcId="{C691C697-C811-4FF8-97A7-CB1146D9C8C9}" destId="{DBE4D8F2-8410-4D96-9442-A28C4A4D4CB9}" srcOrd="1" destOrd="0" presId="urn:microsoft.com/office/officeart/2005/8/layout/hList9"/>
    <dgm:cxn modelId="{0288A167-75A9-4347-89B3-96A59C0B6856}" srcId="{6693D4CE-576D-43ED-9396-89E237234FEA}" destId="{8B7BD01A-5183-4D04-A2BF-FBBB54799E77}" srcOrd="0" destOrd="0" parTransId="{7B1D9085-4FBA-46A8-9C58-0916DBF0ED60}" sibTransId="{E3E5E7E6-D17D-4460-887A-08AB04722631}"/>
    <dgm:cxn modelId="{A5A22F1A-98A9-47D8-850E-A9FD406C6868}" type="presOf" srcId="{8B7BD01A-5183-4D04-A2BF-FBBB54799E77}" destId="{E5789A7F-9213-4DA2-A74B-ED3F776300D9}" srcOrd="0" destOrd="0" presId="urn:microsoft.com/office/officeart/2005/8/layout/hList9"/>
    <dgm:cxn modelId="{C1808E80-53EA-4CF2-9023-54E17EA31771}" type="presOf" srcId="{86B6622D-3E2C-47DE-BD7A-1E518FA87D8B}" destId="{5085CA46-9A73-4526-AE1F-C7C84E4C8D31}" srcOrd="0" destOrd="0" presId="urn:microsoft.com/office/officeart/2005/8/layout/hList9"/>
    <dgm:cxn modelId="{1A6C7851-253A-4AEE-B223-4AFDEEAEABF3}" type="presOf" srcId="{8B7BD01A-5183-4D04-A2BF-FBBB54799E77}" destId="{073EA71D-7299-4EC1-B113-26DFEB568638}" srcOrd="1" destOrd="0" presId="urn:microsoft.com/office/officeart/2005/8/layout/hList9"/>
    <dgm:cxn modelId="{B17960E1-B93A-4411-B703-0BE659EA3431}" type="presOf" srcId="{C691C697-C811-4FF8-97A7-CB1146D9C8C9}" destId="{E84CBB47-8F6A-4C0B-B68C-C3BFF2B9841A}" srcOrd="0" destOrd="0" presId="urn:microsoft.com/office/officeart/2005/8/layout/hList9"/>
    <dgm:cxn modelId="{D5867513-6F25-417B-9F7F-C46134DC4809}" type="presOf" srcId="{6693D4CE-576D-43ED-9396-89E237234FEA}" destId="{EF742149-E67E-4D05-A17B-20672C4FE130}" srcOrd="0" destOrd="0" presId="urn:microsoft.com/office/officeart/2005/8/layout/hList9"/>
    <dgm:cxn modelId="{9A1D2BC6-32C0-4E67-B68F-087BC7A88464}" type="presOf" srcId="{CD15A06F-12B1-4083-80D7-954AFCB88662}" destId="{75E47458-EF45-40E4-B05F-412DAFB8E493}" srcOrd="0" destOrd="0" presId="urn:microsoft.com/office/officeart/2005/8/layout/hList9"/>
    <dgm:cxn modelId="{EAC6156E-C9DC-4984-9B46-79222DB84007}" type="presParOf" srcId="{194B0076-74CA-4EF4-B6EF-BBEB40CC411E}" destId="{A59A3C68-D0E2-49CE-8A28-8C356AD1531C}" srcOrd="0" destOrd="0" presId="urn:microsoft.com/office/officeart/2005/8/layout/hList9"/>
    <dgm:cxn modelId="{67FDF619-3D26-48CF-B804-A9C6419E965E}" type="presParOf" srcId="{194B0076-74CA-4EF4-B6EF-BBEB40CC411E}" destId="{1E63E890-1B1C-40B3-A12A-1E4898596B4F}" srcOrd="1" destOrd="0" presId="urn:microsoft.com/office/officeart/2005/8/layout/hList9"/>
    <dgm:cxn modelId="{4A131456-25DC-424F-BAF4-354235D410A8}" type="presParOf" srcId="{1E63E890-1B1C-40B3-A12A-1E4898596B4F}" destId="{377E32A4-A9A6-4F97-BE70-1F71F222C0C5}" srcOrd="0" destOrd="0" presId="urn:microsoft.com/office/officeart/2005/8/layout/hList9"/>
    <dgm:cxn modelId="{C374C2D8-8267-4C59-9278-C22856D92432}" type="presParOf" srcId="{1E63E890-1B1C-40B3-A12A-1E4898596B4F}" destId="{DADA319A-3883-4353-AE91-D42DEB88EAEA}" srcOrd="1" destOrd="0" presId="urn:microsoft.com/office/officeart/2005/8/layout/hList9"/>
    <dgm:cxn modelId="{12EDED28-C0A8-4E80-A06D-E9B33E614897}" type="presParOf" srcId="{DADA319A-3883-4353-AE91-D42DEB88EAEA}" destId="{DDBF3599-09AA-4E31-8DF5-39FA9B4E75DF}" srcOrd="0" destOrd="0" presId="urn:microsoft.com/office/officeart/2005/8/layout/hList9"/>
    <dgm:cxn modelId="{E1D18084-DE7F-45A5-ABCC-6BE1B466D00A}" type="presParOf" srcId="{DADA319A-3883-4353-AE91-D42DEB88EAEA}" destId="{71D16127-0415-4225-BAA0-B7E53BEC67FC}" srcOrd="1" destOrd="0" presId="urn:microsoft.com/office/officeart/2005/8/layout/hList9"/>
    <dgm:cxn modelId="{61AA996C-F0D8-4557-AC73-C5D34B2ED32C}" type="presParOf" srcId="{194B0076-74CA-4EF4-B6EF-BBEB40CC411E}" destId="{296DF649-841E-4E21-A23C-76886C582161}" srcOrd="2" destOrd="0" presId="urn:microsoft.com/office/officeart/2005/8/layout/hList9"/>
    <dgm:cxn modelId="{D22FBEE5-E921-40C0-9C41-56FEF412CECA}" type="presParOf" srcId="{194B0076-74CA-4EF4-B6EF-BBEB40CC411E}" destId="{75E47458-EF45-40E4-B05F-412DAFB8E493}" srcOrd="3" destOrd="0" presId="urn:microsoft.com/office/officeart/2005/8/layout/hList9"/>
    <dgm:cxn modelId="{0BC6A0F7-B1C4-40E5-A249-793DFE6E68C5}" type="presParOf" srcId="{194B0076-74CA-4EF4-B6EF-BBEB40CC411E}" destId="{C5FF967B-552C-4667-B0EB-0FD9730E8AE2}" srcOrd="4" destOrd="0" presId="urn:microsoft.com/office/officeart/2005/8/layout/hList9"/>
    <dgm:cxn modelId="{14E4C16C-8D7C-4B93-83AF-A9275C126F39}" type="presParOf" srcId="{194B0076-74CA-4EF4-B6EF-BBEB40CC411E}" destId="{EBA7A942-8359-4316-887B-E73BD702BC8A}" srcOrd="5" destOrd="0" presId="urn:microsoft.com/office/officeart/2005/8/layout/hList9"/>
    <dgm:cxn modelId="{7313D586-E170-4AE3-AC67-A843C71AB426}" type="presParOf" srcId="{194B0076-74CA-4EF4-B6EF-BBEB40CC411E}" destId="{57668DBE-AE58-482D-991B-4D4E8DAA2E52}" srcOrd="6" destOrd="0" presId="urn:microsoft.com/office/officeart/2005/8/layout/hList9"/>
    <dgm:cxn modelId="{FF71E9DB-BA02-4469-92DB-BC96736DE750}" type="presParOf" srcId="{57668DBE-AE58-482D-991B-4D4E8DAA2E52}" destId="{57931F1F-74D1-4AD6-A814-69E08AEFDA43}" srcOrd="0" destOrd="0" presId="urn:microsoft.com/office/officeart/2005/8/layout/hList9"/>
    <dgm:cxn modelId="{210DB350-5F55-4C79-A0B6-9BF0BA56FEC9}" type="presParOf" srcId="{57668DBE-AE58-482D-991B-4D4E8DAA2E52}" destId="{2DB7004B-45DA-4801-B5CE-F36E859B9443}" srcOrd="1" destOrd="0" presId="urn:microsoft.com/office/officeart/2005/8/layout/hList9"/>
    <dgm:cxn modelId="{BC25D2E0-8CEE-4AF1-B4A8-D251690046E2}" type="presParOf" srcId="{2DB7004B-45DA-4801-B5CE-F36E859B9443}" destId="{E5789A7F-9213-4DA2-A74B-ED3F776300D9}" srcOrd="0" destOrd="0" presId="urn:microsoft.com/office/officeart/2005/8/layout/hList9"/>
    <dgm:cxn modelId="{A768CD72-C608-49B4-A67B-0CE62A71CC0B}" type="presParOf" srcId="{2DB7004B-45DA-4801-B5CE-F36E859B9443}" destId="{073EA71D-7299-4EC1-B113-26DFEB568638}" srcOrd="1" destOrd="0" presId="urn:microsoft.com/office/officeart/2005/8/layout/hList9"/>
    <dgm:cxn modelId="{600BAD8E-9941-4022-AEA4-8D3F63005D90}" type="presParOf" srcId="{194B0076-74CA-4EF4-B6EF-BBEB40CC411E}" destId="{693F19C3-634C-433B-A404-43D5AB88CB57}" srcOrd="7" destOrd="0" presId="urn:microsoft.com/office/officeart/2005/8/layout/hList9"/>
    <dgm:cxn modelId="{A2BA8294-7CBC-4D5F-9740-753E3A5142AD}" type="presParOf" srcId="{194B0076-74CA-4EF4-B6EF-BBEB40CC411E}" destId="{EF742149-E67E-4D05-A17B-20672C4FE130}" srcOrd="8" destOrd="0" presId="urn:microsoft.com/office/officeart/2005/8/layout/hList9"/>
    <dgm:cxn modelId="{915C2656-9F3E-4F18-AF6C-5BB44BCA988E}" type="presParOf" srcId="{194B0076-74CA-4EF4-B6EF-BBEB40CC411E}" destId="{B1C6B8D9-80D5-4D62-A29B-9A9B1FD802D3}" srcOrd="9" destOrd="0" presId="urn:microsoft.com/office/officeart/2005/8/layout/hList9"/>
    <dgm:cxn modelId="{02A2B79F-A19F-49FB-80AE-472F6EAB1909}" type="presParOf" srcId="{194B0076-74CA-4EF4-B6EF-BBEB40CC411E}" destId="{32FFE2A9-7845-4FC5-9082-506BA2834D62}" srcOrd="10" destOrd="0" presId="urn:microsoft.com/office/officeart/2005/8/layout/hList9"/>
    <dgm:cxn modelId="{5F8DE638-9A06-4D0A-95D2-89B2E62ABC1D}" type="presParOf" srcId="{194B0076-74CA-4EF4-B6EF-BBEB40CC411E}" destId="{71AB8351-A0F5-4790-A6EE-8A33AE4EF30D}" srcOrd="11" destOrd="0" presId="urn:microsoft.com/office/officeart/2005/8/layout/hList9"/>
    <dgm:cxn modelId="{01BD36C0-897D-45E9-B0AE-A8F9626BD3F0}" type="presParOf" srcId="{71AB8351-A0F5-4790-A6EE-8A33AE4EF30D}" destId="{F0550AE1-4744-4645-875E-974F08D19743}" srcOrd="0" destOrd="0" presId="urn:microsoft.com/office/officeart/2005/8/layout/hList9"/>
    <dgm:cxn modelId="{30B1E34D-4601-429C-A2B4-2A84C62D0D36}" type="presParOf" srcId="{71AB8351-A0F5-4790-A6EE-8A33AE4EF30D}" destId="{62F9D024-347B-4E67-876B-A38B06317E7F}" srcOrd="1" destOrd="0" presId="urn:microsoft.com/office/officeart/2005/8/layout/hList9"/>
    <dgm:cxn modelId="{C5CD16B9-74BE-4A4B-8ADA-416A0441AA27}" type="presParOf" srcId="{62F9D024-347B-4E67-876B-A38B06317E7F}" destId="{E84CBB47-8F6A-4C0B-B68C-C3BFF2B9841A}" srcOrd="0" destOrd="0" presId="urn:microsoft.com/office/officeart/2005/8/layout/hList9"/>
    <dgm:cxn modelId="{7B526E83-12C6-43E4-91BB-6A7DBAC9AF1B}" type="presParOf" srcId="{62F9D024-347B-4E67-876B-A38B06317E7F}" destId="{DBE4D8F2-8410-4D96-9442-A28C4A4D4CB9}" srcOrd="1" destOrd="0" presId="urn:microsoft.com/office/officeart/2005/8/layout/hList9"/>
    <dgm:cxn modelId="{D434F19A-65CB-473B-BC74-81AA06B8934B}" type="presParOf" srcId="{194B0076-74CA-4EF4-B6EF-BBEB40CC411E}" destId="{15ED006E-EE37-449F-8605-E88E2051328D}" srcOrd="12" destOrd="0" presId="urn:microsoft.com/office/officeart/2005/8/layout/hList9"/>
    <dgm:cxn modelId="{C307D2CD-FA40-436F-BA9C-E56F260683F5}" type="presParOf" srcId="{194B0076-74CA-4EF4-B6EF-BBEB40CC411E}" destId="{5085CA46-9A73-4526-AE1F-C7C84E4C8D31}" srcOrd="13"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2017 год</a:t>
          </a:r>
          <a:endParaRPr lang="ru-RU" sz="1800"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sz="1600" b="1">
            <a:latin typeface="Arial" pitchFamily="34" charset="0"/>
            <a:cs typeface="Arial" pitchFamily="34" charset="0"/>
          </a:endParaRPr>
        </a:p>
      </dgm:t>
    </dgm:pt>
    <dgm:pt modelId="{25DEE719-6E24-4206-B748-B1775D07775D}" type="sibTrans" cxnId="{C46D4F81-42C9-421E-9F75-5AC5ECE10F95}">
      <dgm:prSet/>
      <dgm:spPr/>
      <dgm:t>
        <a:bodyPr/>
        <a:lstStyle/>
        <a:p>
          <a:endParaRPr lang="ru-RU" sz="1600" b="1">
            <a:latin typeface="Arial" pitchFamily="34" charset="0"/>
            <a:cs typeface="Arial" pitchFamily="34" charset="0"/>
          </a:endParaRPr>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ctr"/>
          <a:r>
            <a:rPr lang="ru-RU" sz="1600" b="1" dirty="0" smtClean="0">
              <a:latin typeface="Arial" pitchFamily="34" charset="0"/>
              <a:cs typeface="Arial" pitchFamily="34" charset="0"/>
            </a:rPr>
            <a:t>    196 </a:t>
          </a:r>
          <a:r>
            <a:rPr lang="ru-RU" sz="1600" b="1" dirty="0" smtClean="0">
              <a:latin typeface="Arial" pitchFamily="34" charset="0"/>
              <a:cs typeface="Arial" pitchFamily="34" charset="0"/>
            </a:rPr>
            <a:t>422,8 </a:t>
          </a:r>
          <a:r>
            <a:rPr lang="ru-RU" sz="1600" b="1" dirty="0" err="1" smtClean="0">
              <a:latin typeface="Arial" pitchFamily="34" charset="0"/>
              <a:cs typeface="Arial" pitchFamily="34" charset="0"/>
            </a:rPr>
            <a:t>тыс.руб</a:t>
          </a:r>
          <a:endParaRPr lang="ru-RU" sz="16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sz="1600" b="1">
            <a:latin typeface="Arial" pitchFamily="34" charset="0"/>
            <a:cs typeface="Arial" pitchFamily="34" charset="0"/>
          </a:endParaRPr>
        </a:p>
      </dgm:t>
    </dgm:pt>
    <dgm:pt modelId="{713586B0-F46B-43A1-81EE-90BD00B7C254}" type="sibTrans" cxnId="{0C806118-DA9F-42C5-BFCF-76A45723D472}">
      <dgm:prSet/>
      <dgm:spPr/>
      <dgm:t>
        <a:bodyPr/>
        <a:lstStyle/>
        <a:p>
          <a:endParaRPr lang="ru-RU" sz="1600" b="1">
            <a:latin typeface="Arial" pitchFamily="34" charset="0"/>
            <a:cs typeface="Arial" pitchFamily="34" charset="0"/>
          </a:endParaRPr>
        </a:p>
      </dgm:t>
    </dgm:pt>
    <dgm:pt modelId="{6693D4CE-576D-43ED-9396-89E237234FEA}">
      <dgm:prSet phldrT="[Текст]" custT="1"/>
      <dgm:spPr>
        <a:solidFill>
          <a:srgbClr val="00B050"/>
        </a:solidFill>
        <a:scene3d>
          <a:camera prst="orthographicFront"/>
          <a:lightRig rig="threePt" dir="t"/>
        </a:scene3d>
        <a:sp3d>
          <a:bevelT/>
        </a:sp3d>
      </dgm:spPr>
      <dgm:t>
        <a:bodyPr/>
        <a:lstStyle/>
        <a:p>
          <a:r>
            <a:rPr lang="ru-RU" sz="1800" b="1" dirty="0" smtClean="0">
              <a:solidFill>
                <a:schemeClr val="tx1"/>
              </a:solidFill>
              <a:latin typeface="Arial" pitchFamily="34" charset="0"/>
              <a:cs typeface="Arial" pitchFamily="34" charset="0"/>
            </a:rPr>
            <a:t>2018 год</a:t>
          </a:r>
          <a:endParaRPr lang="ru-RU" sz="1800"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sz="1600" b="1">
            <a:latin typeface="Arial" pitchFamily="34" charset="0"/>
            <a:cs typeface="Arial" pitchFamily="34" charset="0"/>
          </a:endParaRPr>
        </a:p>
      </dgm:t>
    </dgm:pt>
    <dgm:pt modelId="{E9CCE32F-0A43-4551-9357-9DAD322628D5}" type="sibTrans" cxnId="{0AEFD69C-D56B-4648-8F13-0DB7F3D722BC}">
      <dgm:prSet/>
      <dgm:spPr/>
      <dgm:t>
        <a:bodyPr/>
        <a:lstStyle/>
        <a:p>
          <a:endParaRPr lang="ru-RU" sz="1600" b="1">
            <a:latin typeface="Arial" pitchFamily="34" charset="0"/>
            <a:cs typeface="Arial" pitchFamily="34" charset="0"/>
          </a:endParaRPr>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ctr"/>
          <a:r>
            <a:rPr lang="ru-RU" sz="1600" b="1" dirty="0" smtClean="0">
              <a:latin typeface="Arial" pitchFamily="34" charset="0"/>
              <a:cs typeface="Arial" pitchFamily="34" charset="0"/>
            </a:rPr>
            <a:t>192 </a:t>
          </a:r>
          <a:r>
            <a:rPr lang="ru-RU" sz="1600" b="1" dirty="0" smtClean="0">
              <a:latin typeface="Arial" pitchFamily="34" charset="0"/>
              <a:cs typeface="Arial" pitchFamily="34" charset="0"/>
            </a:rPr>
            <a:t>120,4 </a:t>
          </a:r>
          <a:r>
            <a:rPr lang="ru-RU" sz="1600" b="1" dirty="0" smtClean="0">
              <a:latin typeface="Arial" pitchFamily="34" charset="0"/>
              <a:cs typeface="Arial" pitchFamily="34" charset="0"/>
            </a:rPr>
            <a:t>тыс.руб.</a:t>
          </a:r>
          <a:endParaRPr lang="ru-RU" sz="16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sz="1600" b="1">
            <a:latin typeface="Arial" pitchFamily="34" charset="0"/>
            <a:cs typeface="Arial" pitchFamily="34" charset="0"/>
          </a:endParaRPr>
        </a:p>
      </dgm:t>
    </dgm:pt>
    <dgm:pt modelId="{7B1D9085-4FBA-46A8-9C58-0916DBF0ED60}" type="parTrans" cxnId="{0288A167-75A9-4347-89B3-96A59C0B6856}">
      <dgm:prSet/>
      <dgm:spPr/>
      <dgm:t>
        <a:bodyPr/>
        <a:lstStyle/>
        <a:p>
          <a:endParaRPr lang="ru-RU" sz="1600" b="1">
            <a:latin typeface="Arial" pitchFamily="34" charset="0"/>
            <a:cs typeface="Arial" pitchFamily="34" charset="0"/>
          </a:endParaRPr>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2" custScaleX="120195" custScaleY="75173" custLinFactNeighborX="29485" custLinFactNeighborY="-60858"/>
      <dgm:spPr/>
      <dgm:t>
        <a:bodyPr/>
        <a:lstStyle/>
        <a:p>
          <a:endParaRPr lang="ru-RU"/>
        </a:p>
      </dgm:t>
    </dgm:pt>
    <dgm:pt modelId="{71D16127-0415-4225-BAA0-B7E53BEC67FC}" type="pres">
      <dgm:prSet presAssocID="{CD15A06F-12B1-4083-80D7-954AFCB88662}" presName="firstChildTx" presStyleLbl="bgAccFollowNode1" presStyleIdx="0" presStyleCnt="2">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2" custScaleX="155022" custScaleY="80702" custLinFactNeighborX="-21369" custLinFactNeighborY="-65676"/>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2" custScaleX="118658" custScaleY="75931" custLinFactX="-52974" custLinFactNeighborX="-100000" custLinFactNeighborY="58405"/>
      <dgm:spPr/>
      <dgm:t>
        <a:bodyPr/>
        <a:lstStyle/>
        <a:p>
          <a:endParaRPr lang="ru-RU"/>
        </a:p>
      </dgm:t>
    </dgm:pt>
    <dgm:pt modelId="{073EA71D-7299-4EC1-B113-26DFEB568638}" type="pres">
      <dgm:prSet presAssocID="{6693D4CE-576D-43ED-9396-89E237234FEA}" presName="firstChildTx" presStyleLbl="bgAccFollowNode1" presStyleIdx="1" presStyleCnt="2">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2" custScaleX="154153" custScaleY="79773" custLinFactX="-100000" custLinFactNeighborX="-117092" custLinFactNeighborY="69474"/>
      <dgm:spPr/>
      <dgm:t>
        <a:bodyPr/>
        <a:lstStyle/>
        <a:p>
          <a:endParaRPr lang="ru-RU"/>
        </a:p>
      </dgm:t>
    </dgm:pt>
  </dgm:ptLst>
  <dgm:cxnLst>
    <dgm:cxn modelId="{23B82D43-85A1-44C9-8240-4269C19F3CCF}" type="presOf" srcId="{C880B1E8-D4C7-4108-B417-E970730DB652}" destId="{194B0076-74CA-4EF4-B6EF-BBEB40CC411E}" srcOrd="0" destOrd="0" presId="urn:microsoft.com/office/officeart/2005/8/layout/hList9"/>
    <dgm:cxn modelId="{CBC86AD6-AEF4-4167-94A9-2AE031B04997}" type="presOf" srcId="{8B7BD01A-5183-4D04-A2BF-FBBB54799E77}" destId="{073EA71D-7299-4EC1-B113-26DFEB568638}" srcOrd="1" destOrd="0" presId="urn:microsoft.com/office/officeart/2005/8/layout/hList9"/>
    <dgm:cxn modelId="{0C806118-DA9F-42C5-BFCF-76A45723D472}" srcId="{CD15A06F-12B1-4083-80D7-954AFCB88662}" destId="{8E08AF9A-2716-408A-9006-5FE9F2B8C102}" srcOrd="0" destOrd="0" parTransId="{532776E5-B195-46FC-B602-EEDB5A83887F}" sibTransId="{713586B0-F46B-43A1-81EE-90BD00B7C254}"/>
    <dgm:cxn modelId="{0288A167-75A9-4347-89B3-96A59C0B6856}" srcId="{6693D4CE-576D-43ED-9396-89E237234FEA}" destId="{8B7BD01A-5183-4D04-A2BF-FBBB54799E77}" srcOrd="0" destOrd="0" parTransId="{7B1D9085-4FBA-46A8-9C58-0916DBF0ED60}" sibTransId="{E3E5E7E6-D17D-4460-887A-08AB04722631}"/>
    <dgm:cxn modelId="{AB495CFD-A1F0-4A8B-B527-DDFCA1FB6588}" type="presOf" srcId="{6693D4CE-576D-43ED-9396-89E237234FEA}" destId="{EF742149-E67E-4D05-A17B-20672C4FE130}" srcOrd="0" destOrd="0" presId="urn:microsoft.com/office/officeart/2005/8/layout/hList9"/>
    <dgm:cxn modelId="{EA2347E2-EE4A-48BB-9291-AF7E2275C1DA}" type="presOf" srcId="{CD15A06F-12B1-4083-80D7-954AFCB88662}" destId="{75E47458-EF45-40E4-B05F-412DAFB8E493}" srcOrd="0" destOrd="0" presId="urn:microsoft.com/office/officeart/2005/8/layout/hList9"/>
    <dgm:cxn modelId="{5AF5893C-E505-4F11-A5B8-D15969FBCDC0}" type="presOf" srcId="{8B7BD01A-5183-4D04-A2BF-FBBB54799E77}" destId="{E5789A7F-9213-4DA2-A74B-ED3F776300D9}" srcOrd="0" destOrd="0" presId="urn:microsoft.com/office/officeart/2005/8/layout/hList9"/>
    <dgm:cxn modelId="{638681EE-BA4A-49AD-850D-46B2D8948E03}" type="presOf" srcId="{8E08AF9A-2716-408A-9006-5FE9F2B8C102}" destId="{DDBF3599-09AA-4E31-8DF5-39FA9B4E75DF}" srcOrd="0" destOrd="0" presId="urn:microsoft.com/office/officeart/2005/8/layout/hList9"/>
    <dgm:cxn modelId="{F6566C1B-0F46-4F46-B279-91FF02B1D5CA}" type="presOf" srcId="{8E08AF9A-2716-408A-9006-5FE9F2B8C102}" destId="{71D16127-0415-4225-BAA0-B7E53BEC67FC}" srcOrd="1"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0AEFD69C-D56B-4648-8F13-0DB7F3D722BC}" srcId="{C880B1E8-D4C7-4108-B417-E970730DB652}" destId="{6693D4CE-576D-43ED-9396-89E237234FEA}" srcOrd="1" destOrd="0" parTransId="{B0FC22FC-EB3C-4CD3-9EC1-8C8F18A46521}" sibTransId="{E9CCE32F-0A43-4551-9357-9DAD322628D5}"/>
    <dgm:cxn modelId="{1289E57E-4C44-457C-B4B5-E970352965B6}" type="presParOf" srcId="{194B0076-74CA-4EF4-B6EF-BBEB40CC411E}" destId="{A59A3C68-D0E2-49CE-8A28-8C356AD1531C}" srcOrd="0" destOrd="0" presId="urn:microsoft.com/office/officeart/2005/8/layout/hList9"/>
    <dgm:cxn modelId="{CC7EBE5D-5121-4CA0-8E55-B1570878664B}" type="presParOf" srcId="{194B0076-74CA-4EF4-B6EF-BBEB40CC411E}" destId="{1E63E890-1B1C-40B3-A12A-1E4898596B4F}" srcOrd="1" destOrd="0" presId="urn:microsoft.com/office/officeart/2005/8/layout/hList9"/>
    <dgm:cxn modelId="{807B8A81-A3A7-4BC8-85DF-D3E3DB1AFFE7}" type="presParOf" srcId="{1E63E890-1B1C-40B3-A12A-1E4898596B4F}" destId="{377E32A4-A9A6-4F97-BE70-1F71F222C0C5}" srcOrd="0" destOrd="0" presId="urn:microsoft.com/office/officeart/2005/8/layout/hList9"/>
    <dgm:cxn modelId="{7A117D34-E2A3-4ACE-9A3C-CB0A8D04A4EE}" type="presParOf" srcId="{1E63E890-1B1C-40B3-A12A-1E4898596B4F}" destId="{DADA319A-3883-4353-AE91-D42DEB88EAEA}" srcOrd="1" destOrd="0" presId="urn:microsoft.com/office/officeart/2005/8/layout/hList9"/>
    <dgm:cxn modelId="{1820480D-0B6C-412D-91F3-90E3FC884652}" type="presParOf" srcId="{DADA319A-3883-4353-AE91-D42DEB88EAEA}" destId="{DDBF3599-09AA-4E31-8DF5-39FA9B4E75DF}" srcOrd="0" destOrd="0" presId="urn:microsoft.com/office/officeart/2005/8/layout/hList9"/>
    <dgm:cxn modelId="{6C4ED98B-A3D0-4FB2-8B9B-C8D99AA1F4A1}" type="presParOf" srcId="{DADA319A-3883-4353-AE91-D42DEB88EAEA}" destId="{71D16127-0415-4225-BAA0-B7E53BEC67FC}" srcOrd="1" destOrd="0" presId="urn:microsoft.com/office/officeart/2005/8/layout/hList9"/>
    <dgm:cxn modelId="{63D157B2-3BD0-4A64-AA92-D32A35164E8C}" type="presParOf" srcId="{194B0076-74CA-4EF4-B6EF-BBEB40CC411E}" destId="{296DF649-841E-4E21-A23C-76886C582161}" srcOrd="2" destOrd="0" presId="urn:microsoft.com/office/officeart/2005/8/layout/hList9"/>
    <dgm:cxn modelId="{DC7ABBD8-1540-4376-B0A7-7366D3965811}" type="presParOf" srcId="{194B0076-74CA-4EF4-B6EF-BBEB40CC411E}" destId="{75E47458-EF45-40E4-B05F-412DAFB8E493}" srcOrd="3" destOrd="0" presId="urn:microsoft.com/office/officeart/2005/8/layout/hList9"/>
    <dgm:cxn modelId="{FDD3D357-4193-4936-936D-232E9445C20E}" type="presParOf" srcId="{194B0076-74CA-4EF4-B6EF-BBEB40CC411E}" destId="{C5FF967B-552C-4667-B0EB-0FD9730E8AE2}" srcOrd="4" destOrd="0" presId="urn:microsoft.com/office/officeart/2005/8/layout/hList9"/>
    <dgm:cxn modelId="{0A6219D9-8EE6-4935-9193-A141C35834B5}" type="presParOf" srcId="{194B0076-74CA-4EF4-B6EF-BBEB40CC411E}" destId="{EBA7A942-8359-4316-887B-E73BD702BC8A}" srcOrd="5" destOrd="0" presId="urn:microsoft.com/office/officeart/2005/8/layout/hList9"/>
    <dgm:cxn modelId="{6AAF07D3-7695-41F7-A2BA-0B4B11387D85}" type="presParOf" srcId="{194B0076-74CA-4EF4-B6EF-BBEB40CC411E}" destId="{57668DBE-AE58-482D-991B-4D4E8DAA2E52}" srcOrd="6" destOrd="0" presId="urn:microsoft.com/office/officeart/2005/8/layout/hList9"/>
    <dgm:cxn modelId="{60C0ED7C-DC27-418D-9B1F-480D92DDB630}" type="presParOf" srcId="{57668DBE-AE58-482D-991B-4D4E8DAA2E52}" destId="{57931F1F-74D1-4AD6-A814-69E08AEFDA43}" srcOrd="0" destOrd="0" presId="urn:microsoft.com/office/officeart/2005/8/layout/hList9"/>
    <dgm:cxn modelId="{114A9CCE-775D-42F5-BB5C-3B4EC930AC3F}" type="presParOf" srcId="{57668DBE-AE58-482D-991B-4D4E8DAA2E52}" destId="{2DB7004B-45DA-4801-B5CE-F36E859B9443}" srcOrd="1" destOrd="0" presId="urn:microsoft.com/office/officeart/2005/8/layout/hList9"/>
    <dgm:cxn modelId="{BD2C1580-7D62-4862-9FB8-0796D18599D1}" type="presParOf" srcId="{2DB7004B-45DA-4801-B5CE-F36E859B9443}" destId="{E5789A7F-9213-4DA2-A74B-ED3F776300D9}" srcOrd="0" destOrd="0" presId="urn:microsoft.com/office/officeart/2005/8/layout/hList9"/>
    <dgm:cxn modelId="{4207925D-9A36-4F05-AF52-8E4CE84C0931}" type="presParOf" srcId="{2DB7004B-45DA-4801-B5CE-F36E859B9443}" destId="{073EA71D-7299-4EC1-B113-26DFEB568638}" srcOrd="1" destOrd="0" presId="urn:microsoft.com/office/officeart/2005/8/layout/hList9"/>
    <dgm:cxn modelId="{AF6CBF9A-EE19-4854-84D6-01B69B3AC2DE}" type="presParOf" srcId="{194B0076-74CA-4EF4-B6EF-BBEB40CC411E}" destId="{693F19C3-634C-433B-A404-43D5AB88CB57}" srcOrd="7" destOrd="0" presId="urn:microsoft.com/office/officeart/2005/8/layout/hList9"/>
    <dgm:cxn modelId="{CC645048-7611-4992-B15C-19DF6F56A288}" type="presParOf" srcId="{194B0076-74CA-4EF4-B6EF-BBEB40CC411E}" destId="{EF742149-E67E-4D05-A17B-20672C4FE130}" srcOrd="8"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DFC5E-39B0-4EF7-A80D-630F2427C0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3D69162F-A5CF-4527-A8CB-1CA015462F58}">
      <dgm:prSet custT="1"/>
      <dgm:spPr>
        <a:solidFill>
          <a:srgbClr val="92D050"/>
        </a:solidFill>
        <a:ln>
          <a:solidFill>
            <a:schemeClr val="lt1">
              <a:hueOff val="0"/>
              <a:satOff val="0"/>
              <a:lumOff val="0"/>
            </a:schemeClr>
          </a:solidFill>
        </a:ln>
      </dgm:spPr>
      <dgm:t>
        <a:bodyPr/>
        <a:lstStyle/>
        <a:p>
          <a:r>
            <a:rPr lang="ru-RU" sz="2000" b="1" dirty="0" smtClean="0">
              <a:solidFill>
                <a:schemeClr val="tx1"/>
              </a:solidFill>
              <a:latin typeface="Arial" pitchFamily="34" charset="0"/>
              <a:cs typeface="Arial" pitchFamily="34" charset="0"/>
            </a:rPr>
            <a:t>Развитие человеческого потенциала</a:t>
          </a:r>
          <a:endParaRPr lang="ru-RU" sz="2000" b="1" dirty="0">
            <a:solidFill>
              <a:schemeClr val="tx1"/>
            </a:solidFill>
            <a:latin typeface="Arial" pitchFamily="34" charset="0"/>
            <a:cs typeface="Arial" pitchFamily="34" charset="0"/>
          </a:endParaRPr>
        </a:p>
      </dgm:t>
    </dgm:pt>
    <dgm:pt modelId="{C6798A66-0162-4366-B89E-1E870938209D}" type="sibTrans" cxnId="{772A111A-9081-4FA3-A003-16ADC4501BBC}">
      <dgm:prSet/>
      <dgm:spPr/>
      <dgm:t>
        <a:bodyPr/>
        <a:lstStyle/>
        <a:p>
          <a:endParaRPr lang="ru-RU">
            <a:latin typeface="Arial" pitchFamily="34" charset="0"/>
            <a:cs typeface="Arial" pitchFamily="34" charset="0"/>
          </a:endParaRPr>
        </a:p>
      </dgm:t>
    </dgm:pt>
    <dgm:pt modelId="{8C378F4F-1725-4263-9BE5-405B98DFE5C4}" type="parTrans" cxnId="{772A111A-9081-4FA3-A003-16ADC4501BBC}">
      <dgm:prSet/>
      <dgm:spPr/>
      <dgm:t>
        <a:bodyPr/>
        <a:lstStyle/>
        <a:p>
          <a:endParaRPr lang="ru-RU">
            <a:latin typeface="Arial" pitchFamily="34" charset="0"/>
            <a:cs typeface="Arial" pitchFamily="34" charset="0"/>
          </a:endParaRPr>
        </a:p>
      </dgm:t>
    </dgm:pt>
    <dgm:pt modelId="{0DCF940F-0300-43C5-9182-AE2CEB8983D5}">
      <dgm:prSet custT="1"/>
      <dgm:spPr>
        <a:solidFill>
          <a:srgbClr val="92D050"/>
        </a:solidFill>
      </dgm:spPr>
      <dgm:t>
        <a:bodyPr/>
        <a:lstStyle/>
        <a:p>
          <a:r>
            <a:rPr lang="ru-RU" sz="2000" b="1" dirty="0" smtClean="0">
              <a:solidFill>
                <a:schemeClr val="tx1"/>
              </a:solidFill>
              <a:latin typeface="Arial" pitchFamily="34" charset="0"/>
              <a:cs typeface="Arial" pitchFamily="34" charset="0"/>
            </a:rPr>
            <a:t>Формирование эффективного управления</a:t>
          </a:r>
          <a:endParaRPr lang="ru-RU" sz="2000" b="1" dirty="0">
            <a:solidFill>
              <a:schemeClr val="tx1"/>
            </a:solidFill>
            <a:latin typeface="Arial" pitchFamily="34" charset="0"/>
            <a:cs typeface="Arial" pitchFamily="34" charset="0"/>
          </a:endParaRPr>
        </a:p>
      </dgm:t>
    </dgm:pt>
    <dgm:pt modelId="{637C4CC3-A54D-4E0F-9F02-A22304AB342E}" type="sibTrans" cxnId="{FC266D3C-D271-43E7-99E0-888E26482BF1}">
      <dgm:prSet/>
      <dgm:spPr/>
      <dgm:t>
        <a:bodyPr/>
        <a:lstStyle/>
        <a:p>
          <a:endParaRPr lang="ru-RU">
            <a:latin typeface="Arial" pitchFamily="34" charset="0"/>
            <a:cs typeface="Arial" pitchFamily="34" charset="0"/>
          </a:endParaRPr>
        </a:p>
      </dgm:t>
    </dgm:pt>
    <dgm:pt modelId="{84742440-97FC-4600-B425-3B4AB0588255}" type="parTrans" cxnId="{FC266D3C-D271-43E7-99E0-888E26482BF1}">
      <dgm:prSet/>
      <dgm:spPr/>
      <dgm:t>
        <a:bodyPr/>
        <a:lstStyle/>
        <a:p>
          <a:endParaRPr lang="ru-RU">
            <a:latin typeface="Arial" pitchFamily="34" charset="0"/>
            <a:cs typeface="Arial" pitchFamily="34" charset="0"/>
          </a:endParaRPr>
        </a:p>
      </dgm:t>
    </dgm:pt>
    <dgm:pt modelId="{C9CC75DA-9062-4CF1-B3F4-581545C42F78}">
      <dgm:prSet custT="1"/>
      <dgm:spPr>
        <a:solidFill>
          <a:srgbClr val="92D050"/>
        </a:solidFill>
      </dgm:spPr>
      <dgm:t>
        <a:bodyPr/>
        <a:lstStyle/>
        <a:p>
          <a:r>
            <a:rPr lang="ru-RU" sz="2000" b="1" dirty="0" smtClean="0">
              <a:solidFill>
                <a:schemeClr val="tx1"/>
              </a:solidFill>
              <a:latin typeface="Arial" pitchFamily="34" charset="0"/>
              <a:cs typeface="Arial" pitchFamily="34" charset="0"/>
            </a:rPr>
            <a:t>Диверсификация и инновационное развитие экономики</a:t>
          </a:r>
          <a:endParaRPr lang="ru-RU" sz="2000" b="1" dirty="0">
            <a:solidFill>
              <a:schemeClr val="tx1"/>
            </a:solidFill>
            <a:latin typeface="Arial" pitchFamily="34" charset="0"/>
            <a:cs typeface="Arial" pitchFamily="34" charset="0"/>
          </a:endParaRPr>
        </a:p>
      </dgm:t>
    </dgm:pt>
    <dgm:pt modelId="{4E8B79B0-D698-4BEA-8E03-32EB88C2A74F}" type="parTrans" cxnId="{31587C70-B61E-4D37-88FE-F4A76897900E}">
      <dgm:prSet/>
      <dgm:spPr/>
      <dgm:t>
        <a:bodyPr/>
        <a:lstStyle/>
        <a:p>
          <a:endParaRPr lang="ru-RU">
            <a:latin typeface="Arial" pitchFamily="34" charset="0"/>
            <a:cs typeface="Arial" pitchFamily="34" charset="0"/>
          </a:endParaRPr>
        </a:p>
      </dgm:t>
    </dgm:pt>
    <dgm:pt modelId="{CD1CFC06-3811-4A0C-BB80-B59620220D10}" type="sibTrans" cxnId="{31587C70-B61E-4D37-88FE-F4A76897900E}">
      <dgm:prSet/>
      <dgm:spPr/>
      <dgm:t>
        <a:bodyPr/>
        <a:lstStyle/>
        <a:p>
          <a:endParaRPr lang="ru-RU">
            <a:latin typeface="Arial" pitchFamily="34" charset="0"/>
            <a:cs typeface="Arial" pitchFamily="34" charset="0"/>
          </a:endParaRPr>
        </a:p>
      </dgm:t>
    </dgm:pt>
    <dgm:pt modelId="{73317FCB-BFB7-467B-AFAC-52694A97E473}">
      <dgm:prSet custT="1"/>
      <dgm:spPr>
        <a:solidFill>
          <a:srgbClr val="92D050"/>
        </a:solidFill>
      </dgm:spPr>
      <dgm:t>
        <a:bodyPr/>
        <a:lstStyle/>
        <a:p>
          <a:r>
            <a:rPr lang="ru-RU" sz="2000" b="1" dirty="0" smtClean="0">
              <a:solidFill>
                <a:schemeClr val="tx1"/>
              </a:solidFill>
              <a:latin typeface="Arial" pitchFamily="34" charset="0"/>
              <a:cs typeface="Arial" pitchFamily="34" charset="0"/>
            </a:rPr>
            <a:t>Обеспечение безопасности среды проживания</a:t>
          </a:r>
          <a:endParaRPr lang="ru-RU" sz="2000" b="1" dirty="0">
            <a:solidFill>
              <a:schemeClr val="tx1"/>
            </a:solidFill>
            <a:latin typeface="Arial" pitchFamily="34" charset="0"/>
            <a:cs typeface="Arial" pitchFamily="34" charset="0"/>
          </a:endParaRPr>
        </a:p>
      </dgm:t>
    </dgm:pt>
    <dgm:pt modelId="{5A72C3B4-4FCB-4867-B8FF-890BA3D9BA55}" type="parTrans" cxnId="{FF591624-6BA0-49BA-A31F-31AA0A151936}">
      <dgm:prSet/>
      <dgm:spPr/>
      <dgm:t>
        <a:bodyPr/>
        <a:lstStyle/>
        <a:p>
          <a:endParaRPr lang="ru-RU">
            <a:latin typeface="Arial" pitchFamily="34" charset="0"/>
            <a:cs typeface="Arial" pitchFamily="34" charset="0"/>
          </a:endParaRPr>
        </a:p>
      </dgm:t>
    </dgm:pt>
    <dgm:pt modelId="{907D7516-F69E-4BE7-98D7-25456F6F02FB}" type="sibTrans" cxnId="{FF591624-6BA0-49BA-A31F-31AA0A151936}">
      <dgm:prSet/>
      <dgm:spPr/>
      <dgm:t>
        <a:bodyPr/>
        <a:lstStyle/>
        <a:p>
          <a:endParaRPr lang="ru-RU">
            <a:latin typeface="Arial" pitchFamily="34" charset="0"/>
            <a:cs typeface="Arial" pitchFamily="34" charset="0"/>
          </a:endParaRPr>
        </a:p>
      </dgm:t>
    </dgm:pt>
    <dgm:pt modelId="{3B516A93-689E-451E-8EB3-FE74C4686F00}">
      <dgm:prSet custT="1"/>
      <dgm:spPr>
        <a:solidFill>
          <a:srgbClr val="92D050"/>
        </a:solidFill>
      </dgm:spPr>
      <dgm:t>
        <a:bodyPr/>
        <a:lstStyle/>
        <a:p>
          <a:r>
            <a:rPr lang="ru-RU" sz="2000" b="1" dirty="0" smtClean="0">
              <a:solidFill>
                <a:schemeClr val="tx1"/>
              </a:solidFill>
              <a:latin typeface="Arial" pitchFamily="34" charset="0"/>
              <a:cs typeface="Arial" pitchFamily="34" charset="0"/>
            </a:rPr>
            <a:t>Создание благоприятных условий для развития малого и среднего бизнеса</a:t>
          </a:r>
          <a:endParaRPr lang="ru-RU" sz="2000" b="1" dirty="0">
            <a:solidFill>
              <a:schemeClr val="tx1"/>
            </a:solidFill>
            <a:latin typeface="Arial" pitchFamily="34" charset="0"/>
            <a:cs typeface="Arial" pitchFamily="34" charset="0"/>
          </a:endParaRPr>
        </a:p>
      </dgm:t>
    </dgm:pt>
    <dgm:pt modelId="{47587D35-11BE-48BE-8BA7-EF7DFEC2A071}" type="parTrans" cxnId="{D05C420A-3296-4798-8AC6-C9BF544B8741}">
      <dgm:prSet/>
      <dgm:spPr/>
      <dgm:t>
        <a:bodyPr/>
        <a:lstStyle/>
        <a:p>
          <a:endParaRPr lang="ru-RU">
            <a:latin typeface="Arial" pitchFamily="34" charset="0"/>
            <a:cs typeface="Arial" pitchFamily="34" charset="0"/>
          </a:endParaRPr>
        </a:p>
      </dgm:t>
    </dgm:pt>
    <dgm:pt modelId="{0E5E290B-304A-4B25-B8F2-BE6E21CA4796}" type="sibTrans" cxnId="{D05C420A-3296-4798-8AC6-C9BF544B8741}">
      <dgm:prSet/>
      <dgm:spPr/>
      <dgm:t>
        <a:bodyPr/>
        <a:lstStyle/>
        <a:p>
          <a:endParaRPr lang="ru-RU">
            <a:latin typeface="Arial" pitchFamily="34" charset="0"/>
            <a:cs typeface="Arial" pitchFamily="34" charset="0"/>
          </a:endParaRPr>
        </a:p>
      </dgm:t>
    </dgm:pt>
    <dgm:pt modelId="{2624B053-1A09-47CA-B199-A9C51B649C7F}" type="pres">
      <dgm:prSet presAssocID="{E54DFC5E-39B0-4EF7-A80D-630F2427C018}" presName="Name0" presStyleCnt="0">
        <dgm:presLayoutVars>
          <dgm:chMax val="7"/>
          <dgm:chPref val="7"/>
          <dgm:dir/>
        </dgm:presLayoutVars>
      </dgm:prSet>
      <dgm:spPr/>
      <dgm:t>
        <a:bodyPr/>
        <a:lstStyle/>
        <a:p>
          <a:endParaRPr lang="ru-RU"/>
        </a:p>
      </dgm:t>
    </dgm:pt>
    <dgm:pt modelId="{9B3E900A-112D-499B-8ABD-103DAC9D0D16}" type="pres">
      <dgm:prSet presAssocID="{E54DFC5E-39B0-4EF7-A80D-630F2427C018}" presName="Name1" presStyleCnt="0"/>
      <dgm:spPr/>
    </dgm:pt>
    <dgm:pt modelId="{F676ED3B-D912-4596-B8F4-964A9722DCDC}" type="pres">
      <dgm:prSet presAssocID="{E54DFC5E-39B0-4EF7-A80D-630F2427C018}" presName="cycle" presStyleCnt="0"/>
      <dgm:spPr/>
    </dgm:pt>
    <dgm:pt modelId="{D30B5D7C-A0F1-4962-85E3-3E178C4A79D8}" type="pres">
      <dgm:prSet presAssocID="{E54DFC5E-39B0-4EF7-A80D-630F2427C018}" presName="srcNode" presStyleLbl="node1" presStyleIdx="0" presStyleCnt="5"/>
      <dgm:spPr/>
    </dgm:pt>
    <dgm:pt modelId="{A56EA201-91BC-4616-B12C-2E6D8190CA7D}" type="pres">
      <dgm:prSet presAssocID="{E54DFC5E-39B0-4EF7-A80D-630F2427C018}" presName="conn" presStyleLbl="parChTrans1D2" presStyleIdx="0" presStyleCnt="1"/>
      <dgm:spPr/>
      <dgm:t>
        <a:bodyPr/>
        <a:lstStyle/>
        <a:p>
          <a:endParaRPr lang="ru-RU"/>
        </a:p>
      </dgm:t>
    </dgm:pt>
    <dgm:pt modelId="{10B2AD2B-E6AE-47B7-BE2A-88C2BD434145}" type="pres">
      <dgm:prSet presAssocID="{E54DFC5E-39B0-4EF7-A80D-630F2427C018}" presName="extraNode" presStyleLbl="node1" presStyleIdx="0" presStyleCnt="5"/>
      <dgm:spPr/>
    </dgm:pt>
    <dgm:pt modelId="{7B03A767-1B6B-4A01-8898-84C5EFC88324}" type="pres">
      <dgm:prSet presAssocID="{E54DFC5E-39B0-4EF7-A80D-630F2427C018}" presName="dstNode" presStyleLbl="node1" presStyleIdx="0" presStyleCnt="5"/>
      <dgm:spPr/>
    </dgm:pt>
    <dgm:pt modelId="{F8EE6339-9EBC-4C09-9E08-1F4A253C020D}" type="pres">
      <dgm:prSet presAssocID="{3D69162F-A5CF-4527-A8CB-1CA015462F58}" presName="text_1" presStyleLbl="node1" presStyleIdx="0" presStyleCnt="5" custScaleY="107979" custLinFactNeighborX="202" custLinFactNeighborY="-1548">
        <dgm:presLayoutVars>
          <dgm:bulletEnabled val="1"/>
        </dgm:presLayoutVars>
      </dgm:prSet>
      <dgm:spPr/>
      <dgm:t>
        <a:bodyPr/>
        <a:lstStyle/>
        <a:p>
          <a:endParaRPr lang="ru-RU"/>
        </a:p>
      </dgm:t>
    </dgm:pt>
    <dgm:pt modelId="{735294F2-7401-410F-95D8-828F966CE72E}" type="pres">
      <dgm:prSet presAssocID="{3D69162F-A5CF-4527-A8CB-1CA015462F58}" presName="accent_1" presStyleCnt="0"/>
      <dgm:spPr/>
    </dgm:pt>
    <dgm:pt modelId="{32BC95AD-130D-4F42-992A-90577A2B854D}" type="pres">
      <dgm:prSet presAssocID="{3D69162F-A5CF-4527-A8CB-1CA015462F58}" presName="accentRepeatNode" presStyleLbl="solidFgAcc1" presStyleIdx="0" presStyleCnt="5" custLinFactNeighborX="8567" custLinFactNeighborY="-4908"/>
      <dgm:spPr>
        <a:solidFill>
          <a:srgbClr val="FFFF00"/>
        </a:solidFill>
      </dgm:spPr>
      <dgm:t>
        <a:bodyPr/>
        <a:lstStyle/>
        <a:p>
          <a:endParaRPr lang="ru-RU"/>
        </a:p>
      </dgm:t>
    </dgm:pt>
    <dgm:pt modelId="{495A9118-71ED-464E-975C-6116ADC95DB4}" type="pres">
      <dgm:prSet presAssocID="{C9CC75DA-9062-4CF1-B3F4-581545C42F78}" presName="text_2" presStyleLbl="node1" presStyleIdx="1" presStyleCnt="5" custScaleY="106310">
        <dgm:presLayoutVars>
          <dgm:bulletEnabled val="1"/>
        </dgm:presLayoutVars>
      </dgm:prSet>
      <dgm:spPr/>
      <dgm:t>
        <a:bodyPr/>
        <a:lstStyle/>
        <a:p>
          <a:endParaRPr lang="ru-RU"/>
        </a:p>
      </dgm:t>
    </dgm:pt>
    <dgm:pt modelId="{EE31DA81-D979-4FA1-95FD-9B490AFC5F00}" type="pres">
      <dgm:prSet presAssocID="{C9CC75DA-9062-4CF1-B3F4-581545C42F78}" presName="accent_2" presStyleCnt="0"/>
      <dgm:spPr/>
    </dgm:pt>
    <dgm:pt modelId="{AA0A30C3-70AB-4663-B8D4-0B48B5ACEF5B}" type="pres">
      <dgm:prSet presAssocID="{C9CC75DA-9062-4CF1-B3F4-581545C42F78}" presName="accentRepeatNode" presStyleLbl="solidFgAcc1" presStyleIdx="1" presStyleCnt="5" custLinFactNeighborX="749" custLinFactNeighborY="-1164"/>
      <dgm:spPr>
        <a:solidFill>
          <a:srgbClr val="FFFF00"/>
        </a:solidFill>
      </dgm:spPr>
      <dgm:t>
        <a:bodyPr/>
        <a:lstStyle/>
        <a:p>
          <a:endParaRPr lang="ru-RU"/>
        </a:p>
      </dgm:t>
    </dgm:pt>
    <dgm:pt modelId="{7C64D44F-57F9-4E78-8C7F-6599E0A8787E}" type="pres">
      <dgm:prSet presAssocID="{73317FCB-BFB7-467B-AFAC-52694A97E473}" presName="text_3" presStyleLbl="node1" presStyleIdx="2" presStyleCnt="5">
        <dgm:presLayoutVars>
          <dgm:bulletEnabled val="1"/>
        </dgm:presLayoutVars>
      </dgm:prSet>
      <dgm:spPr/>
      <dgm:t>
        <a:bodyPr/>
        <a:lstStyle/>
        <a:p>
          <a:endParaRPr lang="ru-RU"/>
        </a:p>
      </dgm:t>
    </dgm:pt>
    <dgm:pt modelId="{AF732C5E-60A7-42B5-954D-243E2EB0E4AD}" type="pres">
      <dgm:prSet presAssocID="{73317FCB-BFB7-467B-AFAC-52694A97E473}" presName="accent_3" presStyleCnt="0"/>
      <dgm:spPr/>
    </dgm:pt>
    <dgm:pt modelId="{B42D2D37-E89C-42D0-9B1C-61CEBBEC4D47}" type="pres">
      <dgm:prSet presAssocID="{73317FCB-BFB7-467B-AFAC-52694A97E473}" presName="accentRepeatNode" presStyleLbl="solidFgAcc1" presStyleIdx="2" presStyleCnt="5"/>
      <dgm:spPr>
        <a:solidFill>
          <a:srgbClr val="FFFF00"/>
        </a:solidFill>
      </dgm:spPr>
      <dgm:t>
        <a:bodyPr/>
        <a:lstStyle/>
        <a:p>
          <a:endParaRPr lang="ru-RU"/>
        </a:p>
      </dgm:t>
    </dgm:pt>
    <dgm:pt modelId="{7C39261E-FD37-464C-AE09-517E31A398CF}" type="pres">
      <dgm:prSet presAssocID="{0DCF940F-0300-43C5-9182-AE2CEB8983D5}" presName="text_4" presStyleLbl="node1" presStyleIdx="3" presStyleCnt="5">
        <dgm:presLayoutVars>
          <dgm:bulletEnabled val="1"/>
        </dgm:presLayoutVars>
      </dgm:prSet>
      <dgm:spPr/>
      <dgm:t>
        <a:bodyPr/>
        <a:lstStyle/>
        <a:p>
          <a:endParaRPr lang="ru-RU"/>
        </a:p>
      </dgm:t>
    </dgm:pt>
    <dgm:pt modelId="{40966D48-85AA-4184-A321-FEDA51F75DAE}" type="pres">
      <dgm:prSet presAssocID="{0DCF940F-0300-43C5-9182-AE2CEB8983D5}" presName="accent_4" presStyleCnt="0"/>
      <dgm:spPr/>
    </dgm:pt>
    <dgm:pt modelId="{12DCE72B-21C9-4FA7-BBE4-598F7F7A1E0B}" type="pres">
      <dgm:prSet presAssocID="{0DCF940F-0300-43C5-9182-AE2CEB8983D5}" presName="accentRepeatNode" presStyleLbl="solidFgAcc1" presStyleIdx="3" presStyleCnt="5"/>
      <dgm:spPr>
        <a:solidFill>
          <a:srgbClr val="FFFF00"/>
        </a:solidFill>
      </dgm:spPr>
      <dgm:t>
        <a:bodyPr/>
        <a:lstStyle/>
        <a:p>
          <a:endParaRPr lang="ru-RU"/>
        </a:p>
      </dgm:t>
    </dgm:pt>
    <dgm:pt modelId="{13B3CB56-2E56-4E1E-9E52-72FEA77CAC7C}" type="pres">
      <dgm:prSet presAssocID="{3B516A93-689E-451E-8EB3-FE74C4686F00}" presName="text_5" presStyleLbl="node1" presStyleIdx="4" presStyleCnt="5" custScaleY="111639">
        <dgm:presLayoutVars>
          <dgm:bulletEnabled val="1"/>
        </dgm:presLayoutVars>
      </dgm:prSet>
      <dgm:spPr/>
      <dgm:t>
        <a:bodyPr/>
        <a:lstStyle/>
        <a:p>
          <a:endParaRPr lang="ru-RU"/>
        </a:p>
      </dgm:t>
    </dgm:pt>
    <dgm:pt modelId="{FF6125C3-11D0-4ED4-94BD-15C2A5FB1D3C}" type="pres">
      <dgm:prSet presAssocID="{3B516A93-689E-451E-8EB3-FE74C4686F00}" presName="accent_5" presStyleCnt="0"/>
      <dgm:spPr/>
    </dgm:pt>
    <dgm:pt modelId="{DB5C4923-41F5-4BC1-93F4-63D96570576F}" type="pres">
      <dgm:prSet presAssocID="{3B516A93-689E-451E-8EB3-FE74C4686F00}" presName="accentRepeatNode" presStyleLbl="solidFgAcc1" presStyleIdx="4" presStyleCnt="5"/>
      <dgm:spPr>
        <a:solidFill>
          <a:srgbClr val="FFFF00"/>
        </a:solidFill>
      </dgm:spPr>
      <dgm:t>
        <a:bodyPr/>
        <a:lstStyle/>
        <a:p>
          <a:endParaRPr lang="ru-RU"/>
        </a:p>
      </dgm:t>
    </dgm:pt>
  </dgm:ptLst>
  <dgm:cxnLst>
    <dgm:cxn modelId="{FC266D3C-D271-43E7-99E0-888E26482BF1}" srcId="{E54DFC5E-39B0-4EF7-A80D-630F2427C018}" destId="{0DCF940F-0300-43C5-9182-AE2CEB8983D5}" srcOrd="3" destOrd="0" parTransId="{84742440-97FC-4600-B425-3B4AB0588255}" sibTransId="{637C4CC3-A54D-4E0F-9F02-A22304AB342E}"/>
    <dgm:cxn modelId="{C0172AC6-5297-45F3-BD10-FDBE2323522C}" type="presOf" srcId="{C6798A66-0162-4366-B89E-1E870938209D}" destId="{A56EA201-91BC-4616-B12C-2E6D8190CA7D}" srcOrd="0" destOrd="0" presId="urn:microsoft.com/office/officeart/2008/layout/VerticalCurvedList"/>
    <dgm:cxn modelId="{F897B279-1A39-49B5-B12F-FCD712875CDC}" type="presOf" srcId="{0DCF940F-0300-43C5-9182-AE2CEB8983D5}" destId="{7C39261E-FD37-464C-AE09-517E31A398CF}" srcOrd="0" destOrd="0" presId="urn:microsoft.com/office/officeart/2008/layout/VerticalCurvedList"/>
    <dgm:cxn modelId="{3843ADCD-A9D4-4F8F-871C-C384A18818E9}" type="presOf" srcId="{E54DFC5E-39B0-4EF7-A80D-630F2427C018}" destId="{2624B053-1A09-47CA-B199-A9C51B649C7F}" srcOrd="0" destOrd="0" presId="urn:microsoft.com/office/officeart/2008/layout/VerticalCurvedList"/>
    <dgm:cxn modelId="{A9C94C9C-2184-48C0-97FD-02380A066529}" type="presOf" srcId="{C9CC75DA-9062-4CF1-B3F4-581545C42F78}" destId="{495A9118-71ED-464E-975C-6116ADC95DB4}" srcOrd="0" destOrd="0" presId="urn:microsoft.com/office/officeart/2008/layout/VerticalCurvedList"/>
    <dgm:cxn modelId="{8AD1154D-D11B-4C6C-A060-F5F20D83174C}" type="presOf" srcId="{73317FCB-BFB7-467B-AFAC-52694A97E473}" destId="{7C64D44F-57F9-4E78-8C7F-6599E0A8787E}" srcOrd="0" destOrd="0" presId="urn:microsoft.com/office/officeart/2008/layout/VerticalCurvedList"/>
    <dgm:cxn modelId="{DC77A869-F4BE-434D-BCC6-E65987581FF7}" type="presOf" srcId="{3D69162F-A5CF-4527-A8CB-1CA015462F58}" destId="{F8EE6339-9EBC-4C09-9E08-1F4A253C020D}" srcOrd="0" destOrd="0" presId="urn:microsoft.com/office/officeart/2008/layout/VerticalCurvedList"/>
    <dgm:cxn modelId="{772A111A-9081-4FA3-A003-16ADC4501BBC}" srcId="{E54DFC5E-39B0-4EF7-A80D-630F2427C018}" destId="{3D69162F-A5CF-4527-A8CB-1CA015462F58}" srcOrd="0" destOrd="0" parTransId="{8C378F4F-1725-4263-9BE5-405B98DFE5C4}" sibTransId="{C6798A66-0162-4366-B89E-1E870938209D}"/>
    <dgm:cxn modelId="{31587C70-B61E-4D37-88FE-F4A76897900E}" srcId="{E54DFC5E-39B0-4EF7-A80D-630F2427C018}" destId="{C9CC75DA-9062-4CF1-B3F4-581545C42F78}" srcOrd="1" destOrd="0" parTransId="{4E8B79B0-D698-4BEA-8E03-32EB88C2A74F}" sibTransId="{CD1CFC06-3811-4A0C-BB80-B59620220D10}"/>
    <dgm:cxn modelId="{FF591624-6BA0-49BA-A31F-31AA0A151936}" srcId="{E54DFC5E-39B0-4EF7-A80D-630F2427C018}" destId="{73317FCB-BFB7-467B-AFAC-52694A97E473}" srcOrd="2" destOrd="0" parTransId="{5A72C3B4-4FCB-4867-B8FF-890BA3D9BA55}" sibTransId="{907D7516-F69E-4BE7-98D7-25456F6F02FB}"/>
    <dgm:cxn modelId="{D05C420A-3296-4798-8AC6-C9BF544B8741}" srcId="{E54DFC5E-39B0-4EF7-A80D-630F2427C018}" destId="{3B516A93-689E-451E-8EB3-FE74C4686F00}" srcOrd="4" destOrd="0" parTransId="{47587D35-11BE-48BE-8BA7-EF7DFEC2A071}" sibTransId="{0E5E290B-304A-4B25-B8F2-BE6E21CA4796}"/>
    <dgm:cxn modelId="{813C791F-5A5D-4DF4-9A96-C6B6D7A7B9B7}" type="presOf" srcId="{3B516A93-689E-451E-8EB3-FE74C4686F00}" destId="{13B3CB56-2E56-4E1E-9E52-72FEA77CAC7C}" srcOrd="0" destOrd="0" presId="urn:microsoft.com/office/officeart/2008/layout/VerticalCurvedList"/>
    <dgm:cxn modelId="{11AD4E9B-7751-467B-9918-5A392FBB7C4E}" type="presParOf" srcId="{2624B053-1A09-47CA-B199-A9C51B649C7F}" destId="{9B3E900A-112D-499B-8ABD-103DAC9D0D16}" srcOrd="0" destOrd="0" presId="urn:microsoft.com/office/officeart/2008/layout/VerticalCurvedList"/>
    <dgm:cxn modelId="{224785C0-23A1-4D59-AEA0-70256C275FE8}" type="presParOf" srcId="{9B3E900A-112D-499B-8ABD-103DAC9D0D16}" destId="{F676ED3B-D912-4596-B8F4-964A9722DCDC}" srcOrd="0" destOrd="0" presId="urn:microsoft.com/office/officeart/2008/layout/VerticalCurvedList"/>
    <dgm:cxn modelId="{A1056DED-ACAE-412E-AA90-BF3528047D45}" type="presParOf" srcId="{F676ED3B-D912-4596-B8F4-964A9722DCDC}" destId="{D30B5D7C-A0F1-4962-85E3-3E178C4A79D8}" srcOrd="0" destOrd="0" presId="urn:microsoft.com/office/officeart/2008/layout/VerticalCurvedList"/>
    <dgm:cxn modelId="{97B7B04C-D790-415A-8992-A0F1F12B81BA}" type="presParOf" srcId="{F676ED3B-D912-4596-B8F4-964A9722DCDC}" destId="{A56EA201-91BC-4616-B12C-2E6D8190CA7D}" srcOrd="1" destOrd="0" presId="urn:microsoft.com/office/officeart/2008/layout/VerticalCurvedList"/>
    <dgm:cxn modelId="{05233EF6-CF3F-4754-AF47-F247C1AAA1A2}" type="presParOf" srcId="{F676ED3B-D912-4596-B8F4-964A9722DCDC}" destId="{10B2AD2B-E6AE-47B7-BE2A-88C2BD434145}" srcOrd="2" destOrd="0" presId="urn:microsoft.com/office/officeart/2008/layout/VerticalCurvedList"/>
    <dgm:cxn modelId="{9BAF8308-723D-436F-A417-4BE761F5B9F4}" type="presParOf" srcId="{F676ED3B-D912-4596-B8F4-964A9722DCDC}" destId="{7B03A767-1B6B-4A01-8898-84C5EFC88324}" srcOrd="3" destOrd="0" presId="urn:microsoft.com/office/officeart/2008/layout/VerticalCurvedList"/>
    <dgm:cxn modelId="{69E88E7B-884D-4A8C-A3B2-4CA3866DB1F4}" type="presParOf" srcId="{9B3E900A-112D-499B-8ABD-103DAC9D0D16}" destId="{F8EE6339-9EBC-4C09-9E08-1F4A253C020D}" srcOrd="1" destOrd="0" presId="urn:microsoft.com/office/officeart/2008/layout/VerticalCurvedList"/>
    <dgm:cxn modelId="{41F3B385-D452-4000-A23F-B3216B018B6A}" type="presParOf" srcId="{9B3E900A-112D-499B-8ABD-103DAC9D0D16}" destId="{735294F2-7401-410F-95D8-828F966CE72E}" srcOrd="2" destOrd="0" presId="urn:microsoft.com/office/officeart/2008/layout/VerticalCurvedList"/>
    <dgm:cxn modelId="{CFC31904-1977-42C1-978C-C7E6FB46F1C1}" type="presParOf" srcId="{735294F2-7401-410F-95D8-828F966CE72E}" destId="{32BC95AD-130D-4F42-992A-90577A2B854D}" srcOrd="0" destOrd="0" presId="urn:microsoft.com/office/officeart/2008/layout/VerticalCurvedList"/>
    <dgm:cxn modelId="{65905F54-3740-42E8-8485-D2A7806DD0B1}" type="presParOf" srcId="{9B3E900A-112D-499B-8ABD-103DAC9D0D16}" destId="{495A9118-71ED-464E-975C-6116ADC95DB4}" srcOrd="3" destOrd="0" presId="urn:microsoft.com/office/officeart/2008/layout/VerticalCurvedList"/>
    <dgm:cxn modelId="{744DACB6-E292-4D72-9CB4-4C24D1160803}" type="presParOf" srcId="{9B3E900A-112D-499B-8ABD-103DAC9D0D16}" destId="{EE31DA81-D979-4FA1-95FD-9B490AFC5F00}" srcOrd="4" destOrd="0" presId="urn:microsoft.com/office/officeart/2008/layout/VerticalCurvedList"/>
    <dgm:cxn modelId="{9B3D5C8D-7983-4A7A-A524-F09D9BB82984}" type="presParOf" srcId="{EE31DA81-D979-4FA1-95FD-9B490AFC5F00}" destId="{AA0A30C3-70AB-4663-B8D4-0B48B5ACEF5B}" srcOrd="0" destOrd="0" presId="urn:microsoft.com/office/officeart/2008/layout/VerticalCurvedList"/>
    <dgm:cxn modelId="{74C600E2-7E96-4241-9FE5-EEA39C85BE92}" type="presParOf" srcId="{9B3E900A-112D-499B-8ABD-103DAC9D0D16}" destId="{7C64D44F-57F9-4E78-8C7F-6599E0A8787E}" srcOrd="5" destOrd="0" presId="urn:microsoft.com/office/officeart/2008/layout/VerticalCurvedList"/>
    <dgm:cxn modelId="{31B49078-8B96-4231-9664-A5C3A0FAE59D}" type="presParOf" srcId="{9B3E900A-112D-499B-8ABD-103DAC9D0D16}" destId="{AF732C5E-60A7-42B5-954D-243E2EB0E4AD}" srcOrd="6" destOrd="0" presId="urn:microsoft.com/office/officeart/2008/layout/VerticalCurvedList"/>
    <dgm:cxn modelId="{1E5385A2-305C-4A31-AC68-FE2724411238}" type="presParOf" srcId="{AF732C5E-60A7-42B5-954D-243E2EB0E4AD}" destId="{B42D2D37-E89C-42D0-9B1C-61CEBBEC4D47}" srcOrd="0" destOrd="0" presId="urn:microsoft.com/office/officeart/2008/layout/VerticalCurvedList"/>
    <dgm:cxn modelId="{17E65B4D-B9C5-4EE8-BE84-518AC8559AC1}" type="presParOf" srcId="{9B3E900A-112D-499B-8ABD-103DAC9D0D16}" destId="{7C39261E-FD37-464C-AE09-517E31A398CF}" srcOrd="7" destOrd="0" presId="urn:microsoft.com/office/officeart/2008/layout/VerticalCurvedList"/>
    <dgm:cxn modelId="{F298E0F8-6DA0-4E80-BACB-8C638A0A533B}" type="presParOf" srcId="{9B3E900A-112D-499B-8ABD-103DAC9D0D16}" destId="{40966D48-85AA-4184-A321-FEDA51F75DAE}" srcOrd="8" destOrd="0" presId="urn:microsoft.com/office/officeart/2008/layout/VerticalCurvedList"/>
    <dgm:cxn modelId="{40F4CF21-71BF-4606-8E98-37B4156A736E}" type="presParOf" srcId="{40966D48-85AA-4184-A321-FEDA51F75DAE}" destId="{12DCE72B-21C9-4FA7-BBE4-598F7F7A1E0B}" srcOrd="0" destOrd="0" presId="urn:microsoft.com/office/officeart/2008/layout/VerticalCurvedList"/>
    <dgm:cxn modelId="{29393AF9-A1FD-421A-80A4-47573F468338}" type="presParOf" srcId="{9B3E900A-112D-499B-8ABD-103DAC9D0D16}" destId="{13B3CB56-2E56-4E1E-9E52-72FEA77CAC7C}" srcOrd="9" destOrd="0" presId="urn:microsoft.com/office/officeart/2008/layout/VerticalCurvedList"/>
    <dgm:cxn modelId="{E76C2379-0DC5-4000-9852-B1E8B42BCB51}" type="presParOf" srcId="{9B3E900A-112D-499B-8ABD-103DAC9D0D16}" destId="{FF6125C3-11D0-4ED4-94BD-15C2A5FB1D3C}" srcOrd="10" destOrd="0" presId="urn:microsoft.com/office/officeart/2008/layout/VerticalCurvedList"/>
    <dgm:cxn modelId="{E422FA26-A765-49BB-9F8E-E8AF028F366F}" type="presParOf" srcId="{FF6125C3-11D0-4ED4-94BD-15C2A5FB1D3C}" destId="{DB5C4923-41F5-4BC1-93F4-63D96570576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Lst>
  <dgm:cxnLst>
    <dgm:cxn modelId="{CBFAA1B2-0D53-4976-8502-E846C8C56B53}" type="presOf" srcId="{C880B1E8-D4C7-4108-B417-E970730DB652}" destId="{194B0076-74CA-4EF4-B6EF-BBEB40CC411E}" srcOrd="0"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dgm:spPr>
        <a:solidFill>
          <a:srgbClr val="00B050"/>
        </a:solidFill>
        <a:scene3d>
          <a:camera prst="orthographicFront"/>
          <a:lightRig rig="threePt" dir="t"/>
        </a:scene3d>
        <a:sp3d>
          <a:bevelT/>
        </a:sp3d>
      </dgm:spPr>
      <dgm:t>
        <a:bodyPr/>
        <a:lstStyle/>
        <a:p>
          <a:r>
            <a:rPr lang="ru-RU" b="1" dirty="0" smtClean="0">
              <a:solidFill>
                <a:schemeClr val="tx1"/>
              </a:solidFill>
              <a:latin typeface="Arial" pitchFamily="34" charset="0"/>
              <a:cs typeface="Arial" pitchFamily="34" charset="0"/>
            </a:rPr>
            <a:t>2016 год</a:t>
          </a:r>
          <a:endParaRPr lang="ru-RU"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a:p>
      </dgm:t>
    </dgm:pt>
    <dgm:pt modelId="{25DEE719-6E24-4206-B748-B1775D07775D}" type="sibTrans" cxnId="{C46D4F81-42C9-421E-9F75-5AC5ECE10F95}">
      <dgm:prSet/>
      <dgm:spPr/>
      <dgm:t>
        <a:bodyPr/>
        <a:lstStyle/>
        <a:p>
          <a:endParaRPr lang="ru-RU"/>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1 368 872,2 тыс.руб.</a:t>
          </a:r>
          <a:endParaRPr lang="ru-RU" sz="16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a:p>
      </dgm:t>
    </dgm:pt>
    <dgm:pt modelId="{713586B0-F46B-43A1-81EE-90BD00B7C254}" type="sibTrans" cxnId="{0C806118-DA9F-42C5-BFCF-76A45723D472}">
      <dgm:prSet/>
      <dgm:spPr/>
      <dgm:t>
        <a:bodyPr/>
        <a:lstStyle/>
        <a:p>
          <a:endParaRPr lang="ru-RU"/>
        </a:p>
      </dgm:t>
    </dgm:pt>
    <dgm:pt modelId="{6693D4CE-576D-43ED-9396-89E237234FEA}">
      <dgm:prSet phldrT="[Текст]"/>
      <dgm:spPr>
        <a:solidFill>
          <a:srgbClr val="00B050"/>
        </a:solidFill>
        <a:scene3d>
          <a:camera prst="orthographicFront"/>
          <a:lightRig rig="threePt" dir="t"/>
        </a:scene3d>
        <a:sp3d>
          <a:bevelT/>
        </a:sp3d>
      </dgm:spPr>
      <dgm:t>
        <a:bodyPr/>
        <a:lstStyle/>
        <a:p>
          <a:r>
            <a:rPr lang="ru-RU" b="1" dirty="0" smtClean="0">
              <a:solidFill>
                <a:schemeClr val="tx1"/>
              </a:solidFill>
              <a:latin typeface="Arial" pitchFamily="34" charset="0"/>
              <a:cs typeface="Arial" pitchFamily="34" charset="0"/>
            </a:rPr>
            <a:t>2017 год</a:t>
          </a:r>
          <a:endParaRPr lang="ru-RU"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a:p>
      </dgm:t>
    </dgm:pt>
    <dgm:pt modelId="{E9CCE32F-0A43-4551-9357-9DAD322628D5}" type="sibTrans" cxnId="{0AEFD69C-D56B-4648-8F13-0DB7F3D722BC}">
      <dgm:prSet/>
      <dgm:spPr/>
      <dgm:t>
        <a:bodyPr/>
        <a:lstStyle/>
        <a:p>
          <a:endParaRPr lang="ru-RU"/>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1 267 155,0 тыс.руб.</a:t>
          </a:r>
          <a:endParaRPr lang="ru-RU" sz="16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a:p>
      </dgm:t>
    </dgm:pt>
    <dgm:pt modelId="{7B1D9085-4FBA-46A8-9C58-0916DBF0ED60}" type="parTrans" cxnId="{0288A167-75A9-4347-89B3-96A59C0B6856}">
      <dgm:prSet/>
      <dgm:spPr/>
      <dgm:t>
        <a:bodyPr/>
        <a:lstStyle/>
        <a:p>
          <a:endParaRPr lang="ru-RU"/>
        </a:p>
      </dgm:t>
    </dgm:pt>
    <dgm:pt modelId="{1CC882FE-08B7-4D9A-893D-AFC663A52AE5}">
      <dgm:prSet phldrT="[Текст]"/>
      <dgm:spPr>
        <a:solidFill>
          <a:srgbClr val="00B050"/>
        </a:solidFill>
        <a:scene3d>
          <a:camera prst="orthographicFront"/>
          <a:lightRig rig="threePt" dir="t"/>
        </a:scene3d>
        <a:sp3d>
          <a:bevelT/>
        </a:sp3d>
      </dgm:spPr>
      <dgm:t>
        <a:bodyPr/>
        <a:lstStyle/>
        <a:p>
          <a:r>
            <a:rPr lang="ru-RU" b="1" dirty="0" smtClean="0">
              <a:solidFill>
                <a:schemeClr val="tx1"/>
              </a:solidFill>
              <a:latin typeface="Arial" pitchFamily="34" charset="0"/>
              <a:cs typeface="Arial" pitchFamily="34" charset="0"/>
            </a:rPr>
            <a:t>2018 год</a:t>
          </a:r>
          <a:endParaRPr lang="ru-RU" b="1" dirty="0">
            <a:solidFill>
              <a:schemeClr val="tx1"/>
            </a:solidFill>
            <a:latin typeface="Arial" pitchFamily="34" charset="0"/>
            <a:cs typeface="Arial" pitchFamily="34" charset="0"/>
          </a:endParaRPr>
        </a:p>
      </dgm:t>
    </dgm:pt>
    <dgm:pt modelId="{7CA961A7-3CBC-4FB3-8B23-CA4C000A735D}" type="parTrans" cxnId="{8F6CDD57-9A55-4CEE-92CF-DBB64CB32395}">
      <dgm:prSet/>
      <dgm:spPr/>
      <dgm:t>
        <a:bodyPr/>
        <a:lstStyle/>
        <a:p>
          <a:endParaRPr lang="ru-RU"/>
        </a:p>
      </dgm:t>
    </dgm:pt>
    <dgm:pt modelId="{B3A71042-CEC6-4945-A23E-5274E56E32BA}" type="sibTrans" cxnId="{8F6CDD57-9A55-4CEE-92CF-DBB64CB32395}">
      <dgm:prSet/>
      <dgm:spPr/>
      <dgm:t>
        <a:bodyPr/>
        <a:lstStyle/>
        <a:p>
          <a:endParaRPr lang="ru-RU"/>
        </a:p>
      </dgm:t>
    </dgm:pt>
    <dgm:pt modelId="{27B34065-329E-47AF-8DE7-FC5A468E820A}">
      <dgm:prSet custT="1"/>
      <dgm:spPr>
        <a:solidFill>
          <a:srgbClr val="FFC000">
            <a:alpha val="90000"/>
          </a:srgbClr>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1 227 517,8 тыс.руб.</a:t>
          </a:r>
          <a:endParaRPr lang="ru-RU" sz="1600" b="1" dirty="0">
            <a:latin typeface="Arial" pitchFamily="34" charset="0"/>
            <a:cs typeface="Arial" pitchFamily="34" charset="0"/>
          </a:endParaRPr>
        </a:p>
      </dgm:t>
    </dgm:pt>
    <dgm:pt modelId="{7882E709-A9EE-4517-B8FF-8D5E1CD76251}" type="parTrans" cxnId="{7432BB2D-6A4E-4BFE-9E06-1179A4D7AED7}">
      <dgm:prSet/>
      <dgm:spPr/>
      <dgm:t>
        <a:bodyPr/>
        <a:lstStyle/>
        <a:p>
          <a:endParaRPr lang="ru-RU"/>
        </a:p>
      </dgm:t>
    </dgm:pt>
    <dgm:pt modelId="{248F21E5-D41F-4CE3-819E-9F80940BFAB2}" type="sibTrans" cxnId="{7432BB2D-6A4E-4BFE-9E06-1179A4D7AED7}">
      <dgm:prSet/>
      <dgm:spPr/>
      <dgm:t>
        <a:bodyPr/>
        <a:lstStyle/>
        <a:p>
          <a:endParaRPr lang="ru-RU"/>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3" custScaleX="112011" custScaleY="68391" custLinFactNeighborX="12837" custLinFactNeighborY="7362"/>
      <dgm:spPr/>
      <dgm:t>
        <a:bodyPr/>
        <a:lstStyle/>
        <a:p>
          <a:endParaRPr lang="ru-RU"/>
        </a:p>
      </dgm:t>
    </dgm:pt>
    <dgm:pt modelId="{71D16127-0415-4225-BAA0-B7E53BEC67FC}" type="pres">
      <dgm:prSet presAssocID="{CD15A06F-12B1-4083-80D7-954AFCB88662}" presName="firstChildTx" presStyleLbl="bgAccFollowNode1" presStyleIdx="0" presStyleCnt="3">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3" custScaleX="153028" custScaleY="68538" custLinFactNeighborX="-10473" custLinFactNeighborY="536"/>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3" custScaleX="113322" custScaleY="68391" custLinFactNeighborX="-11965" custLinFactNeighborY="23055"/>
      <dgm:spPr/>
      <dgm:t>
        <a:bodyPr/>
        <a:lstStyle/>
        <a:p>
          <a:endParaRPr lang="ru-RU"/>
        </a:p>
      </dgm:t>
    </dgm:pt>
    <dgm:pt modelId="{073EA71D-7299-4EC1-B113-26DFEB568638}" type="pres">
      <dgm:prSet presAssocID="{6693D4CE-576D-43ED-9396-89E237234FEA}" presName="firstChildTx" presStyleLbl="bgAccFollowNode1" presStyleIdx="1" presStyleCnt="3">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3" custScaleX="161374" custScaleY="77482" custLinFactNeighborX="-43116" custLinFactNeighborY="7743"/>
      <dgm:spPr/>
      <dgm:t>
        <a:bodyPr/>
        <a:lstStyle/>
        <a:p>
          <a:endParaRPr lang="ru-RU"/>
        </a:p>
      </dgm:t>
    </dgm:pt>
    <dgm:pt modelId="{F6993764-A6C1-4162-BB28-405CFE1D0C12}" type="pres">
      <dgm:prSet presAssocID="{E9CCE32F-0A43-4551-9357-9DAD322628D5}" presName="transSpace" presStyleCnt="0"/>
      <dgm:spPr/>
    </dgm:pt>
    <dgm:pt modelId="{10B45E23-81DB-475E-9541-A6B59A52788F}" type="pres">
      <dgm:prSet presAssocID="{1CC882FE-08B7-4D9A-893D-AFC663A52AE5}" presName="posSpace" presStyleCnt="0"/>
      <dgm:spPr/>
    </dgm:pt>
    <dgm:pt modelId="{C876FBAD-FCB2-4A59-BBA6-82A63AAAE09B}" type="pres">
      <dgm:prSet presAssocID="{1CC882FE-08B7-4D9A-893D-AFC663A52AE5}" presName="vertFlow" presStyleCnt="0"/>
      <dgm:spPr/>
    </dgm:pt>
    <dgm:pt modelId="{881106CA-357F-4755-B058-95F15919BE4E}" type="pres">
      <dgm:prSet presAssocID="{1CC882FE-08B7-4D9A-893D-AFC663A52AE5}" presName="topSpace" presStyleCnt="0"/>
      <dgm:spPr/>
    </dgm:pt>
    <dgm:pt modelId="{DF89C271-4DC3-4EDC-BCCB-AF5AB5DD1175}" type="pres">
      <dgm:prSet presAssocID="{1CC882FE-08B7-4D9A-893D-AFC663A52AE5}" presName="firstComp" presStyleCnt="0"/>
      <dgm:spPr/>
    </dgm:pt>
    <dgm:pt modelId="{B025E926-1E60-41B1-8D7E-692CFA346C47}" type="pres">
      <dgm:prSet presAssocID="{1CC882FE-08B7-4D9A-893D-AFC663A52AE5}" presName="firstChild" presStyleLbl="bgAccFollowNode1" presStyleIdx="2" presStyleCnt="3" custScaleX="110941" custScaleY="70508" custLinFactNeighborX="-54559" custLinFactNeighborY="35518"/>
      <dgm:spPr/>
      <dgm:t>
        <a:bodyPr/>
        <a:lstStyle/>
        <a:p>
          <a:endParaRPr lang="ru-RU"/>
        </a:p>
      </dgm:t>
    </dgm:pt>
    <dgm:pt modelId="{5C624619-0C9B-4072-878B-D24A8D3186A3}" type="pres">
      <dgm:prSet presAssocID="{1CC882FE-08B7-4D9A-893D-AFC663A52AE5}" presName="firstChildTx" presStyleLbl="bgAccFollowNode1" presStyleIdx="2" presStyleCnt="3">
        <dgm:presLayoutVars>
          <dgm:bulletEnabled val="1"/>
        </dgm:presLayoutVars>
      </dgm:prSet>
      <dgm:spPr/>
      <dgm:t>
        <a:bodyPr/>
        <a:lstStyle/>
        <a:p>
          <a:endParaRPr lang="ru-RU"/>
        </a:p>
      </dgm:t>
    </dgm:pt>
    <dgm:pt modelId="{947D5490-03EE-4C46-8BB7-01A03E60AE50}" type="pres">
      <dgm:prSet presAssocID="{1CC882FE-08B7-4D9A-893D-AFC663A52AE5}" presName="negSpace" presStyleCnt="0"/>
      <dgm:spPr/>
    </dgm:pt>
    <dgm:pt modelId="{C0A86748-EE07-4223-B387-D8587432E239}" type="pres">
      <dgm:prSet presAssocID="{1CC882FE-08B7-4D9A-893D-AFC663A52AE5}" presName="circle" presStyleLbl="node1" presStyleIdx="2" presStyleCnt="3" custScaleX="153149" custScaleY="77482" custLinFactNeighborX="-48986" custLinFactNeighborY="-2581"/>
      <dgm:spPr/>
      <dgm:t>
        <a:bodyPr/>
        <a:lstStyle/>
        <a:p>
          <a:endParaRPr lang="ru-RU"/>
        </a:p>
      </dgm:t>
    </dgm:pt>
  </dgm:ptLst>
  <dgm:cxnLst>
    <dgm:cxn modelId="{1F0B99F1-E508-4F9E-8C42-D7573E3A6979}" type="presOf" srcId="{C880B1E8-D4C7-4108-B417-E970730DB652}" destId="{194B0076-74CA-4EF4-B6EF-BBEB40CC411E}" srcOrd="0" destOrd="0" presId="urn:microsoft.com/office/officeart/2005/8/layout/hList9"/>
    <dgm:cxn modelId="{0C806118-DA9F-42C5-BFCF-76A45723D472}" srcId="{CD15A06F-12B1-4083-80D7-954AFCB88662}" destId="{8E08AF9A-2716-408A-9006-5FE9F2B8C102}" srcOrd="0" destOrd="0" parTransId="{532776E5-B195-46FC-B602-EEDB5A83887F}" sibTransId="{713586B0-F46B-43A1-81EE-90BD00B7C254}"/>
    <dgm:cxn modelId="{516F0CA3-A4BE-4460-8187-58A05767A818}" type="presOf" srcId="{8E08AF9A-2716-408A-9006-5FE9F2B8C102}" destId="{DDBF3599-09AA-4E31-8DF5-39FA9B4E75DF}" srcOrd="0" destOrd="0" presId="urn:microsoft.com/office/officeart/2005/8/layout/hList9"/>
    <dgm:cxn modelId="{8F6CDD57-9A55-4CEE-92CF-DBB64CB32395}" srcId="{C880B1E8-D4C7-4108-B417-E970730DB652}" destId="{1CC882FE-08B7-4D9A-893D-AFC663A52AE5}" srcOrd="2" destOrd="0" parTransId="{7CA961A7-3CBC-4FB3-8B23-CA4C000A735D}" sibTransId="{B3A71042-CEC6-4945-A23E-5274E56E32BA}"/>
    <dgm:cxn modelId="{0288A167-75A9-4347-89B3-96A59C0B6856}" srcId="{6693D4CE-576D-43ED-9396-89E237234FEA}" destId="{8B7BD01A-5183-4D04-A2BF-FBBB54799E77}" srcOrd="0" destOrd="0" parTransId="{7B1D9085-4FBA-46A8-9C58-0916DBF0ED60}" sibTransId="{E3E5E7E6-D17D-4460-887A-08AB04722631}"/>
    <dgm:cxn modelId="{3E1431B8-2138-4E42-AFE5-A53BFEA3302B}" type="presOf" srcId="{8B7BD01A-5183-4D04-A2BF-FBBB54799E77}" destId="{073EA71D-7299-4EC1-B113-26DFEB568638}" srcOrd="1" destOrd="0" presId="urn:microsoft.com/office/officeart/2005/8/layout/hList9"/>
    <dgm:cxn modelId="{EA704374-19DC-4F00-B845-B41CF38B8220}" type="presOf" srcId="{1CC882FE-08B7-4D9A-893D-AFC663A52AE5}" destId="{C0A86748-EE07-4223-B387-D8587432E239}" srcOrd="0" destOrd="0" presId="urn:microsoft.com/office/officeart/2005/8/layout/hList9"/>
    <dgm:cxn modelId="{9EC69EE4-96F4-47CC-A90B-BF60FA993C07}" type="presOf" srcId="{8E08AF9A-2716-408A-9006-5FE9F2B8C102}" destId="{71D16127-0415-4225-BAA0-B7E53BEC67FC}" srcOrd="1" destOrd="0" presId="urn:microsoft.com/office/officeart/2005/8/layout/hList9"/>
    <dgm:cxn modelId="{BCE54128-1A7F-4DAE-97A5-100DD9D79C8E}" type="presOf" srcId="{8B7BD01A-5183-4D04-A2BF-FBBB54799E77}" destId="{E5789A7F-9213-4DA2-A74B-ED3F776300D9}" srcOrd="0" destOrd="0" presId="urn:microsoft.com/office/officeart/2005/8/layout/hList9"/>
    <dgm:cxn modelId="{1D347F95-CEB6-4AD5-97DE-D6762F62996B}" type="presOf" srcId="{27B34065-329E-47AF-8DE7-FC5A468E820A}" destId="{5C624619-0C9B-4072-878B-D24A8D3186A3}" srcOrd="1"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D3FB03B9-9FC3-4EF6-A506-7C1B2E48B4DD}" type="presOf" srcId="{27B34065-329E-47AF-8DE7-FC5A468E820A}" destId="{B025E926-1E60-41B1-8D7E-692CFA346C47}" srcOrd="0" destOrd="0" presId="urn:microsoft.com/office/officeart/2005/8/layout/hList9"/>
    <dgm:cxn modelId="{0AEFD69C-D56B-4648-8F13-0DB7F3D722BC}" srcId="{C880B1E8-D4C7-4108-B417-E970730DB652}" destId="{6693D4CE-576D-43ED-9396-89E237234FEA}" srcOrd="1" destOrd="0" parTransId="{B0FC22FC-EB3C-4CD3-9EC1-8C8F18A46521}" sibTransId="{E9CCE32F-0A43-4551-9357-9DAD322628D5}"/>
    <dgm:cxn modelId="{3B6DB1F0-9AB1-42A0-8FF6-ABCA908253E0}" type="presOf" srcId="{CD15A06F-12B1-4083-80D7-954AFCB88662}" destId="{75E47458-EF45-40E4-B05F-412DAFB8E493}" srcOrd="0" destOrd="0" presId="urn:microsoft.com/office/officeart/2005/8/layout/hList9"/>
    <dgm:cxn modelId="{7432BB2D-6A4E-4BFE-9E06-1179A4D7AED7}" srcId="{1CC882FE-08B7-4D9A-893D-AFC663A52AE5}" destId="{27B34065-329E-47AF-8DE7-FC5A468E820A}" srcOrd="0" destOrd="0" parTransId="{7882E709-A9EE-4517-B8FF-8D5E1CD76251}" sibTransId="{248F21E5-D41F-4CE3-819E-9F80940BFAB2}"/>
    <dgm:cxn modelId="{93C578F0-C5D1-4823-9B53-73FC6F3DD4A8}" type="presOf" srcId="{6693D4CE-576D-43ED-9396-89E237234FEA}" destId="{EF742149-E67E-4D05-A17B-20672C4FE130}" srcOrd="0" destOrd="0" presId="urn:microsoft.com/office/officeart/2005/8/layout/hList9"/>
    <dgm:cxn modelId="{B588DE9C-FF45-4B46-93C8-427D5A1F0FCB}" type="presParOf" srcId="{194B0076-74CA-4EF4-B6EF-BBEB40CC411E}" destId="{A59A3C68-D0E2-49CE-8A28-8C356AD1531C}" srcOrd="0" destOrd="0" presId="urn:microsoft.com/office/officeart/2005/8/layout/hList9"/>
    <dgm:cxn modelId="{3338B9AC-DE7A-4E00-A79B-AA935C31C785}" type="presParOf" srcId="{194B0076-74CA-4EF4-B6EF-BBEB40CC411E}" destId="{1E63E890-1B1C-40B3-A12A-1E4898596B4F}" srcOrd="1" destOrd="0" presId="urn:microsoft.com/office/officeart/2005/8/layout/hList9"/>
    <dgm:cxn modelId="{6882C5AF-2E67-404D-BF34-68CD7FC73B26}" type="presParOf" srcId="{1E63E890-1B1C-40B3-A12A-1E4898596B4F}" destId="{377E32A4-A9A6-4F97-BE70-1F71F222C0C5}" srcOrd="0" destOrd="0" presId="urn:microsoft.com/office/officeart/2005/8/layout/hList9"/>
    <dgm:cxn modelId="{ACB68E11-617F-41FC-9080-AEDFAFD72B26}" type="presParOf" srcId="{1E63E890-1B1C-40B3-A12A-1E4898596B4F}" destId="{DADA319A-3883-4353-AE91-D42DEB88EAEA}" srcOrd="1" destOrd="0" presId="urn:microsoft.com/office/officeart/2005/8/layout/hList9"/>
    <dgm:cxn modelId="{F0EC7A53-D46F-435F-A147-C03E7C10A8C5}" type="presParOf" srcId="{DADA319A-3883-4353-AE91-D42DEB88EAEA}" destId="{DDBF3599-09AA-4E31-8DF5-39FA9B4E75DF}" srcOrd="0" destOrd="0" presId="urn:microsoft.com/office/officeart/2005/8/layout/hList9"/>
    <dgm:cxn modelId="{68950693-F818-433B-83FE-F711166B036A}" type="presParOf" srcId="{DADA319A-3883-4353-AE91-D42DEB88EAEA}" destId="{71D16127-0415-4225-BAA0-B7E53BEC67FC}" srcOrd="1" destOrd="0" presId="urn:microsoft.com/office/officeart/2005/8/layout/hList9"/>
    <dgm:cxn modelId="{8B29E951-ECC7-4278-A0E8-92F32B1194EE}" type="presParOf" srcId="{194B0076-74CA-4EF4-B6EF-BBEB40CC411E}" destId="{296DF649-841E-4E21-A23C-76886C582161}" srcOrd="2" destOrd="0" presId="urn:microsoft.com/office/officeart/2005/8/layout/hList9"/>
    <dgm:cxn modelId="{CB639D87-467F-499E-BFEF-B55086B1EC4E}" type="presParOf" srcId="{194B0076-74CA-4EF4-B6EF-BBEB40CC411E}" destId="{75E47458-EF45-40E4-B05F-412DAFB8E493}" srcOrd="3" destOrd="0" presId="urn:microsoft.com/office/officeart/2005/8/layout/hList9"/>
    <dgm:cxn modelId="{E8F63D18-C8A8-4F38-B16E-21FC2C1716C4}" type="presParOf" srcId="{194B0076-74CA-4EF4-B6EF-BBEB40CC411E}" destId="{C5FF967B-552C-4667-B0EB-0FD9730E8AE2}" srcOrd="4" destOrd="0" presId="urn:microsoft.com/office/officeart/2005/8/layout/hList9"/>
    <dgm:cxn modelId="{7967C31B-3F95-404A-A097-AE9D58FE0A1D}" type="presParOf" srcId="{194B0076-74CA-4EF4-B6EF-BBEB40CC411E}" destId="{EBA7A942-8359-4316-887B-E73BD702BC8A}" srcOrd="5" destOrd="0" presId="urn:microsoft.com/office/officeart/2005/8/layout/hList9"/>
    <dgm:cxn modelId="{6931C867-4B66-48C3-BA96-610BFEBFDB2D}" type="presParOf" srcId="{194B0076-74CA-4EF4-B6EF-BBEB40CC411E}" destId="{57668DBE-AE58-482D-991B-4D4E8DAA2E52}" srcOrd="6" destOrd="0" presId="urn:microsoft.com/office/officeart/2005/8/layout/hList9"/>
    <dgm:cxn modelId="{78F1BF92-9D38-4A43-8CF4-233CA55054F8}" type="presParOf" srcId="{57668DBE-AE58-482D-991B-4D4E8DAA2E52}" destId="{57931F1F-74D1-4AD6-A814-69E08AEFDA43}" srcOrd="0" destOrd="0" presId="urn:microsoft.com/office/officeart/2005/8/layout/hList9"/>
    <dgm:cxn modelId="{5A7A4BF2-67B5-4A5B-B1F8-F96541E9E4E1}" type="presParOf" srcId="{57668DBE-AE58-482D-991B-4D4E8DAA2E52}" destId="{2DB7004B-45DA-4801-B5CE-F36E859B9443}" srcOrd="1" destOrd="0" presId="urn:microsoft.com/office/officeart/2005/8/layout/hList9"/>
    <dgm:cxn modelId="{958DDA51-3600-46C0-B6FC-15942426FBC5}" type="presParOf" srcId="{2DB7004B-45DA-4801-B5CE-F36E859B9443}" destId="{E5789A7F-9213-4DA2-A74B-ED3F776300D9}" srcOrd="0" destOrd="0" presId="urn:microsoft.com/office/officeart/2005/8/layout/hList9"/>
    <dgm:cxn modelId="{E9AAD35F-C36F-4809-A7AE-A88E784AE50F}" type="presParOf" srcId="{2DB7004B-45DA-4801-B5CE-F36E859B9443}" destId="{073EA71D-7299-4EC1-B113-26DFEB568638}" srcOrd="1" destOrd="0" presId="urn:microsoft.com/office/officeart/2005/8/layout/hList9"/>
    <dgm:cxn modelId="{6FC5D167-2DDF-4C6E-9368-70E69632C4DE}" type="presParOf" srcId="{194B0076-74CA-4EF4-B6EF-BBEB40CC411E}" destId="{693F19C3-634C-433B-A404-43D5AB88CB57}" srcOrd="7" destOrd="0" presId="urn:microsoft.com/office/officeart/2005/8/layout/hList9"/>
    <dgm:cxn modelId="{E74D1FE6-4A07-4370-9749-45EC7A83A679}" type="presParOf" srcId="{194B0076-74CA-4EF4-B6EF-BBEB40CC411E}" destId="{EF742149-E67E-4D05-A17B-20672C4FE130}" srcOrd="8" destOrd="0" presId="urn:microsoft.com/office/officeart/2005/8/layout/hList9"/>
    <dgm:cxn modelId="{37C7DD8B-9FAB-4819-B40A-84A3001BCDF1}" type="presParOf" srcId="{194B0076-74CA-4EF4-B6EF-BBEB40CC411E}" destId="{F6993764-A6C1-4162-BB28-405CFE1D0C12}" srcOrd="9" destOrd="0" presId="urn:microsoft.com/office/officeart/2005/8/layout/hList9"/>
    <dgm:cxn modelId="{08E8DC27-87B1-42B1-84CC-F584A5AAE504}" type="presParOf" srcId="{194B0076-74CA-4EF4-B6EF-BBEB40CC411E}" destId="{10B45E23-81DB-475E-9541-A6B59A52788F}" srcOrd="10" destOrd="0" presId="urn:microsoft.com/office/officeart/2005/8/layout/hList9"/>
    <dgm:cxn modelId="{EE902099-8D27-407F-9B7E-DCBB0F077681}" type="presParOf" srcId="{194B0076-74CA-4EF4-B6EF-BBEB40CC411E}" destId="{C876FBAD-FCB2-4A59-BBA6-82A63AAAE09B}" srcOrd="11" destOrd="0" presId="urn:microsoft.com/office/officeart/2005/8/layout/hList9"/>
    <dgm:cxn modelId="{3CCD1B88-BB96-49CA-B344-23FA9C12074D}" type="presParOf" srcId="{C876FBAD-FCB2-4A59-BBA6-82A63AAAE09B}" destId="{881106CA-357F-4755-B058-95F15919BE4E}" srcOrd="0" destOrd="0" presId="urn:microsoft.com/office/officeart/2005/8/layout/hList9"/>
    <dgm:cxn modelId="{EFB74A5A-C64C-41EE-86D5-31C2E754C403}" type="presParOf" srcId="{C876FBAD-FCB2-4A59-BBA6-82A63AAAE09B}" destId="{DF89C271-4DC3-4EDC-BCCB-AF5AB5DD1175}" srcOrd="1" destOrd="0" presId="urn:microsoft.com/office/officeart/2005/8/layout/hList9"/>
    <dgm:cxn modelId="{4EB98EEE-F285-419F-97E4-CBB2D674778E}" type="presParOf" srcId="{DF89C271-4DC3-4EDC-BCCB-AF5AB5DD1175}" destId="{B025E926-1E60-41B1-8D7E-692CFA346C47}" srcOrd="0" destOrd="0" presId="urn:microsoft.com/office/officeart/2005/8/layout/hList9"/>
    <dgm:cxn modelId="{A86E2C05-E9D7-4A46-9060-3088BA450342}" type="presParOf" srcId="{DF89C271-4DC3-4EDC-BCCB-AF5AB5DD1175}" destId="{5C624619-0C9B-4072-878B-D24A8D3186A3}" srcOrd="1" destOrd="0" presId="urn:microsoft.com/office/officeart/2005/8/layout/hList9"/>
    <dgm:cxn modelId="{DACA89A8-DF6B-4D4E-89B9-D88DC0DEEBA6}" type="presParOf" srcId="{194B0076-74CA-4EF4-B6EF-BBEB40CC411E}" destId="{947D5490-03EE-4C46-8BB7-01A03E60AE50}" srcOrd="12" destOrd="0" presId="urn:microsoft.com/office/officeart/2005/8/layout/hList9"/>
    <dgm:cxn modelId="{CB3EA06F-1798-4C71-BAB2-CAFFC9CC1992}" type="presParOf" srcId="{194B0076-74CA-4EF4-B6EF-BBEB40CC411E}" destId="{C0A86748-EE07-4223-B387-D8587432E239}" srcOrd="13" destOrd="0" presId="urn:microsoft.com/office/officeart/2005/8/layout/hList9"/>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DDF9DB-989A-4856-9F2E-7E855283C35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34643869-D57B-4AEF-A4D3-3050C189F757}">
      <dgm:prSet phldrT="[Текст]" custT="1"/>
      <dgm:spPr>
        <a:solidFill>
          <a:schemeClr val="accent3">
            <a:lumMod val="40000"/>
            <a:lumOff val="60000"/>
          </a:schemeClr>
        </a:solidFill>
        <a:ln>
          <a:solidFill>
            <a:srgbClr val="0000FF"/>
          </a:solidFill>
        </a:ln>
      </dgm:spPr>
      <dgm:t>
        <a:bodyPr/>
        <a:lstStyle/>
        <a:p>
          <a:r>
            <a:rPr lang="ru-RU" sz="1200" b="1" dirty="0" smtClean="0">
              <a:solidFill>
                <a:schemeClr val="tx1"/>
              </a:solidFill>
              <a:latin typeface="Arial" pitchFamily="34" charset="0"/>
              <a:cs typeface="Arial" pitchFamily="34" charset="0"/>
            </a:rPr>
            <a:t>Расходы на обеспечение деятельности (оказание услуг) муниципальных учреждений (сады)</a:t>
          </a:r>
          <a:endParaRPr lang="ru-RU" sz="1200" b="1" dirty="0">
            <a:solidFill>
              <a:schemeClr val="tx1"/>
            </a:solidFill>
            <a:latin typeface="Arial" pitchFamily="34" charset="0"/>
            <a:cs typeface="Arial" pitchFamily="34" charset="0"/>
          </a:endParaRPr>
        </a:p>
      </dgm:t>
    </dgm:pt>
    <dgm:pt modelId="{78979525-93EE-4BFE-BC78-D44C12D9CC90}" type="parTrans" cxnId="{622ED366-B694-441F-A1C8-20EEA483BF8A}">
      <dgm:prSet/>
      <dgm:spPr/>
      <dgm:t>
        <a:bodyPr/>
        <a:lstStyle/>
        <a:p>
          <a:endParaRPr lang="ru-RU"/>
        </a:p>
      </dgm:t>
    </dgm:pt>
    <dgm:pt modelId="{F1DEEA2F-6EAE-4642-A3CE-200217C1B398}" type="sibTrans" cxnId="{622ED366-B694-441F-A1C8-20EEA483BF8A}">
      <dgm:prSet/>
      <dgm:spPr/>
      <dgm:t>
        <a:bodyPr/>
        <a:lstStyle/>
        <a:p>
          <a:endParaRPr lang="ru-RU"/>
        </a:p>
      </dgm:t>
    </dgm:pt>
    <dgm:pt modelId="{C0DD9774-2126-4B07-8F3C-2141A36A6089}">
      <dgm:prSet custT="1"/>
      <dgm:spPr>
        <a:solidFill>
          <a:schemeClr val="accent3">
            <a:lumMod val="40000"/>
            <a:lumOff val="60000"/>
          </a:schemeClr>
        </a:solidFill>
        <a:ln>
          <a:solidFill>
            <a:srgbClr val="0000FF"/>
          </a:solidFill>
        </a:ln>
      </dgm:spPr>
      <dgm:t>
        <a:bodyPr/>
        <a:lstStyle/>
        <a:p>
          <a:r>
            <a:rPr lang="ru-RU" sz="1200" b="1" dirty="0" smtClean="0">
              <a:solidFill>
                <a:schemeClr val="tx1"/>
              </a:solidFill>
              <a:latin typeface="Arial" pitchFamily="34" charset="0"/>
              <a:cs typeface="Arial" pitchFamily="34" charset="0"/>
            </a:rPr>
            <a:t>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a:t>
          </a:r>
          <a:endParaRPr lang="ru-RU" sz="1200" b="1" dirty="0">
            <a:solidFill>
              <a:schemeClr val="tx1"/>
            </a:solidFill>
            <a:latin typeface="Arial" pitchFamily="34" charset="0"/>
            <a:cs typeface="Arial" pitchFamily="34" charset="0"/>
          </a:endParaRPr>
        </a:p>
      </dgm:t>
    </dgm:pt>
    <dgm:pt modelId="{0F0DEC54-3B3F-4CEB-A4CA-734F9FB3AFF8}" type="parTrans" cxnId="{555B6F27-7193-482B-8A6E-39226972920C}">
      <dgm:prSet/>
      <dgm:spPr/>
      <dgm:t>
        <a:bodyPr/>
        <a:lstStyle/>
        <a:p>
          <a:endParaRPr lang="ru-RU"/>
        </a:p>
      </dgm:t>
    </dgm:pt>
    <dgm:pt modelId="{3350757F-51BD-425B-B31D-B6E453255867}" type="sibTrans" cxnId="{555B6F27-7193-482B-8A6E-39226972920C}">
      <dgm:prSet/>
      <dgm:spPr/>
      <dgm:t>
        <a:bodyPr/>
        <a:lstStyle/>
        <a:p>
          <a:endParaRPr lang="ru-RU"/>
        </a:p>
      </dgm:t>
    </dgm:pt>
    <dgm:pt modelId="{896A3D7B-F909-48C6-9488-94FDD2FDA495}" type="pres">
      <dgm:prSet presAssocID="{2ADDF9DB-989A-4856-9F2E-7E855283C354}" presName="Name0" presStyleCnt="0">
        <dgm:presLayoutVars>
          <dgm:dir/>
          <dgm:resizeHandles val="exact"/>
        </dgm:presLayoutVars>
      </dgm:prSet>
      <dgm:spPr/>
      <dgm:t>
        <a:bodyPr/>
        <a:lstStyle/>
        <a:p>
          <a:endParaRPr lang="ru-RU"/>
        </a:p>
      </dgm:t>
    </dgm:pt>
    <dgm:pt modelId="{EDF480EF-145B-49CA-8E86-505814C8A345}" type="pres">
      <dgm:prSet presAssocID="{34643869-D57B-4AEF-A4D3-3050C189F757}" presName="node" presStyleLbl="node1" presStyleIdx="0" presStyleCnt="2" custScaleX="86378" custLinFactNeighborX="-1386" custLinFactNeighborY="64">
        <dgm:presLayoutVars>
          <dgm:bulletEnabled val="1"/>
        </dgm:presLayoutVars>
      </dgm:prSet>
      <dgm:spPr/>
      <dgm:t>
        <a:bodyPr/>
        <a:lstStyle/>
        <a:p>
          <a:endParaRPr lang="ru-RU"/>
        </a:p>
      </dgm:t>
    </dgm:pt>
    <dgm:pt modelId="{4E0DF530-8815-4E1F-B17F-4ABFE8E2C304}" type="pres">
      <dgm:prSet presAssocID="{F1DEEA2F-6EAE-4642-A3CE-200217C1B398}" presName="sibTrans" presStyleCnt="0"/>
      <dgm:spPr/>
    </dgm:pt>
    <dgm:pt modelId="{4A06B229-C4C8-4C64-B60B-8EC650029064}" type="pres">
      <dgm:prSet presAssocID="{C0DD9774-2126-4B07-8F3C-2141A36A6089}" presName="node" presStyleLbl="node1" presStyleIdx="1" presStyleCnt="2">
        <dgm:presLayoutVars>
          <dgm:bulletEnabled val="1"/>
        </dgm:presLayoutVars>
      </dgm:prSet>
      <dgm:spPr/>
      <dgm:t>
        <a:bodyPr/>
        <a:lstStyle/>
        <a:p>
          <a:endParaRPr lang="ru-RU"/>
        </a:p>
      </dgm:t>
    </dgm:pt>
  </dgm:ptLst>
  <dgm:cxnLst>
    <dgm:cxn modelId="{99AD7037-9E89-416C-89CB-F3C41E61F355}" type="presOf" srcId="{2ADDF9DB-989A-4856-9F2E-7E855283C354}" destId="{896A3D7B-F909-48C6-9488-94FDD2FDA495}" srcOrd="0" destOrd="0" presId="urn:microsoft.com/office/officeart/2005/8/layout/hList6"/>
    <dgm:cxn modelId="{555B6F27-7193-482B-8A6E-39226972920C}" srcId="{2ADDF9DB-989A-4856-9F2E-7E855283C354}" destId="{C0DD9774-2126-4B07-8F3C-2141A36A6089}" srcOrd="1" destOrd="0" parTransId="{0F0DEC54-3B3F-4CEB-A4CA-734F9FB3AFF8}" sibTransId="{3350757F-51BD-425B-B31D-B6E453255867}"/>
    <dgm:cxn modelId="{DF360DCE-17F5-49E2-8C2E-A7A2FE41371C}" type="presOf" srcId="{34643869-D57B-4AEF-A4D3-3050C189F757}" destId="{EDF480EF-145B-49CA-8E86-505814C8A345}" srcOrd="0" destOrd="0" presId="urn:microsoft.com/office/officeart/2005/8/layout/hList6"/>
    <dgm:cxn modelId="{622ED366-B694-441F-A1C8-20EEA483BF8A}" srcId="{2ADDF9DB-989A-4856-9F2E-7E855283C354}" destId="{34643869-D57B-4AEF-A4D3-3050C189F757}" srcOrd="0" destOrd="0" parTransId="{78979525-93EE-4BFE-BC78-D44C12D9CC90}" sibTransId="{F1DEEA2F-6EAE-4642-A3CE-200217C1B398}"/>
    <dgm:cxn modelId="{087235AB-3D3D-4CB6-9A7D-82DF6A86D287}" type="presOf" srcId="{C0DD9774-2126-4B07-8F3C-2141A36A6089}" destId="{4A06B229-C4C8-4C64-B60B-8EC650029064}" srcOrd="0" destOrd="0" presId="urn:microsoft.com/office/officeart/2005/8/layout/hList6"/>
    <dgm:cxn modelId="{ABB0B9DA-6E3C-40D5-BF74-2A70A18546BD}" type="presParOf" srcId="{896A3D7B-F909-48C6-9488-94FDD2FDA495}" destId="{EDF480EF-145B-49CA-8E86-505814C8A345}" srcOrd="0" destOrd="0" presId="urn:microsoft.com/office/officeart/2005/8/layout/hList6"/>
    <dgm:cxn modelId="{6542C4F9-BBD3-4EC2-AEFA-B2A05A5CF08F}" type="presParOf" srcId="{896A3D7B-F909-48C6-9488-94FDD2FDA495}" destId="{4E0DF530-8815-4E1F-B17F-4ABFE8E2C304}" srcOrd="1" destOrd="0" presId="urn:microsoft.com/office/officeart/2005/8/layout/hList6"/>
    <dgm:cxn modelId="{9B987B29-D3DC-4AE4-BE98-A1D9E3B188B0}" type="presParOf" srcId="{896A3D7B-F909-48C6-9488-94FDD2FDA495}" destId="{4A06B229-C4C8-4C64-B60B-8EC650029064}"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DDF9DB-989A-4856-9F2E-7E855283C35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34643869-D57B-4AEF-A4D3-3050C189F757}">
      <dgm:prSet phldrT="[Текст]" custT="1"/>
      <dgm:spPr>
        <a:solidFill>
          <a:schemeClr val="accent3">
            <a:lumMod val="40000"/>
            <a:lumOff val="60000"/>
          </a:schemeClr>
        </a:solidFill>
        <a:ln>
          <a:solidFill>
            <a:srgbClr val="0000FF"/>
          </a:solidFill>
        </a:ln>
      </dgm:spPr>
      <dgm:t>
        <a:bodyPr/>
        <a:lstStyle/>
        <a:p>
          <a:r>
            <a:rPr lang="ru-RU" sz="1200" b="1" dirty="0" smtClean="0">
              <a:solidFill>
                <a:schemeClr val="tx1"/>
              </a:solidFill>
              <a:latin typeface="Arial" pitchFamily="34" charset="0"/>
              <a:cs typeface="Arial" pitchFamily="34" charset="0"/>
            </a:rPr>
            <a:t>Расходы на обеспечение деятельности (оказание услуг) муниципальных учреждений (школы)</a:t>
          </a:r>
          <a:endParaRPr lang="ru-RU" sz="1200" b="1" dirty="0">
            <a:solidFill>
              <a:schemeClr val="tx1"/>
            </a:solidFill>
            <a:latin typeface="Arial" pitchFamily="34" charset="0"/>
            <a:cs typeface="Arial" pitchFamily="34" charset="0"/>
          </a:endParaRPr>
        </a:p>
      </dgm:t>
    </dgm:pt>
    <dgm:pt modelId="{78979525-93EE-4BFE-BC78-D44C12D9CC90}" type="parTrans" cxnId="{622ED366-B694-441F-A1C8-20EEA483BF8A}">
      <dgm:prSet/>
      <dgm:spPr/>
      <dgm:t>
        <a:bodyPr/>
        <a:lstStyle/>
        <a:p>
          <a:endParaRPr lang="ru-RU"/>
        </a:p>
      </dgm:t>
    </dgm:pt>
    <dgm:pt modelId="{F1DEEA2F-6EAE-4642-A3CE-200217C1B398}" type="sibTrans" cxnId="{622ED366-B694-441F-A1C8-20EEA483BF8A}">
      <dgm:prSet/>
      <dgm:spPr/>
      <dgm:t>
        <a:bodyPr/>
        <a:lstStyle/>
        <a:p>
          <a:endParaRPr lang="ru-RU"/>
        </a:p>
      </dgm:t>
    </dgm:pt>
    <dgm:pt modelId="{C0DD9774-2126-4B07-8F3C-2141A36A6089}">
      <dgm:prSet custT="1"/>
      <dgm:spPr>
        <a:solidFill>
          <a:schemeClr val="accent3">
            <a:lumMod val="40000"/>
            <a:lumOff val="60000"/>
          </a:schemeClr>
        </a:solidFill>
        <a:ln>
          <a:solidFill>
            <a:srgbClr val="0000FF"/>
          </a:solidFill>
        </a:ln>
      </dgm:spPr>
      <dgm:t>
        <a:bodyPr/>
        <a:lstStyle/>
        <a:p>
          <a:r>
            <a:rPr lang="ru-RU" sz="1200" b="1" dirty="0" smtClean="0">
              <a:solidFill>
                <a:schemeClr val="tx1"/>
              </a:solidFill>
              <a:latin typeface="Arial" pitchFamily="34" charset="0"/>
              <a:cs typeface="Arial" pitchFamily="34" charset="0"/>
            </a:rPr>
            <a:t>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a:t>
          </a:r>
          <a:endParaRPr lang="ru-RU" sz="1200" b="1" dirty="0">
            <a:solidFill>
              <a:schemeClr val="tx1"/>
            </a:solidFill>
            <a:latin typeface="Arial" pitchFamily="34" charset="0"/>
            <a:cs typeface="Arial" pitchFamily="34" charset="0"/>
          </a:endParaRPr>
        </a:p>
      </dgm:t>
    </dgm:pt>
    <dgm:pt modelId="{0F0DEC54-3B3F-4CEB-A4CA-734F9FB3AFF8}" type="parTrans" cxnId="{555B6F27-7193-482B-8A6E-39226972920C}">
      <dgm:prSet/>
      <dgm:spPr/>
      <dgm:t>
        <a:bodyPr/>
        <a:lstStyle/>
        <a:p>
          <a:endParaRPr lang="ru-RU"/>
        </a:p>
      </dgm:t>
    </dgm:pt>
    <dgm:pt modelId="{3350757F-51BD-425B-B31D-B6E453255867}" type="sibTrans" cxnId="{555B6F27-7193-482B-8A6E-39226972920C}">
      <dgm:prSet/>
      <dgm:spPr/>
      <dgm:t>
        <a:bodyPr/>
        <a:lstStyle/>
        <a:p>
          <a:endParaRPr lang="ru-RU"/>
        </a:p>
      </dgm:t>
    </dgm:pt>
    <dgm:pt modelId="{896A3D7B-F909-48C6-9488-94FDD2FDA495}" type="pres">
      <dgm:prSet presAssocID="{2ADDF9DB-989A-4856-9F2E-7E855283C354}" presName="Name0" presStyleCnt="0">
        <dgm:presLayoutVars>
          <dgm:dir/>
          <dgm:resizeHandles val="exact"/>
        </dgm:presLayoutVars>
      </dgm:prSet>
      <dgm:spPr/>
      <dgm:t>
        <a:bodyPr/>
        <a:lstStyle/>
        <a:p>
          <a:endParaRPr lang="ru-RU"/>
        </a:p>
      </dgm:t>
    </dgm:pt>
    <dgm:pt modelId="{EDF480EF-145B-49CA-8E86-505814C8A345}" type="pres">
      <dgm:prSet presAssocID="{34643869-D57B-4AEF-A4D3-3050C189F757}" presName="node" presStyleLbl="node1" presStyleIdx="0" presStyleCnt="2" custScaleX="86378" custLinFactNeighborX="-1386" custLinFactNeighborY="64">
        <dgm:presLayoutVars>
          <dgm:bulletEnabled val="1"/>
        </dgm:presLayoutVars>
      </dgm:prSet>
      <dgm:spPr/>
      <dgm:t>
        <a:bodyPr/>
        <a:lstStyle/>
        <a:p>
          <a:endParaRPr lang="ru-RU"/>
        </a:p>
      </dgm:t>
    </dgm:pt>
    <dgm:pt modelId="{4E0DF530-8815-4E1F-B17F-4ABFE8E2C304}" type="pres">
      <dgm:prSet presAssocID="{F1DEEA2F-6EAE-4642-A3CE-200217C1B398}" presName="sibTrans" presStyleCnt="0"/>
      <dgm:spPr/>
    </dgm:pt>
    <dgm:pt modelId="{4A06B229-C4C8-4C64-B60B-8EC650029064}" type="pres">
      <dgm:prSet presAssocID="{C0DD9774-2126-4B07-8F3C-2141A36A6089}" presName="node" presStyleLbl="node1" presStyleIdx="1" presStyleCnt="2">
        <dgm:presLayoutVars>
          <dgm:bulletEnabled val="1"/>
        </dgm:presLayoutVars>
      </dgm:prSet>
      <dgm:spPr/>
      <dgm:t>
        <a:bodyPr/>
        <a:lstStyle/>
        <a:p>
          <a:endParaRPr lang="ru-RU"/>
        </a:p>
      </dgm:t>
    </dgm:pt>
  </dgm:ptLst>
  <dgm:cxnLst>
    <dgm:cxn modelId="{2F582A86-18E2-4BC7-A0C9-140E15A6627C}" type="presOf" srcId="{2ADDF9DB-989A-4856-9F2E-7E855283C354}" destId="{896A3D7B-F909-48C6-9488-94FDD2FDA495}" srcOrd="0" destOrd="0" presId="urn:microsoft.com/office/officeart/2005/8/layout/hList6"/>
    <dgm:cxn modelId="{555B6F27-7193-482B-8A6E-39226972920C}" srcId="{2ADDF9DB-989A-4856-9F2E-7E855283C354}" destId="{C0DD9774-2126-4B07-8F3C-2141A36A6089}" srcOrd="1" destOrd="0" parTransId="{0F0DEC54-3B3F-4CEB-A4CA-734F9FB3AFF8}" sibTransId="{3350757F-51BD-425B-B31D-B6E453255867}"/>
    <dgm:cxn modelId="{622ED366-B694-441F-A1C8-20EEA483BF8A}" srcId="{2ADDF9DB-989A-4856-9F2E-7E855283C354}" destId="{34643869-D57B-4AEF-A4D3-3050C189F757}" srcOrd="0" destOrd="0" parTransId="{78979525-93EE-4BFE-BC78-D44C12D9CC90}" sibTransId="{F1DEEA2F-6EAE-4642-A3CE-200217C1B398}"/>
    <dgm:cxn modelId="{8D782DA5-F70F-414C-84BB-C24E870A830D}" type="presOf" srcId="{C0DD9774-2126-4B07-8F3C-2141A36A6089}" destId="{4A06B229-C4C8-4C64-B60B-8EC650029064}" srcOrd="0" destOrd="0" presId="urn:microsoft.com/office/officeart/2005/8/layout/hList6"/>
    <dgm:cxn modelId="{E2F7769E-ECF0-4CED-B109-703CDB793B8E}" type="presOf" srcId="{34643869-D57B-4AEF-A4D3-3050C189F757}" destId="{EDF480EF-145B-49CA-8E86-505814C8A345}" srcOrd="0" destOrd="0" presId="urn:microsoft.com/office/officeart/2005/8/layout/hList6"/>
    <dgm:cxn modelId="{00544905-7623-437C-B33C-DF31DD507746}" type="presParOf" srcId="{896A3D7B-F909-48C6-9488-94FDD2FDA495}" destId="{EDF480EF-145B-49CA-8E86-505814C8A345}" srcOrd="0" destOrd="0" presId="urn:microsoft.com/office/officeart/2005/8/layout/hList6"/>
    <dgm:cxn modelId="{EE51D36B-F80F-4E48-8FDE-05CB1E7AC356}" type="presParOf" srcId="{896A3D7B-F909-48C6-9488-94FDD2FDA495}" destId="{4E0DF530-8815-4E1F-B17F-4ABFE8E2C304}" srcOrd="1" destOrd="0" presId="urn:microsoft.com/office/officeart/2005/8/layout/hList6"/>
    <dgm:cxn modelId="{0238A7D0-434A-4577-9B97-A57F9B251D37}" type="presParOf" srcId="{896A3D7B-F909-48C6-9488-94FDD2FDA495}" destId="{4A06B229-C4C8-4C64-B60B-8EC650029064}"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DDF9DB-989A-4856-9F2E-7E855283C35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34643869-D57B-4AEF-A4D3-3050C189F757}">
      <dgm:prSet phldrT="[Текст]" custT="1"/>
      <dgm:spPr>
        <a:solidFill>
          <a:schemeClr val="accent3">
            <a:lumMod val="40000"/>
            <a:lumOff val="60000"/>
          </a:schemeClr>
        </a:solidFill>
        <a:ln>
          <a:solidFill>
            <a:srgbClr val="0000FF"/>
          </a:solidFill>
        </a:ln>
      </dgm:spPr>
      <dgm:t>
        <a:bodyPr/>
        <a:lstStyle/>
        <a:p>
          <a:r>
            <a:rPr lang="ru-RU" sz="1200" b="1" dirty="0" smtClean="0">
              <a:solidFill>
                <a:schemeClr val="tx1"/>
              </a:solidFill>
              <a:latin typeface="Arial" pitchFamily="34" charset="0"/>
              <a:cs typeface="Arial" pitchFamily="34" charset="0"/>
            </a:rPr>
            <a:t>Расходы на обеспечение деятельности (оказание услуг) муниципальных учреждения (ЦДО)</a:t>
          </a:r>
          <a:endParaRPr lang="ru-RU" sz="1200" b="1" dirty="0">
            <a:solidFill>
              <a:schemeClr val="tx1"/>
            </a:solidFill>
            <a:latin typeface="Arial" pitchFamily="34" charset="0"/>
            <a:cs typeface="Arial" pitchFamily="34" charset="0"/>
          </a:endParaRPr>
        </a:p>
      </dgm:t>
    </dgm:pt>
    <dgm:pt modelId="{78979525-93EE-4BFE-BC78-D44C12D9CC90}" type="parTrans" cxnId="{622ED366-B694-441F-A1C8-20EEA483BF8A}">
      <dgm:prSet/>
      <dgm:spPr/>
      <dgm:t>
        <a:bodyPr/>
        <a:lstStyle/>
        <a:p>
          <a:endParaRPr lang="ru-RU"/>
        </a:p>
      </dgm:t>
    </dgm:pt>
    <dgm:pt modelId="{F1DEEA2F-6EAE-4642-A3CE-200217C1B398}" type="sibTrans" cxnId="{622ED366-B694-441F-A1C8-20EEA483BF8A}">
      <dgm:prSet/>
      <dgm:spPr/>
      <dgm:t>
        <a:bodyPr/>
        <a:lstStyle/>
        <a:p>
          <a:endParaRPr lang="ru-RU"/>
        </a:p>
      </dgm:t>
    </dgm:pt>
    <dgm:pt modelId="{C0DD9774-2126-4B07-8F3C-2141A36A6089}">
      <dgm:prSet custT="1"/>
      <dgm:spPr>
        <a:solidFill>
          <a:schemeClr val="accent3">
            <a:lumMod val="40000"/>
            <a:lumOff val="60000"/>
          </a:schemeClr>
        </a:solidFill>
        <a:ln>
          <a:solidFill>
            <a:srgbClr val="0000FF"/>
          </a:solidFill>
        </a:ln>
      </dgm:spPr>
      <dgm:t>
        <a:bodyPr/>
        <a:lstStyle/>
        <a:p>
          <a:r>
            <a:rPr lang="ru-RU" sz="1200" b="1" dirty="0" smtClean="0">
              <a:solidFill>
                <a:schemeClr val="tx1"/>
              </a:solidFill>
              <a:latin typeface="Arial" pitchFamily="34" charset="0"/>
              <a:cs typeface="Arial" pitchFamily="34" charset="0"/>
            </a:rPr>
            <a:t>Субсидия на повышение оплаты труда работников дополнительного образования детей в целях реализации майских указов Президента Российской Федерации</a:t>
          </a:r>
          <a:endParaRPr lang="ru-RU" sz="1200" b="1" dirty="0">
            <a:solidFill>
              <a:schemeClr val="tx1"/>
            </a:solidFill>
            <a:latin typeface="Arial" pitchFamily="34" charset="0"/>
            <a:cs typeface="Arial" pitchFamily="34" charset="0"/>
          </a:endParaRPr>
        </a:p>
      </dgm:t>
    </dgm:pt>
    <dgm:pt modelId="{0F0DEC54-3B3F-4CEB-A4CA-734F9FB3AFF8}" type="parTrans" cxnId="{555B6F27-7193-482B-8A6E-39226972920C}">
      <dgm:prSet/>
      <dgm:spPr/>
      <dgm:t>
        <a:bodyPr/>
        <a:lstStyle/>
        <a:p>
          <a:endParaRPr lang="ru-RU"/>
        </a:p>
      </dgm:t>
    </dgm:pt>
    <dgm:pt modelId="{3350757F-51BD-425B-B31D-B6E453255867}" type="sibTrans" cxnId="{555B6F27-7193-482B-8A6E-39226972920C}">
      <dgm:prSet/>
      <dgm:spPr/>
      <dgm:t>
        <a:bodyPr/>
        <a:lstStyle/>
        <a:p>
          <a:endParaRPr lang="ru-RU"/>
        </a:p>
      </dgm:t>
    </dgm:pt>
    <dgm:pt modelId="{896A3D7B-F909-48C6-9488-94FDD2FDA495}" type="pres">
      <dgm:prSet presAssocID="{2ADDF9DB-989A-4856-9F2E-7E855283C354}" presName="Name0" presStyleCnt="0">
        <dgm:presLayoutVars>
          <dgm:dir/>
          <dgm:resizeHandles val="exact"/>
        </dgm:presLayoutVars>
      </dgm:prSet>
      <dgm:spPr/>
      <dgm:t>
        <a:bodyPr/>
        <a:lstStyle/>
        <a:p>
          <a:endParaRPr lang="ru-RU"/>
        </a:p>
      </dgm:t>
    </dgm:pt>
    <dgm:pt modelId="{EDF480EF-145B-49CA-8E86-505814C8A345}" type="pres">
      <dgm:prSet presAssocID="{34643869-D57B-4AEF-A4D3-3050C189F757}" presName="node" presStyleLbl="node1" presStyleIdx="0" presStyleCnt="2" custScaleX="86378" custLinFactNeighborX="-1386" custLinFactNeighborY="64">
        <dgm:presLayoutVars>
          <dgm:bulletEnabled val="1"/>
        </dgm:presLayoutVars>
      </dgm:prSet>
      <dgm:spPr/>
      <dgm:t>
        <a:bodyPr/>
        <a:lstStyle/>
        <a:p>
          <a:endParaRPr lang="ru-RU"/>
        </a:p>
      </dgm:t>
    </dgm:pt>
    <dgm:pt modelId="{4E0DF530-8815-4E1F-B17F-4ABFE8E2C304}" type="pres">
      <dgm:prSet presAssocID="{F1DEEA2F-6EAE-4642-A3CE-200217C1B398}" presName="sibTrans" presStyleCnt="0"/>
      <dgm:spPr/>
    </dgm:pt>
    <dgm:pt modelId="{4A06B229-C4C8-4C64-B60B-8EC650029064}" type="pres">
      <dgm:prSet presAssocID="{C0DD9774-2126-4B07-8F3C-2141A36A6089}" presName="node" presStyleLbl="node1" presStyleIdx="1" presStyleCnt="2">
        <dgm:presLayoutVars>
          <dgm:bulletEnabled val="1"/>
        </dgm:presLayoutVars>
      </dgm:prSet>
      <dgm:spPr/>
      <dgm:t>
        <a:bodyPr/>
        <a:lstStyle/>
        <a:p>
          <a:endParaRPr lang="ru-RU"/>
        </a:p>
      </dgm:t>
    </dgm:pt>
  </dgm:ptLst>
  <dgm:cxnLst>
    <dgm:cxn modelId="{3677C19A-110C-401B-8174-E6839BDC5E61}" type="presOf" srcId="{2ADDF9DB-989A-4856-9F2E-7E855283C354}" destId="{896A3D7B-F909-48C6-9488-94FDD2FDA495}" srcOrd="0" destOrd="0" presId="urn:microsoft.com/office/officeart/2005/8/layout/hList6"/>
    <dgm:cxn modelId="{555B6F27-7193-482B-8A6E-39226972920C}" srcId="{2ADDF9DB-989A-4856-9F2E-7E855283C354}" destId="{C0DD9774-2126-4B07-8F3C-2141A36A6089}" srcOrd="1" destOrd="0" parTransId="{0F0DEC54-3B3F-4CEB-A4CA-734F9FB3AFF8}" sibTransId="{3350757F-51BD-425B-B31D-B6E453255867}"/>
    <dgm:cxn modelId="{622ED366-B694-441F-A1C8-20EEA483BF8A}" srcId="{2ADDF9DB-989A-4856-9F2E-7E855283C354}" destId="{34643869-D57B-4AEF-A4D3-3050C189F757}" srcOrd="0" destOrd="0" parTransId="{78979525-93EE-4BFE-BC78-D44C12D9CC90}" sibTransId="{F1DEEA2F-6EAE-4642-A3CE-200217C1B398}"/>
    <dgm:cxn modelId="{AA0B8190-6AB1-4715-869E-75959522673C}" type="presOf" srcId="{C0DD9774-2126-4B07-8F3C-2141A36A6089}" destId="{4A06B229-C4C8-4C64-B60B-8EC650029064}" srcOrd="0" destOrd="0" presId="urn:microsoft.com/office/officeart/2005/8/layout/hList6"/>
    <dgm:cxn modelId="{FC352917-82F3-4992-B897-A43CB0B583A4}" type="presOf" srcId="{34643869-D57B-4AEF-A4D3-3050C189F757}" destId="{EDF480EF-145B-49CA-8E86-505814C8A345}" srcOrd="0" destOrd="0" presId="urn:microsoft.com/office/officeart/2005/8/layout/hList6"/>
    <dgm:cxn modelId="{2B166CBF-E227-4804-94B0-FBFEE05CA5AC}" type="presParOf" srcId="{896A3D7B-F909-48C6-9488-94FDD2FDA495}" destId="{EDF480EF-145B-49CA-8E86-505814C8A345}" srcOrd="0" destOrd="0" presId="urn:microsoft.com/office/officeart/2005/8/layout/hList6"/>
    <dgm:cxn modelId="{6593ED23-3E27-44F2-8663-E278B7492270}" type="presParOf" srcId="{896A3D7B-F909-48C6-9488-94FDD2FDA495}" destId="{4E0DF530-8815-4E1F-B17F-4ABFE8E2C304}" srcOrd="1" destOrd="0" presId="urn:microsoft.com/office/officeart/2005/8/layout/hList6"/>
    <dgm:cxn modelId="{BBD8F1AC-6905-4059-8CC5-1525F346AA3B}" type="presParOf" srcId="{896A3D7B-F909-48C6-9488-94FDD2FDA495}" destId="{4A06B229-C4C8-4C64-B60B-8EC650029064}" srcOrd="2"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custT="1"/>
      <dgm:spPr>
        <a:solidFill>
          <a:srgbClr val="00B050"/>
        </a:solidFill>
        <a:scene3d>
          <a:camera prst="orthographicFront"/>
          <a:lightRig rig="threePt" dir="t"/>
        </a:scene3d>
        <a:sp3d>
          <a:bevelT/>
        </a:sp3d>
      </dgm:spPr>
      <dgm:t>
        <a:bodyPr/>
        <a:lstStyle/>
        <a:p>
          <a:r>
            <a:rPr lang="ru-RU" sz="1400" b="1" dirty="0" smtClean="0">
              <a:solidFill>
                <a:schemeClr val="tx1"/>
              </a:solidFill>
              <a:latin typeface="Arial" pitchFamily="34" charset="0"/>
              <a:cs typeface="Arial" pitchFamily="34" charset="0"/>
            </a:rPr>
            <a:t>2016 год</a:t>
          </a:r>
          <a:endParaRPr lang="ru-RU" sz="1400"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a:p>
      </dgm:t>
    </dgm:pt>
    <dgm:pt modelId="{25DEE719-6E24-4206-B748-B1775D07775D}" type="sibTrans" cxnId="{C46D4F81-42C9-421E-9F75-5AC5ECE10F95}">
      <dgm:prSet/>
      <dgm:spPr/>
      <dgm:t>
        <a:bodyPr/>
        <a:lstStyle/>
        <a:p>
          <a:endParaRPr lang="ru-RU"/>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173 589,2 тыс.руб.</a:t>
          </a:r>
          <a:endParaRPr lang="ru-RU" sz="16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a:p>
      </dgm:t>
    </dgm:pt>
    <dgm:pt modelId="{713586B0-F46B-43A1-81EE-90BD00B7C254}" type="sibTrans" cxnId="{0C806118-DA9F-42C5-BFCF-76A45723D472}">
      <dgm:prSet/>
      <dgm:spPr/>
      <dgm:t>
        <a:bodyPr/>
        <a:lstStyle/>
        <a:p>
          <a:endParaRPr lang="ru-RU"/>
        </a:p>
      </dgm:t>
    </dgm:pt>
    <dgm:pt modelId="{6693D4CE-576D-43ED-9396-89E237234FEA}">
      <dgm:prSet phldrT="[Текст]" custT="1"/>
      <dgm:spPr>
        <a:solidFill>
          <a:srgbClr val="00B050"/>
        </a:solidFill>
        <a:scene3d>
          <a:camera prst="orthographicFront"/>
          <a:lightRig rig="threePt" dir="t"/>
        </a:scene3d>
        <a:sp3d>
          <a:bevelT/>
        </a:sp3d>
      </dgm:spPr>
      <dgm:t>
        <a:bodyPr/>
        <a:lstStyle/>
        <a:p>
          <a:r>
            <a:rPr lang="ru-RU" sz="1400" b="1" dirty="0" smtClean="0">
              <a:solidFill>
                <a:schemeClr val="tx1"/>
              </a:solidFill>
              <a:latin typeface="Arial" pitchFamily="34" charset="0"/>
              <a:cs typeface="Arial" pitchFamily="34" charset="0"/>
            </a:rPr>
            <a:t>2018 год</a:t>
          </a:r>
          <a:endParaRPr lang="ru-RU" sz="1400"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a:p>
      </dgm:t>
    </dgm:pt>
    <dgm:pt modelId="{E9CCE32F-0A43-4551-9357-9DAD322628D5}" type="sibTrans" cxnId="{0AEFD69C-D56B-4648-8F13-0DB7F3D722BC}">
      <dgm:prSet/>
      <dgm:spPr/>
      <dgm:t>
        <a:bodyPr/>
        <a:lstStyle/>
        <a:p>
          <a:endParaRPr lang="ru-RU"/>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172 527,8 тыс.руб.</a:t>
          </a:r>
          <a:endParaRPr lang="ru-RU" sz="16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a:p>
      </dgm:t>
    </dgm:pt>
    <dgm:pt modelId="{7B1D9085-4FBA-46A8-9C58-0916DBF0ED60}" type="parTrans" cxnId="{0288A167-75A9-4347-89B3-96A59C0B6856}">
      <dgm:prSet/>
      <dgm:spPr/>
      <dgm:t>
        <a:bodyPr/>
        <a:lstStyle/>
        <a:p>
          <a:endParaRPr lang="ru-RU"/>
        </a:p>
      </dgm:t>
    </dgm:pt>
    <dgm:pt modelId="{1CC882FE-08B7-4D9A-893D-AFC663A52AE5}">
      <dgm:prSet phldrT="[Текст]" custT="1"/>
      <dgm:spPr>
        <a:solidFill>
          <a:srgbClr val="00B050"/>
        </a:solidFill>
        <a:scene3d>
          <a:camera prst="orthographicFront"/>
          <a:lightRig rig="threePt" dir="t"/>
        </a:scene3d>
        <a:sp3d>
          <a:bevelT/>
        </a:sp3d>
      </dgm:spPr>
      <dgm:t>
        <a:bodyPr/>
        <a:lstStyle/>
        <a:p>
          <a:r>
            <a:rPr lang="ru-RU" sz="1400" b="1" dirty="0" smtClean="0">
              <a:solidFill>
                <a:schemeClr val="tx1"/>
              </a:solidFill>
              <a:latin typeface="Arial" pitchFamily="34" charset="0"/>
              <a:cs typeface="Arial" pitchFamily="34" charset="0"/>
            </a:rPr>
            <a:t>2019 год</a:t>
          </a:r>
          <a:endParaRPr lang="ru-RU" sz="1400" b="1" dirty="0">
            <a:solidFill>
              <a:schemeClr val="tx1"/>
            </a:solidFill>
            <a:latin typeface="Arial" pitchFamily="34" charset="0"/>
            <a:cs typeface="Arial" pitchFamily="34" charset="0"/>
          </a:endParaRPr>
        </a:p>
      </dgm:t>
    </dgm:pt>
    <dgm:pt modelId="{7CA961A7-3CBC-4FB3-8B23-CA4C000A735D}" type="parTrans" cxnId="{8F6CDD57-9A55-4CEE-92CF-DBB64CB32395}">
      <dgm:prSet/>
      <dgm:spPr/>
      <dgm:t>
        <a:bodyPr/>
        <a:lstStyle/>
        <a:p>
          <a:endParaRPr lang="ru-RU"/>
        </a:p>
      </dgm:t>
    </dgm:pt>
    <dgm:pt modelId="{B3A71042-CEC6-4945-A23E-5274E56E32BA}" type="sibTrans" cxnId="{8F6CDD57-9A55-4CEE-92CF-DBB64CB32395}">
      <dgm:prSet/>
      <dgm:spPr/>
      <dgm:t>
        <a:bodyPr/>
        <a:lstStyle/>
        <a:p>
          <a:endParaRPr lang="ru-RU"/>
        </a:p>
      </dgm:t>
    </dgm:pt>
    <dgm:pt modelId="{27B34065-329E-47AF-8DE7-FC5A468E820A}">
      <dgm:prSet custT="1"/>
      <dgm:spPr>
        <a:solidFill>
          <a:srgbClr val="FFC000">
            <a:alpha val="90000"/>
          </a:srgbClr>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171 177,1 </a:t>
          </a:r>
          <a:r>
            <a:rPr lang="ru-RU" sz="1600" b="1" dirty="0" err="1" smtClean="0">
              <a:latin typeface="Arial" pitchFamily="34" charset="0"/>
              <a:cs typeface="Arial" pitchFamily="34" charset="0"/>
            </a:rPr>
            <a:t>тыс.руб</a:t>
          </a:r>
          <a:r>
            <a:rPr lang="ru-RU" sz="1600" b="1" dirty="0" smtClean="0">
              <a:latin typeface="Arial" pitchFamily="34" charset="0"/>
              <a:cs typeface="Arial" pitchFamily="34" charset="0"/>
            </a:rPr>
            <a:t>.</a:t>
          </a:r>
          <a:endParaRPr lang="ru-RU" sz="1600" b="1" dirty="0">
            <a:latin typeface="Arial" pitchFamily="34" charset="0"/>
            <a:cs typeface="Arial" pitchFamily="34" charset="0"/>
          </a:endParaRPr>
        </a:p>
      </dgm:t>
    </dgm:pt>
    <dgm:pt modelId="{7882E709-A9EE-4517-B8FF-8D5E1CD76251}" type="parTrans" cxnId="{7432BB2D-6A4E-4BFE-9E06-1179A4D7AED7}">
      <dgm:prSet/>
      <dgm:spPr/>
      <dgm:t>
        <a:bodyPr/>
        <a:lstStyle/>
        <a:p>
          <a:endParaRPr lang="ru-RU"/>
        </a:p>
      </dgm:t>
    </dgm:pt>
    <dgm:pt modelId="{248F21E5-D41F-4CE3-819E-9F80940BFAB2}" type="sibTrans" cxnId="{7432BB2D-6A4E-4BFE-9E06-1179A4D7AED7}">
      <dgm:prSet/>
      <dgm:spPr/>
      <dgm:t>
        <a:bodyPr/>
        <a:lstStyle/>
        <a:p>
          <a:endParaRPr lang="ru-RU"/>
        </a:p>
      </dgm:t>
    </dgm:pt>
    <dgm:pt modelId="{3141AD75-D8F5-4405-B1B2-E68E21C0C070}">
      <dgm:prSet phldrT="[Текст]" custT="1"/>
      <dgm:spPr>
        <a:solidFill>
          <a:srgbClr val="FFC000"/>
        </a:solidFill>
        <a:scene3d>
          <a:camera prst="orthographicFront"/>
          <a:lightRig rig="threePt" dir="t"/>
        </a:scene3d>
        <a:sp3d>
          <a:bevelT/>
        </a:sp3d>
      </dgm:spPr>
      <dgm:t>
        <a:bodyPr/>
        <a:lstStyle/>
        <a:p>
          <a:r>
            <a:rPr lang="ru-RU" sz="1600" b="1" dirty="0" smtClean="0">
              <a:latin typeface="Arial" pitchFamily="34" charset="0"/>
              <a:cs typeface="Arial" pitchFamily="34" charset="0"/>
            </a:rPr>
            <a:t>172 933,9 тыс.руб.</a:t>
          </a:r>
          <a:endParaRPr lang="ru-RU" sz="1600" b="1" dirty="0">
            <a:latin typeface="Arial" pitchFamily="34" charset="0"/>
            <a:cs typeface="Arial" pitchFamily="34" charset="0"/>
          </a:endParaRPr>
        </a:p>
      </dgm:t>
    </dgm:pt>
    <dgm:pt modelId="{3434581B-2D7D-4C04-A022-29FCFE7E1136}" type="parTrans" cxnId="{EA08C93C-8AD6-4572-BA07-14EF06ABD68B}">
      <dgm:prSet/>
      <dgm:spPr/>
      <dgm:t>
        <a:bodyPr/>
        <a:lstStyle/>
        <a:p>
          <a:endParaRPr lang="ru-RU"/>
        </a:p>
      </dgm:t>
    </dgm:pt>
    <dgm:pt modelId="{B01D167F-DB6B-42C4-BB03-82664E5F39DE}" type="sibTrans" cxnId="{EA08C93C-8AD6-4572-BA07-14EF06ABD68B}">
      <dgm:prSet/>
      <dgm:spPr/>
      <dgm:t>
        <a:bodyPr/>
        <a:lstStyle/>
        <a:p>
          <a:endParaRPr lang="ru-RU"/>
        </a:p>
      </dgm:t>
    </dgm:pt>
    <dgm:pt modelId="{0E23B44B-44E8-4705-8ED1-3B0A5BC8BF38}">
      <dgm:prSet phldrT="[Текст]" custT="1"/>
      <dgm:spPr>
        <a:solidFill>
          <a:srgbClr val="00B050"/>
        </a:solidFill>
        <a:scene3d>
          <a:camera prst="orthographicFront"/>
          <a:lightRig rig="threePt" dir="t"/>
        </a:scene3d>
        <a:sp3d>
          <a:bevelT/>
        </a:sp3d>
      </dgm:spPr>
      <dgm:t>
        <a:bodyPr/>
        <a:lstStyle/>
        <a:p>
          <a:r>
            <a:rPr lang="ru-RU" sz="1400" b="1" dirty="0" smtClean="0">
              <a:solidFill>
                <a:schemeClr val="tx1"/>
              </a:solidFill>
              <a:latin typeface="Arial" pitchFamily="34" charset="0"/>
              <a:cs typeface="Arial" pitchFamily="34" charset="0"/>
            </a:rPr>
            <a:t>2017 год</a:t>
          </a:r>
          <a:endParaRPr lang="ru-RU" sz="1400" dirty="0"/>
        </a:p>
      </dgm:t>
    </dgm:pt>
    <dgm:pt modelId="{7E41EA39-CB9C-4186-BFD8-D603B6C17A84}" type="parTrans" cxnId="{9D8F471D-E43B-4B2C-85ED-78D20B0308E5}">
      <dgm:prSet/>
      <dgm:spPr/>
      <dgm:t>
        <a:bodyPr/>
        <a:lstStyle/>
        <a:p>
          <a:endParaRPr lang="ru-RU"/>
        </a:p>
      </dgm:t>
    </dgm:pt>
    <dgm:pt modelId="{F30F7876-DB39-4F86-B2C3-EFE03BCBE18F}" type="sibTrans" cxnId="{9D8F471D-E43B-4B2C-85ED-78D20B0308E5}">
      <dgm:prSet/>
      <dgm:spPr/>
      <dgm:t>
        <a:bodyPr/>
        <a:lstStyle/>
        <a:p>
          <a:endParaRPr lang="ru-RU"/>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4" custScaleX="175598" custScaleY="245163" custLinFactX="100000" custLinFactY="-100000" custLinFactNeighborX="182482" custLinFactNeighborY="-113346"/>
      <dgm:spPr/>
      <dgm:t>
        <a:bodyPr/>
        <a:lstStyle/>
        <a:p>
          <a:endParaRPr lang="ru-RU"/>
        </a:p>
      </dgm:t>
    </dgm:pt>
    <dgm:pt modelId="{71D16127-0415-4225-BAA0-B7E53BEC67FC}" type="pres">
      <dgm:prSet presAssocID="{CD15A06F-12B1-4083-80D7-954AFCB88662}" presName="firstChildTx" presStyleLbl="bgAccFollowNode1" presStyleIdx="0" presStyleCnt="4">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4" custScaleX="334857" custScaleY="221226" custLinFactX="61450" custLinFactY="-100000" custLinFactNeighborX="100000" custLinFactNeighborY="-117632"/>
      <dgm:spPr/>
      <dgm:t>
        <a:bodyPr/>
        <a:lstStyle/>
        <a:p>
          <a:endParaRPr lang="ru-RU"/>
        </a:p>
      </dgm:t>
    </dgm:pt>
    <dgm:pt modelId="{C5FF967B-552C-4667-B0EB-0FD9730E8AE2}" type="pres">
      <dgm:prSet presAssocID="{25DEE719-6E24-4206-B748-B1775D07775D}" presName="transSpace" presStyleCnt="0"/>
      <dgm:spPr/>
    </dgm:pt>
    <dgm:pt modelId="{596C581D-CE88-48DE-9191-5AE0F4EB9CFC}" type="pres">
      <dgm:prSet presAssocID="{0E23B44B-44E8-4705-8ED1-3B0A5BC8BF38}" presName="posSpace" presStyleCnt="0"/>
      <dgm:spPr/>
    </dgm:pt>
    <dgm:pt modelId="{C7FBE40D-E1A1-44C2-A312-128F18ECABD0}" type="pres">
      <dgm:prSet presAssocID="{0E23B44B-44E8-4705-8ED1-3B0A5BC8BF38}" presName="vertFlow" presStyleCnt="0"/>
      <dgm:spPr/>
    </dgm:pt>
    <dgm:pt modelId="{280A08E6-F8C2-436A-94E2-23C69B01DBF5}" type="pres">
      <dgm:prSet presAssocID="{0E23B44B-44E8-4705-8ED1-3B0A5BC8BF38}" presName="topSpace" presStyleCnt="0"/>
      <dgm:spPr/>
    </dgm:pt>
    <dgm:pt modelId="{04B68CED-7507-4E77-83AC-0FB648CA148C}" type="pres">
      <dgm:prSet presAssocID="{0E23B44B-44E8-4705-8ED1-3B0A5BC8BF38}" presName="firstComp" presStyleCnt="0"/>
      <dgm:spPr/>
    </dgm:pt>
    <dgm:pt modelId="{350B90F2-2E24-405C-ADA3-0F38B4FA14B4}" type="pres">
      <dgm:prSet presAssocID="{0E23B44B-44E8-4705-8ED1-3B0A5BC8BF38}" presName="firstChild" presStyleLbl="bgAccFollowNode1" presStyleIdx="1" presStyleCnt="4" custScaleX="177403" custScaleY="242125" custLinFactX="200000" custLinFactY="-100000" custLinFactNeighborX="212090" custLinFactNeighborY="-113346"/>
      <dgm:spPr/>
      <dgm:t>
        <a:bodyPr/>
        <a:lstStyle/>
        <a:p>
          <a:endParaRPr lang="ru-RU"/>
        </a:p>
      </dgm:t>
    </dgm:pt>
    <dgm:pt modelId="{2EC55677-803C-4AE0-94E8-96AB0B5D87D8}" type="pres">
      <dgm:prSet presAssocID="{0E23B44B-44E8-4705-8ED1-3B0A5BC8BF38}" presName="firstChildTx" presStyleLbl="bgAccFollowNode1" presStyleIdx="1" presStyleCnt="4">
        <dgm:presLayoutVars>
          <dgm:bulletEnabled val="1"/>
        </dgm:presLayoutVars>
      </dgm:prSet>
      <dgm:spPr/>
      <dgm:t>
        <a:bodyPr/>
        <a:lstStyle/>
        <a:p>
          <a:endParaRPr lang="ru-RU"/>
        </a:p>
      </dgm:t>
    </dgm:pt>
    <dgm:pt modelId="{D807250F-5263-4025-B1D7-85D5776EB739}" type="pres">
      <dgm:prSet presAssocID="{0E23B44B-44E8-4705-8ED1-3B0A5BC8BF38}" presName="negSpace" presStyleCnt="0"/>
      <dgm:spPr/>
    </dgm:pt>
    <dgm:pt modelId="{619D04CA-736D-4847-822B-554DC58049F5}" type="pres">
      <dgm:prSet presAssocID="{0E23B44B-44E8-4705-8ED1-3B0A5BC8BF38}" presName="circle" presStyleLbl="node1" presStyleIdx="1" presStyleCnt="4" custScaleX="338319" custScaleY="236114" custLinFactX="200000" custLinFactY="-94848" custLinFactNeighborX="245108" custLinFactNeighborY="-100000"/>
      <dgm:spPr/>
      <dgm:t>
        <a:bodyPr/>
        <a:lstStyle/>
        <a:p>
          <a:endParaRPr lang="ru-RU"/>
        </a:p>
      </dgm:t>
    </dgm:pt>
    <dgm:pt modelId="{C51C739D-41EE-4998-8379-18DEA778B838}" type="pres">
      <dgm:prSet presAssocID="{F30F7876-DB39-4F86-B2C3-EFE03BCBE18F}"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2" presStyleCnt="4" custScaleX="187911" custScaleY="275961" custLinFactX="-100000" custLinFactY="32067" custLinFactNeighborX="-131159" custLinFactNeighborY="100000"/>
      <dgm:spPr/>
      <dgm:t>
        <a:bodyPr/>
        <a:lstStyle/>
        <a:p>
          <a:endParaRPr lang="ru-RU"/>
        </a:p>
      </dgm:t>
    </dgm:pt>
    <dgm:pt modelId="{073EA71D-7299-4EC1-B113-26DFEB568638}" type="pres">
      <dgm:prSet presAssocID="{6693D4CE-576D-43ED-9396-89E237234FEA}" presName="firstChildTx" presStyleLbl="bgAccFollowNode1" presStyleIdx="2" presStyleCnt="4">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2" presStyleCnt="4" custScaleX="351254" custScaleY="211427" custLinFactX="-400000" custLinFactY="38190" custLinFactNeighborX="-495433" custLinFactNeighborY="100000"/>
      <dgm:spPr/>
      <dgm:t>
        <a:bodyPr/>
        <a:lstStyle/>
        <a:p>
          <a:endParaRPr lang="ru-RU"/>
        </a:p>
      </dgm:t>
    </dgm:pt>
    <dgm:pt modelId="{F6993764-A6C1-4162-BB28-405CFE1D0C12}" type="pres">
      <dgm:prSet presAssocID="{E9CCE32F-0A43-4551-9357-9DAD322628D5}" presName="transSpace" presStyleCnt="0"/>
      <dgm:spPr/>
    </dgm:pt>
    <dgm:pt modelId="{10B45E23-81DB-475E-9541-A6B59A52788F}" type="pres">
      <dgm:prSet presAssocID="{1CC882FE-08B7-4D9A-893D-AFC663A52AE5}" presName="posSpace" presStyleCnt="0"/>
      <dgm:spPr/>
    </dgm:pt>
    <dgm:pt modelId="{C876FBAD-FCB2-4A59-BBA6-82A63AAAE09B}" type="pres">
      <dgm:prSet presAssocID="{1CC882FE-08B7-4D9A-893D-AFC663A52AE5}" presName="vertFlow" presStyleCnt="0"/>
      <dgm:spPr/>
    </dgm:pt>
    <dgm:pt modelId="{881106CA-357F-4755-B058-95F15919BE4E}" type="pres">
      <dgm:prSet presAssocID="{1CC882FE-08B7-4D9A-893D-AFC663A52AE5}" presName="topSpace" presStyleCnt="0"/>
      <dgm:spPr/>
    </dgm:pt>
    <dgm:pt modelId="{DF89C271-4DC3-4EDC-BCCB-AF5AB5DD1175}" type="pres">
      <dgm:prSet presAssocID="{1CC882FE-08B7-4D9A-893D-AFC663A52AE5}" presName="firstComp" presStyleCnt="0"/>
      <dgm:spPr/>
    </dgm:pt>
    <dgm:pt modelId="{B025E926-1E60-41B1-8D7E-692CFA346C47}" type="pres">
      <dgm:prSet presAssocID="{1CC882FE-08B7-4D9A-893D-AFC663A52AE5}" presName="firstChild" presStyleLbl="bgAccFollowNode1" presStyleIdx="3" presStyleCnt="4" custScaleX="189601" custScaleY="273835" custLinFactX="-82501" custLinFactY="7614" custLinFactNeighborX="-100000" custLinFactNeighborY="100000"/>
      <dgm:spPr/>
      <dgm:t>
        <a:bodyPr/>
        <a:lstStyle/>
        <a:p>
          <a:endParaRPr lang="ru-RU"/>
        </a:p>
      </dgm:t>
    </dgm:pt>
    <dgm:pt modelId="{5C624619-0C9B-4072-878B-D24A8D3186A3}" type="pres">
      <dgm:prSet presAssocID="{1CC882FE-08B7-4D9A-893D-AFC663A52AE5}" presName="firstChildTx" presStyleLbl="bgAccFollowNode1" presStyleIdx="3" presStyleCnt="4">
        <dgm:presLayoutVars>
          <dgm:bulletEnabled val="1"/>
        </dgm:presLayoutVars>
      </dgm:prSet>
      <dgm:spPr/>
      <dgm:t>
        <a:bodyPr/>
        <a:lstStyle/>
        <a:p>
          <a:endParaRPr lang="ru-RU"/>
        </a:p>
      </dgm:t>
    </dgm:pt>
    <dgm:pt modelId="{947D5490-03EE-4C46-8BB7-01A03E60AE50}" type="pres">
      <dgm:prSet presAssocID="{1CC882FE-08B7-4D9A-893D-AFC663A52AE5}" presName="negSpace" presStyleCnt="0"/>
      <dgm:spPr/>
    </dgm:pt>
    <dgm:pt modelId="{C0A86748-EE07-4223-B387-D8587432E239}" type="pres">
      <dgm:prSet presAssocID="{1CC882FE-08B7-4D9A-893D-AFC663A52AE5}" presName="circle" presStyleLbl="node1" presStyleIdx="3" presStyleCnt="4" custScaleX="348756" custScaleY="222982" custLinFactX="-300000" custLinFactY="18324" custLinFactNeighborX="-335227" custLinFactNeighborY="100000"/>
      <dgm:spPr/>
      <dgm:t>
        <a:bodyPr/>
        <a:lstStyle/>
        <a:p>
          <a:endParaRPr lang="ru-RU"/>
        </a:p>
      </dgm:t>
    </dgm:pt>
  </dgm:ptLst>
  <dgm:cxnLst>
    <dgm:cxn modelId="{CE653335-A6BE-4FD0-BC01-86963D508DCE}" type="presOf" srcId="{3141AD75-D8F5-4405-B1B2-E68E21C0C070}" destId="{71D16127-0415-4225-BAA0-B7E53BEC67FC}" srcOrd="1" destOrd="0" presId="urn:microsoft.com/office/officeart/2005/8/layout/hList9"/>
    <dgm:cxn modelId="{66E9DDB5-BEA7-460A-9E4A-CD17DE748398}" type="presOf" srcId="{6693D4CE-576D-43ED-9396-89E237234FEA}" destId="{EF742149-E67E-4D05-A17B-20672C4FE130}" srcOrd="0" destOrd="0" presId="urn:microsoft.com/office/officeart/2005/8/layout/hList9"/>
    <dgm:cxn modelId="{9D8F471D-E43B-4B2C-85ED-78D20B0308E5}" srcId="{C880B1E8-D4C7-4108-B417-E970730DB652}" destId="{0E23B44B-44E8-4705-8ED1-3B0A5BC8BF38}" srcOrd="1" destOrd="0" parTransId="{7E41EA39-CB9C-4186-BFD8-D603B6C17A84}" sibTransId="{F30F7876-DB39-4F86-B2C3-EFE03BCBE18F}"/>
    <dgm:cxn modelId="{0C806118-DA9F-42C5-BFCF-76A45723D472}" srcId="{0E23B44B-44E8-4705-8ED1-3B0A5BC8BF38}" destId="{8E08AF9A-2716-408A-9006-5FE9F2B8C102}" srcOrd="0" destOrd="0" parTransId="{532776E5-B195-46FC-B602-EEDB5A83887F}" sibTransId="{713586B0-F46B-43A1-81EE-90BD00B7C254}"/>
    <dgm:cxn modelId="{EA08C93C-8AD6-4572-BA07-14EF06ABD68B}" srcId="{CD15A06F-12B1-4083-80D7-954AFCB88662}" destId="{3141AD75-D8F5-4405-B1B2-E68E21C0C070}" srcOrd="0" destOrd="0" parTransId="{3434581B-2D7D-4C04-A022-29FCFE7E1136}" sibTransId="{B01D167F-DB6B-42C4-BB03-82664E5F39DE}"/>
    <dgm:cxn modelId="{36576D53-44AF-4C15-9740-57C5BD1D4FD8}" type="presOf" srcId="{0E23B44B-44E8-4705-8ED1-3B0A5BC8BF38}" destId="{619D04CA-736D-4847-822B-554DC58049F5}" srcOrd="0"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D3A2660A-1239-4371-8F94-C180AF93ACE4}" type="presOf" srcId="{8B7BD01A-5183-4D04-A2BF-FBBB54799E77}" destId="{E5789A7F-9213-4DA2-A74B-ED3F776300D9}" srcOrd="0" destOrd="0" presId="urn:microsoft.com/office/officeart/2005/8/layout/hList9"/>
    <dgm:cxn modelId="{89390EAE-52DA-4CB8-A061-CCC91833C36A}" type="presOf" srcId="{8B7BD01A-5183-4D04-A2BF-FBBB54799E77}" destId="{073EA71D-7299-4EC1-B113-26DFEB568638}" srcOrd="1" destOrd="0" presId="urn:microsoft.com/office/officeart/2005/8/layout/hList9"/>
    <dgm:cxn modelId="{8F6CDD57-9A55-4CEE-92CF-DBB64CB32395}" srcId="{C880B1E8-D4C7-4108-B417-E970730DB652}" destId="{1CC882FE-08B7-4D9A-893D-AFC663A52AE5}" srcOrd="3" destOrd="0" parTransId="{7CA961A7-3CBC-4FB3-8B23-CA4C000A735D}" sibTransId="{B3A71042-CEC6-4945-A23E-5274E56E32BA}"/>
    <dgm:cxn modelId="{D6C28A92-BE6C-4528-AC51-D5587B7E344E}" type="presOf" srcId="{CD15A06F-12B1-4083-80D7-954AFCB88662}" destId="{75E47458-EF45-40E4-B05F-412DAFB8E493}" srcOrd="0" destOrd="0" presId="urn:microsoft.com/office/officeart/2005/8/layout/hList9"/>
    <dgm:cxn modelId="{0AEFD69C-D56B-4648-8F13-0DB7F3D722BC}" srcId="{C880B1E8-D4C7-4108-B417-E970730DB652}" destId="{6693D4CE-576D-43ED-9396-89E237234FEA}" srcOrd="2" destOrd="0" parTransId="{B0FC22FC-EB3C-4CD3-9EC1-8C8F18A46521}" sibTransId="{E9CCE32F-0A43-4551-9357-9DAD322628D5}"/>
    <dgm:cxn modelId="{B0F1CCF0-AC0A-44E2-AF7D-613C66C2C9A9}" type="presOf" srcId="{27B34065-329E-47AF-8DE7-FC5A468E820A}" destId="{B025E926-1E60-41B1-8D7E-692CFA346C47}" srcOrd="0" destOrd="0" presId="urn:microsoft.com/office/officeart/2005/8/layout/hList9"/>
    <dgm:cxn modelId="{0288A167-75A9-4347-89B3-96A59C0B6856}" srcId="{6693D4CE-576D-43ED-9396-89E237234FEA}" destId="{8B7BD01A-5183-4D04-A2BF-FBBB54799E77}" srcOrd="0" destOrd="0" parTransId="{7B1D9085-4FBA-46A8-9C58-0916DBF0ED60}" sibTransId="{E3E5E7E6-D17D-4460-887A-08AB04722631}"/>
    <dgm:cxn modelId="{374942D8-D1AC-44F3-B103-6B98FB5B53FA}" type="presOf" srcId="{8E08AF9A-2716-408A-9006-5FE9F2B8C102}" destId="{2EC55677-803C-4AE0-94E8-96AB0B5D87D8}" srcOrd="1" destOrd="0" presId="urn:microsoft.com/office/officeart/2005/8/layout/hList9"/>
    <dgm:cxn modelId="{304C2EFD-DCA8-4ED5-82DA-641EE5518D68}" type="presOf" srcId="{8E08AF9A-2716-408A-9006-5FE9F2B8C102}" destId="{350B90F2-2E24-405C-ADA3-0F38B4FA14B4}" srcOrd="0" destOrd="0" presId="urn:microsoft.com/office/officeart/2005/8/layout/hList9"/>
    <dgm:cxn modelId="{9400A8E9-E3F8-4E5D-817F-80BAC135610D}" type="presOf" srcId="{1CC882FE-08B7-4D9A-893D-AFC663A52AE5}" destId="{C0A86748-EE07-4223-B387-D8587432E239}" srcOrd="0" destOrd="0" presId="urn:microsoft.com/office/officeart/2005/8/layout/hList9"/>
    <dgm:cxn modelId="{349D6F70-008C-4238-B2B3-1C3EE8A7DB19}" type="presOf" srcId="{3141AD75-D8F5-4405-B1B2-E68E21C0C070}" destId="{DDBF3599-09AA-4E31-8DF5-39FA9B4E75DF}" srcOrd="0" destOrd="0" presId="urn:microsoft.com/office/officeart/2005/8/layout/hList9"/>
    <dgm:cxn modelId="{AB68A293-5E7B-4670-B3E8-1C84EEB98FEE}" type="presOf" srcId="{27B34065-329E-47AF-8DE7-FC5A468E820A}" destId="{5C624619-0C9B-4072-878B-D24A8D3186A3}" srcOrd="1" destOrd="0" presId="urn:microsoft.com/office/officeart/2005/8/layout/hList9"/>
    <dgm:cxn modelId="{F4AF4A63-ED5D-41EE-B8CC-0F310A09F130}" type="presOf" srcId="{C880B1E8-D4C7-4108-B417-E970730DB652}" destId="{194B0076-74CA-4EF4-B6EF-BBEB40CC411E}" srcOrd="0" destOrd="0" presId="urn:microsoft.com/office/officeart/2005/8/layout/hList9"/>
    <dgm:cxn modelId="{7432BB2D-6A4E-4BFE-9E06-1179A4D7AED7}" srcId="{1CC882FE-08B7-4D9A-893D-AFC663A52AE5}" destId="{27B34065-329E-47AF-8DE7-FC5A468E820A}" srcOrd="0" destOrd="0" parTransId="{7882E709-A9EE-4517-B8FF-8D5E1CD76251}" sibTransId="{248F21E5-D41F-4CE3-819E-9F80940BFAB2}"/>
    <dgm:cxn modelId="{CEC0CBA9-1C6B-4B33-8A76-EEA622641D14}" type="presParOf" srcId="{194B0076-74CA-4EF4-B6EF-BBEB40CC411E}" destId="{A59A3C68-D0E2-49CE-8A28-8C356AD1531C}" srcOrd="0" destOrd="0" presId="urn:microsoft.com/office/officeart/2005/8/layout/hList9"/>
    <dgm:cxn modelId="{5E62D6C1-DDCA-433D-9031-7C4661CE4FED}" type="presParOf" srcId="{194B0076-74CA-4EF4-B6EF-BBEB40CC411E}" destId="{1E63E890-1B1C-40B3-A12A-1E4898596B4F}" srcOrd="1" destOrd="0" presId="urn:microsoft.com/office/officeart/2005/8/layout/hList9"/>
    <dgm:cxn modelId="{DB0E1A9B-9B8A-4413-A9C3-42149B10AC03}" type="presParOf" srcId="{1E63E890-1B1C-40B3-A12A-1E4898596B4F}" destId="{377E32A4-A9A6-4F97-BE70-1F71F222C0C5}" srcOrd="0" destOrd="0" presId="urn:microsoft.com/office/officeart/2005/8/layout/hList9"/>
    <dgm:cxn modelId="{908C38D8-3021-4D7B-BAE0-7E672F648353}" type="presParOf" srcId="{1E63E890-1B1C-40B3-A12A-1E4898596B4F}" destId="{DADA319A-3883-4353-AE91-D42DEB88EAEA}" srcOrd="1" destOrd="0" presId="urn:microsoft.com/office/officeart/2005/8/layout/hList9"/>
    <dgm:cxn modelId="{0BC2124A-5C00-4109-89FC-C194477087B1}" type="presParOf" srcId="{DADA319A-3883-4353-AE91-D42DEB88EAEA}" destId="{DDBF3599-09AA-4E31-8DF5-39FA9B4E75DF}" srcOrd="0" destOrd="0" presId="urn:microsoft.com/office/officeart/2005/8/layout/hList9"/>
    <dgm:cxn modelId="{D5F42947-25F5-447F-AFEE-DC51A97EA9EA}" type="presParOf" srcId="{DADA319A-3883-4353-AE91-D42DEB88EAEA}" destId="{71D16127-0415-4225-BAA0-B7E53BEC67FC}" srcOrd="1" destOrd="0" presId="urn:microsoft.com/office/officeart/2005/8/layout/hList9"/>
    <dgm:cxn modelId="{8EF054C5-9C39-40E7-9C31-2DA850A29D1C}" type="presParOf" srcId="{194B0076-74CA-4EF4-B6EF-BBEB40CC411E}" destId="{296DF649-841E-4E21-A23C-76886C582161}" srcOrd="2" destOrd="0" presId="urn:microsoft.com/office/officeart/2005/8/layout/hList9"/>
    <dgm:cxn modelId="{8BD6268F-A831-4B00-90E5-2B94C63D57B2}" type="presParOf" srcId="{194B0076-74CA-4EF4-B6EF-BBEB40CC411E}" destId="{75E47458-EF45-40E4-B05F-412DAFB8E493}" srcOrd="3" destOrd="0" presId="urn:microsoft.com/office/officeart/2005/8/layout/hList9"/>
    <dgm:cxn modelId="{E6B6AF30-649E-42D2-899C-02A518DD2E9B}" type="presParOf" srcId="{194B0076-74CA-4EF4-B6EF-BBEB40CC411E}" destId="{C5FF967B-552C-4667-B0EB-0FD9730E8AE2}" srcOrd="4" destOrd="0" presId="urn:microsoft.com/office/officeart/2005/8/layout/hList9"/>
    <dgm:cxn modelId="{935C3BF9-450C-4C3F-8314-59D2100BBA70}" type="presParOf" srcId="{194B0076-74CA-4EF4-B6EF-BBEB40CC411E}" destId="{596C581D-CE88-48DE-9191-5AE0F4EB9CFC}" srcOrd="5" destOrd="0" presId="urn:microsoft.com/office/officeart/2005/8/layout/hList9"/>
    <dgm:cxn modelId="{B1AD3C4D-D85E-4D6F-A663-5CD697BC83B0}" type="presParOf" srcId="{194B0076-74CA-4EF4-B6EF-BBEB40CC411E}" destId="{C7FBE40D-E1A1-44C2-A312-128F18ECABD0}" srcOrd="6" destOrd="0" presId="urn:microsoft.com/office/officeart/2005/8/layout/hList9"/>
    <dgm:cxn modelId="{3DACA8F9-46F0-4830-8C8E-288574EFC6F4}" type="presParOf" srcId="{C7FBE40D-E1A1-44C2-A312-128F18ECABD0}" destId="{280A08E6-F8C2-436A-94E2-23C69B01DBF5}" srcOrd="0" destOrd="0" presId="urn:microsoft.com/office/officeart/2005/8/layout/hList9"/>
    <dgm:cxn modelId="{1DCFB1DF-917B-40A1-9C28-D555CB383816}" type="presParOf" srcId="{C7FBE40D-E1A1-44C2-A312-128F18ECABD0}" destId="{04B68CED-7507-4E77-83AC-0FB648CA148C}" srcOrd="1" destOrd="0" presId="urn:microsoft.com/office/officeart/2005/8/layout/hList9"/>
    <dgm:cxn modelId="{7C3BAFA4-8FF5-4975-908A-90D1138D8C4B}" type="presParOf" srcId="{04B68CED-7507-4E77-83AC-0FB648CA148C}" destId="{350B90F2-2E24-405C-ADA3-0F38B4FA14B4}" srcOrd="0" destOrd="0" presId="urn:microsoft.com/office/officeart/2005/8/layout/hList9"/>
    <dgm:cxn modelId="{488EF549-A06E-46B7-B6C7-2E2FCE58E8C4}" type="presParOf" srcId="{04B68CED-7507-4E77-83AC-0FB648CA148C}" destId="{2EC55677-803C-4AE0-94E8-96AB0B5D87D8}" srcOrd="1" destOrd="0" presId="urn:microsoft.com/office/officeart/2005/8/layout/hList9"/>
    <dgm:cxn modelId="{D40380CE-1AE6-41EB-BE1D-A25483C9A335}" type="presParOf" srcId="{194B0076-74CA-4EF4-B6EF-BBEB40CC411E}" destId="{D807250F-5263-4025-B1D7-85D5776EB739}" srcOrd="7" destOrd="0" presId="urn:microsoft.com/office/officeart/2005/8/layout/hList9"/>
    <dgm:cxn modelId="{4922CDF2-B9FB-4D12-AAFD-B0A912FC5C82}" type="presParOf" srcId="{194B0076-74CA-4EF4-B6EF-BBEB40CC411E}" destId="{619D04CA-736D-4847-822B-554DC58049F5}" srcOrd="8" destOrd="0" presId="urn:microsoft.com/office/officeart/2005/8/layout/hList9"/>
    <dgm:cxn modelId="{1199FFE8-2548-44C4-9695-8878DC0D7E8A}" type="presParOf" srcId="{194B0076-74CA-4EF4-B6EF-BBEB40CC411E}" destId="{C51C739D-41EE-4998-8379-18DEA778B838}" srcOrd="9" destOrd="0" presId="urn:microsoft.com/office/officeart/2005/8/layout/hList9"/>
    <dgm:cxn modelId="{27E3B6AA-139E-4F28-B60A-686EB69F2A6F}" type="presParOf" srcId="{194B0076-74CA-4EF4-B6EF-BBEB40CC411E}" destId="{EBA7A942-8359-4316-887B-E73BD702BC8A}" srcOrd="10" destOrd="0" presId="urn:microsoft.com/office/officeart/2005/8/layout/hList9"/>
    <dgm:cxn modelId="{26640660-2C1A-4A41-81A0-4DDEEF6FC9B9}" type="presParOf" srcId="{194B0076-74CA-4EF4-B6EF-BBEB40CC411E}" destId="{57668DBE-AE58-482D-991B-4D4E8DAA2E52}" srcOrd="11" destOrd="0" presId="urn:microsoft.com/office/officeart/2005/8/layout/hList9"/>
    <dgm:cxn modelId="{6C34BD2D-497E-4F38-9EDF-17FD689086E6}" type="presParOf" srcId="{57668DBE-AE58-482D-991B-4D4E8DAA2E52}" destId="{57931F1F-74D1-4AD6-A814-69E08AEFDA43}" srcOrd="0" destOrd="0" presId="urn:microsoft.com/office/officeart/2005/8/layout/hList9"/>
    <dgm:cxn modelId="{D56A03A6-0A9A-4885-BE78-406C2761B6BD}" type="presParOf" srcId="{57668DBE-AE58-482D-991B-4D4E8DAA2E52}" destId="{2DB7004B-45DA-4801-B5CE-F36E859B9443}" srcOrd="1" destOrd="0" presId="urn:microsoft.com/office/officeart/2005/8/layout/hList9"/>
    <dgm:cxn modelId="{0B3AB7EC-BD75-4498-844E-462C85BABBB9}" type="presParOf" srcId="{2DB7004B-45DA-4801-B5CE-F36E859B9443}" destId="{E5789A7F-9213-4DA2-A74B-ED3F776300D9}" srcOrd="0" destOrd="0" presId="urn:microsoft.com/office/officeart/2005/8/layout/hList9"/>
    <dgm:cxn modelId="{A1FF659A-2C22-44D2-993B-68B3F2D5CB25}" type="presParOf" srcId="{2DB7004B-45DA-4801-B5CE-F36E859B9443}" destId="{073EA71D-7299-4EC1-B113-26DFEB568638}" srcOrd="1" destOrd="0" presId="urn:microsoft.com/office/officeart/2005/8/layout/hList9"/>
    <dgm:cxn modelId="{EAFA819C-EC63-47D8-BC80-F6142ECF6225}" type="presParOf" srcId="{194B0076-74CA-4EF4-B6EF-BBEB40CC411E}" destId="{693F19C3-634C-433B-A404-43D5AB88CB57}" srcOrd="12" destOrd="0" presId="urn:microsoft.com/office/officeart/2005/8/layout/hList9"/>
    <dgm:cxn modelId="{1EC47F3C-53D6-4D37-BE77-7C2885A64868}" type="presParOf" srcId="{194B0076-74CA-4EF4-B6EF-BBEB40CC411E}" destId="{EF742149-E67E-4D05-A17B-20672C4FE130}" srcOrd="13" destOrd="0" presId="urn:microsoft.com/office/officeart/2005/8/layout/hList9"/>
    <dgm:cxn modelId="{2AA95860-C793-4D1D-B94F-7E6911572C56}" type="presParOf" srcId="{194B0076-74CA-4EF4-B6EF-BBEB40CC411E}" destId="{F6993764-A6C1-4162-BB28-405CFE1D0C12}" srcOrd="14" destOrd="0" presId="urn:microsoft.com/office/officeart/2005/8/layout/hList9"/>
    <dgm:cxn modelId="{7D4AE02C-60E3-4070-910C-08EAA3F34B97}" type="presParOf" srcId="{194B0076-74CA-4EF4-B6EF-BBEB40CC411E}" destId="{10B45E23-81DB-475E-9541-A6B59A52788F}" srcOrd="15" destOrd="0" presId="urn:microsoft.com/office/officeart/2005/8/layout/hList9"/>
    <dgm:cxn modelId="{C16F53E2-D1C0-4232-80DE-108A0E3AAC0F}" type="presParOf" srcId="{194B0076-74CA-4EF4-B6EF-BBEB40CC411E}" destId="{C876FBAD-FCB2-4A59-BBA6-82A63AAAE09B}" srcOrd="16" destOrd="0" presId="urn:microsoft.com/office/officeart/2005/8/layout/hList9"/>
    <dgm:cxn modelId="{801523F4-29ED-4504-9CFA-D5C40B59E375}" type="presParOf" srcId="{C876FBAD-FCB2-4A59-BBA6-82A63AAAE09B}" destId="{881106CA-357F-4755-B058-95F15919BE4E}" srcOrd="0" destOrd="0" presId="urn:microsoft.com/office/officeart/2005/8/layout/hList9"/>
    <dgm:cxn modelId="{27561836-D280-44E9-8836-A120D57B4851}" type="presParOf" srcId="{C876FBAD-FCB2-4A59-BBA6-82A63AAAE09B}" destId="{DF89C271-4DC3-4EDC-BCCB-AF5AB5DD1175}" srcOrd="1" destOrd="0" presId="urn:microsoft.com/office/officeart/2005/8/layout/hList9"/>
    <dgm:cxn modelId="{884F4D77-3F8C-4B73-935D-7B538750AC1A}" type="presParOf" srcId="{DF89C271-4DC3-4EDC-BCCB-AF5AB5DD1175}" destId="{B025E926-1E60-41B1-8D7E-692CFA346C47}" srcOrd="0" destOrd="0" presId="urn:microsoft.com/office/officeart/2005/8/layout/hList9"/>
    <dgm:cxn modelId="{01898E0F-92F2-44B8-A814-56032E587665}" type="presParOf" srcId="{DF89C271-4DC3-4EDC-BCCB-AF5AB5DD1175}" destId="{5C624619-0C9B-4072-878B-D24A8D3186A3}" srcOrd="1" destOrd="0" presId="urn:microsoft.com/office/officeart/2005/8/layout/hList9"/>
    <dgm:cxn modelId="{51028FE4-C891-4FB0-88C0-5FA438CD6146}" type="presParOf" srcId="{194B0076-74CA-4EF4-B6EF-BBEB40CC411E}" destId="{947D5490-03EE-4C46-8BB7-01A03E60AE50}" srcOrd="17" destOrd="0" presId="urn:microsoft.com/office/officeart/2005/8/layout/hList9"/>
    <dgm:cxn modelId="{B7C861D0-C17D-41A1-9D96-24AD863410FF}" type="presParOf" srcId="{194B0076-74CA-4EF4-B6EF-BBEB40CC411E}" destId="{C0A86748-EE07-4223-B387-D8587432E239}" srcOrd="1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80B1E8-D4C7-4108-B417-E970730DB6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CD15A06F-12B1-4083-80D7-954AFCB88662}">
      <dgm:prSet phldrT="[Текст]"/>
      <dgm:spPr>
        <a:solidFill>
          <a:srgbClr val="00B050"/>
        </a:solidFill>
        <a:scene3d>
          <a:camera prst="orthographicFront"/>
          <a:lightRig rig="threePt" dir="t"/>
        </a:scene3d>
        <a:sp3d>
          <a:bevelT/>
        </a:sp3d>
      </dgm:spPr>
      <dgm:t>
        <a:bodyPr/>
        <a:lstStyle/>
        <a:p>
          <a:r>
            <a:rPr lang="ru-RU" b="1" dirty="0" smtClean="0">
              <a:solidFill>
                <a:schemeClr val="tx1"/>
              </a:solidFill>
              <a:latin typeface="Arial" pitchFamily="34" charset="0"/>
              <a:cs typeface="Arial" pitchFamily="34" charset="0"/>
            </a:rPr>
            <a:t>2016 год</a:t>
          </a:r>
          <a:endParaRPr lang="ru-RU" b="1" dirty="0">
            <a:solidFill>
              <a:schemeClr val="tx1"/>
            </a:solidFill>
            <a:latin typeface="Arial" pitchFamily="34" charset="0"/>
            <a:cs typeface="Arial" pitchFamily="34" charset="0"/>
          </a:endParaRPr>
        </a:p>
      </dgm:t>
    </dgm:pt>
    <dgm:pt modelId="{C05FE6EA-60DF-4823-9FF0-17265688EF66}" type="parTrans" cxnId="{C46D4F81-42C9-421E-9F75-5AC5ECE10F95}">
      <dgm:prSet/>
      <dgm:spPr/>
      <dgm:t>
        <a:bodyPr/>
        <a:lstStyle/>
        <a:p>
          <a:endParaRPr lang="ru-RU"/>
        </a:p>
      </dgm:t>
    </dgm:pt>
    <dgm:pt modelId="{25DEE719-6E24-4206-B748-B1775D07775D}" type="sibTrans" cxnId="{C46D4F81-42C9-421E-9F75-5AC5ECE10F95}">
      <dgm:prSet/>
      <dgm:spPr/>
      <dgm:t>
        <a:bodyPr/>
        <a:lstStyle/>
        <a:p>
          <a:endParaRPr lang="ru-RU"/>
        </a:p>
      </dgm:t>
    </dgm:pt>
    <dgm:pt modelId="{8E08AF9A-2716-408A-9006-5FE9F2B8C102}">
      <dgm:prSet phldrT="[Текст]" custT="1"/>
      <dgm:spPr>
        <a:solidFill>
          <a:srgbClr val="FFC000"/>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108 228,9 тыс.руб.</a:t>
          </a:r>
          <a:endParaRPr lang="ru-RU" sz="1600" b="1" dirty="0">
            <a:latin typeface="Arial" pitchFamily="34" charset="0"/>
            <a:cs typeface="Arial" pitchFamily="34" charset="0"/>
          </a:endParaRPr>
        </a:p>
      </dgm:t>
    </dgm:pt>
    <dgm:pt modelId="{532776E5-B195-46FC-B602-EEDB5A83887F}" type="parTrans" cxnId="{0C806118-DA9F-42C5-BFCF-76A45723D472}">
      <dgm:prSet/>
      <dgm:spPr/>
      <dgm:t>
        <a:bodyPr/>
        <a:lstStyle/>
        <a:p>
          <a:endParaRPr lang="ru-RU"/>
        </a:p>
      </dgm:t>
    </dgm:pt>
    <dgm:pt modelId="{713586B0-F46B-43A1-81EE-90BD00B7C254}" type="sibTrans" cxnId="{0C806118-DA9F-42C5-BFCF-76A45723D472}">
      <dgm:prSet/>
      <dgm:spPr/>
      <dgm:t>
        <a:bodyPr/>
        <a:lstStyle/>
        <a:p>
          <a:endParaRPr lang="ru-RU"/>
        </a:p>
      </dgm:t>
    </dgm:pt>
    <dgm:pt modelId="{6693D4CE-576D-43ED-9396-89E237234FEA}">
      <dgm:prSet phldrT="[Текст]"/>
      <dgm:spPr>
        <a:solidFill>
          <a:srgbClr val="00B050"/>
        </a:solidFill>
        <a:scene3d>
          <a:camera prst="orthographicFront"/>
          <a:lightRig rig="threePt" dir="t"/>
        </a:scene3d>
        <a:sp3d>
          <a:bevelT/>
        </a:sp3d>
      </dgm:spPr>
      <dgm:t>
        <a:bodyPr/>
        <a:lstStyle/>
        <a:p>
          <a:r>
            <a:rPr lang="ru-RU" b="1" dirty="0" smtClean="0">
              <a:solidFill>
                <a:schemeClr val="tx1"/>
              </a:solidFill>
              <a:latin typeface="Arial" pitchFamily="34" charset="0"/>
              <a:cs typeface="Arial" pitchFamily="34" charset="0"/>
            </a:rPr>
            <a:t>2017 год</a:t>
          </a:r>
          <a:endParaRPr lang="ru-RU" b="1" dirty="0">
            <a:solidFill>
              <a:schemeClr val="tx1"/>
            </a:solidFill>
            <a:latin typeface="Arial" pitchFamily="34" charset="0"/>
            <a:cs typeface="Arial" pitchFamily="34" charset="0"/>
          </a:endParaRPr>
        </a:p>
      </dgm:t>
    </dgm:pt>
    <dgm:pt modelId="{B0FC22FC-EB3C-4CD3-9EC1-8C8F18A46521}" type="parTrans" cxnId="{0AEFD69C-D56B-4648-8F13-0DB7F3D722BC}">
      <dgm:prSet/>
      <dgm:spPr/>
      <dgm:t>
        <a:bodyPr/>
        <a:lstStyle/>
        <a:p>
          <a:endParaRPr lang="ru-RU"/>
        </a:p>
      </dgm:t>
    </dgm:pt>
    <dgm:pt modelId="{E9CCE32F-0A43-4551-9357-9DAD322628D5}" type="sibTrans" cxnId="{0AEFD69C-D56B-4648-8F13-0DB7F3D722BC}">
      <dgm:prSet/>
      <dgm:spPr/>
      <dgm:t>
        <a:bodyPr/>
        <a:lstStyle/>
        <a:p>
          <a:endParaRPr lang="ru-RU"/>
        </a:p>
      </dgm:t>
    </dgm:pt>
    <dgm:pt modelId="{8B7BD01A-5183-4D04-A2BF-FBBB54799E77}">
      <dgm:prSet phldrT="[Текст]" custT="1"/>
      <dgm:spPr>
        <a:solidFill>
          <a:srgbClr val="FFC000"/>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105 832,9 тыс.руб.</a:t>
          </a:r>
          <a:endParaRPr lang="ru-RU" sz="1600" b="1" dirty="0">
            <a:latin typeface="Arial" pitchFamily="34" charset="0"/>
            <a:cs typeface="Arial" pitchFamily="34" charset="0"/>
          </a:endParaRPr>
        </a:p>
      </dgm:t>
    </dgm:pt>
    <dgm:pt modelId="{E3E5E7E6-D17D-4460-887A-08AB04722631}" type="sibTrans" cxnId="{0288A167-75A9-4347-89B3-96A59C0B6856}">
      <dgm:prSet/>
      <dgm:spPr/>
      <dgm:t>
        <a:bodyPr/>
        <a:lstStyle/>
        <a:p>
          <a:endParaRPr lang="ru-RU"/>
        </a:p>
      </dgm:t>
    </dgm:pt>
    <dgm:pt modelId="{7B1D9085-4FBA-46A8-9C58-0916DBF0ED60}" type="parTrans" cxnId="{0288A167-75A9-4347-89B3-96A59C0B6856}">
      <dgm:prSet/>
      <dgm:spPr/>
      <dgm:t>
        <a:bodyPr/>
        <a:lstStyle/>
        <a:p>
          <a:endParaRPr lang="ru-RU"/>
        </a:p>
      </dgm:t>
    </dgm:pt>
    <dgm:pt modelId="{1CC882FE-08B7-4D9A-893D-AFC663A52AE5}">
      <dgm:prSet phldrT="[Текст]"/>
      <dgm:spPr>
        <a:solidFill>
          <a:srgbClr val="00B050"/>
        </a:solidFill>
        <a:scene3d>
          <a:camera prst="orthographicFront"/>
          <a:lightRig rig="threePt" dir="t"/>
        </a:scene3d>
        <a:sp3d>
          <a:bevelT/>
        </a:sp3d>
      </dgm:spPr>
      <dgm:t>
        <a:bodyPr/>
        <a:lstStyle/>
        <a:p>
          <a:r>
            <a:rPr lang="ru-RU" b="1" dirty="0" smtClean="0">
              <a:solidFill>
                <a:schemeClr val="tx1"/>
              </a:solidFill>
              <a:latin typeface="Arial" pitchFamily="34" charset="0"/>
              <a:cs typeface="Arial" pitchFamily="34" charset="0"/>
            </a:rPr>
            <a:t>2018 год</a:t>
          </a:r>
          <a:endParaRPr lang="ru-RU" b="1" dirty="0">
            <a:solidFill>
              <a:schemeClr val="tx1"/>
            </a:solidFill>
            <a:latin typeface="Arial" pitchFamily="34" charset="0"/>
            <a:cs typeface="Arial" pitchFamily="34" charset="0"/>
          </a:endParaRPr>
        </a:p>
      </dgm:t>
    </dgm:pt>
    <dgm:pt modelId="{7CA961A7-3CBC-4FB3-8B23-CA4C000A735D}" type="parTrans" cxnId="{8F6CDD57-9A55-4CEE-92CF-DBB64CB32395}">
      <dgm:prSet/>
      <dgm:spPr/>
      <dgm:t>
        <a:bodyPr/>
        <a:lstStyle/>
        <a:p>
          <a:endParaRPr lang="ru-RU"/>
        </a:p>
      </dgm:t>
    </dgm:pt>
    <dgm:pt modelId="{B3A71042-CEC6-4945-A23E-5274E56E32BA}" type="sibTrans" cxnId="{8F6CDD57-9A55-4CEE-92CF-DBB64CB32395}">
      <dgm:prSet/>
      <dgm:spPr/>
      <dgm:t>
        <a:bodyPr/>
        <a:lstStyle/>
        <a:p>
          <a:endParaRPr lang="ru-RU"/>
        </a:p>
      </dgm:t>
    </dgm:pt>
    <dgm:pt modelId="{27B34065-329E-47AF-8DE7-FC5A468E820A}">
      <dgm:prSet custT="1"/>
      <dgm:spPr>
        <a:solidFill>
          <a:srgbClr val="FFC000">
            <a:alpha val="90000"/>
          </a:srgbClr>
        </a:solidFill>
        <a:scene3d>
          <a:camera prst="orthographicFront"/>
          <a:lightRig rig="threePt" dir="t"/>
        </a:scene3d>
        <a:sp3d>
          <a:bevelT/>
        </a:sp3d>
      </dgm:spPr>
      <dgm:t>
        <a:bodyPr/>
        <a:lstStyle/>
        <a:p>
          <a:pPr algn="r"/>
          <a:r>
            <a:rPr lang="ru-RU" sz="1600" b="1" dirty="0" smtClean="0">
              <a:latin typeface="Arial" pitchFamily="34" charset="0"/>
              <a:cs typeface="Arial" pitchFamily="34" charset="0"/>
            </a:rPr>
            <a:t>105 832,9 тыс.руб.</a:t>
          </a:r>
          <a:endParaRPr lang="ru-RU" sz="1600" b="1" dirty="0">
            <a:latin typeface="Arial" pitchFamily="34" charset="0"/>
            <a:cs typeface="Arial" pitchFamily="34" charset="0"/>
          </a:endParaRPr>
        </a:p>
      </dgm:t>
    </dgm:pt>
    <dgm:pt modelId="{7882E709-A9EE-4517-B8FF-8D5E1CD76251}" type="parTrans" cxnId="{7432BB2D-6A4E-4BFE-9E06-1179A4D7AED7}">
      <dgm:prSet/>
      <dgm:spPr/>
      <dgm:t>
        <a:bodyPr/>
        <a:lstStyle/>
        <a:p>
          <a:endParaRPr lang="ru-RU"/>
        </a:p>
      </dgm:t>
    </dgm:pt>
    <dgm:pt modelId="{248F21E5-D41F-4CE3-819E-9F80940BFAB2}" type="sibTrans" cxnId="{7432BB2D-6A4E-4BFE-9E06-1179A4D7AED7}">
      <dgm:prSet/>
      <dgm:spPr/>
      <dgm:t>
        <a:bodyPr/>
        <a:lstStyle/>
        <a:p>
          <a:endParaRPr lang="ru-RU"/>
        </a:p>
      </dgm:t>
    </dgm:pt>
    <dgm:pt modelId="{194B0076-74CA-4EF4-B6EF-BBEB40CC411E}" type="pres">
      <dgm:prSet presAssocID="{C880B1E8-D4C7-4108-B417-E970730DB652}" presName="list" presStyleCnt="0">
        <dgm:presLayoutVars>
          <dgm:dir/>
          <dgm:animLvl val="lvl"/>
        </dgm:presLayoutVars>
      </dgm:prSet>
      <dgm:spPr/>
      <dgm:t>
        <a:bodyPr/>
        <a:lstStyle/>
        <a:p>
          <a:endParaRPr lang="ru-RU"/>
        </a:p>
      </dgm:t>
    </dgm:pt>
    <dgm:pt modelId="{A59A3C68-D0E2-49CE-8A28-8C356AD1531C}" type="pres">
      <dgm:prSet presAssocID="{CD15A06F-12B1-4083-80D7-954AFCB88662}" presName="posSpace" presStyleCnt="0"/>
      <dgm:spPr/>
    </dgm:pt>
    <dgm:pt modelId="{1E63E890-1B1C-40B3-A12A-1E4898596B4F}" type="pres">
      <dgm:prSet presAssocID="{CD15A06F-12B1-4083-80D7-954AFCB88662}" presName="vertFlow" presStyleCnt="0"/>
      <dgm:spPr/>
    </dgm:pt>
    <dgm:pt modelId="{377E32A4-A9A6-4F97-BE70-1F71F222C0C5}" type="pres">
      <dgm:prSet presAssocID="{CD15A06F-12B1-4083-80D7-954AFCB88662}" presName="topSpace" presStyleCnt="0"/>
      <dgm:spPr/>
    </dgm:pt>
    <dgm:pt modelId="{DADA319A-3883-4353-AE91-D42DEB88EAEA}" type="pres">
      <dgm:prSet presAssocID="{CD15A06F-12B1-4083-80D7-954AFCB88662}" presName="firstComp" presStyleCnt="0"/>
      <dgm:spPr/>
    </dgm:pt>
    <dgm:pt modelId="{DDBF3599-09AA-4E31-8DF5-39FA9B4E75DF}" type="pres">
      <dgm:prSet presAssocID="{CD15A06F-12B1-4083-80D7-954AFCB88662}" presName="firstChild" presStyleLbl="bgAccFollowNode1" presStyleIdx="0" presStyleCnt="3" custScaleX="101210" custScaleY="68391" custLinFactNeighborX="-30201" custLinFactNeighborY="431"/>
      <dgm:spPr/>
      <dgm:t>
        <a:bodyPr/>
        <a:lstStyle/>
        <a:p>
          <a:endParaRPr lang="ru-RU"/>
        </a:p>
      </dgm:t>
    </dgm:pt>
    <dgm:pt modelId="{71D16127-0415-4225-BAA0-B7E53BEC67FC}" type="pres">
      <dgm:prSet presAssocID="{CD15A06F-12B1-4083-80D7-954AFCB88662}" presName="firstChildTx" presStyleLbl="bgAccFollowNode1" presStyleIdx="0" presStyleCnt="3">
        <dgm:presLayoutVars>
          <dgm:bulletEnabled val="1"/>
        </dgm:presLayoutVars>
      </dgm:prSet>
      <dgm:spPr/>
      <dgm:t>
        <a:bodyPr/>
        <a:lstStyle/>
        <a:p>
          <a:endParaRPr lang="ru-RU"/>
        </a:p>
      </dgm:t>
    </dgm:pt>
    <dgm:pt modelId="{296DF649-841E-4E21-A23C-76886C582161}" type="pres">
      <dgm:prSet presAssocID="{CD15A06F-12B1-4083-80D7-954AFCB88662}" presName="negSpace" presStyleCnt="0"/>
      <dgm:spPr/>
    </dgm:pt>
    <dgm:pt modelId="{75E47458-EF45-40E4-B05F-412DAFB8E493}" type="pres">
      <dgm:prSet presAssocID="{CD15A06F-12B1-4083-80D7-954AFCB88662}" presName="circle" presStyleLbl="node1" presStyleIdx="0" presStyleCnt="3" custScaleX="153028" custScaleY="56572" custLinFactNeighborX="-10473" custLinFactNeighborY="-30742"/>
      <dgm:spPr/>
      <dgm:t>
        <a:bodyPr/>
        <a:lstStyle/>
        <a:p>
          <a:endParaRPr lang="ru-RU"/>
        </a:p>
      </dgm:t>
    </dgm:pt>
    <dgm:pt modelId="{C5FF967B-552C-4667-B0EB-0FD9730E8AE2}" type="pres">
      <dgm:prSet presAssocID="{25DEE719-6E24-4206-B748-B1775D07775D}" presName="transSpace" presStyleCnt="0"/>
      <dgm:spPr/>
    </dgm:pt>
    <dgm:pt modelId="{EBA7A942-8359-4316-887B-E73BD702BC8A}" type="pres">
      <dgm:prSet presAssocID="{6693D4CE-576D-43ED-9396-89E237234FEA}" presName="posSpace" presStyleCnt="0"/>
      <dgm:spPr/>
    </dgm:pt>
    <dgm:pt modelId="{57668DBE-AE58-482D-991B-4D4E8DAA2E52}" type="pres">
      <dgm:prSet presAssocID="{6693D4CE-576D-43ED-9396-89E237234FEA}" presName="vertFlow" presStyleCnt="0"/>
      <dgm:spPr/>
    </dgm:pt>
    <dgm:pt modelId="{57931F1F-74D1-4AD6-A814-69E08AEFDA43}" type="pres">
      <dgm:prSet presAssocID="{6693D4CE-576D-43ED-9396-89E237234FEA}" presName="topSpace" presStyleCnt="0"/>
      <dgm:spPr/>
    </dgm:pt>
    <dgm:pt modelId="{2DB7004B-45DA-4801-B5CE-F36E859B9443}" type="pres">
      <dgm:prSet presAssocID="{6693D4CE-576D-43ED-9396-89E237234FEA}" presName="firstComp" presStyleCnt="0"/>
      <dgm:spPr/>
    </dgm:pt>
    <dgm:pt modelId="{E5789A7F-9213-4DA2-A74B-ED3F776300D9}" type="pres">
      <dgm:prSet presAssocID="{6693D4CE-576D-43ED-9396-89E237234FEA}" presName="firstChild" presStyleLbl="bgAccFollowNode1" presStyleIdx="1" presStyleCnt="3" custScaleX="104122" custScaleY="68391" custLinFactNeighborX="-87371" custLinFactNeighborY="-367"/>
      <dgm:spPr/>
      <dgm:t>
        <a:bodyPr/>
        <a:lstStyle/>
        <a:p>
          <a:endParaRPr lang="ru-RU"/>
        </a:p>
      </dgm:t>
    </dgm:pt>
    <dgm:pt modelId="{073EA71D-7299-4EC1-B113-26DFEB568638}" type="pres">
      <dgm:prSet presAssocID="{6693D4CE-576D-43ED-9396-89E237234FEA}" presName="firstChildTx" presStyleLbl="bgAccFollowNode1" presStyleIdx="1" presStyleCnt="3">
        <dgm:presLayoutVars>
          <dgm:bulletEnabled val="1"/>
        </dgm:presLayoutVars>
      </dgm:prSet>
      <dgm:spPr/>
      <dgm:t>
        <a:bodyPr/>
        <a:lstStyle/>
        <a:p>
          <a:endParaRPr lang="ru-RU"/>
        </a:p>
      </dgm:t>
    </dgm:pt>
    <dgm:pt modelId="{693F19C3-634C-433B-A404-43D5AB88CB57}" type="pres">
      <dgm:prSet presAssocID="{6693D4CE-576D-43ED-9396-89E237234FEA}" presName="negSpace" presStyleCnt="0"/>
      <dgm:spPr/>
    </dgm:pt>
    <dgm:pt modelId="{EF742149-E67E-4D05-A17B-20672C4FE130}" type="pres">
      <dgm:prSet presAssocID="{6693D4CE-576D-43ED-9396-89E237234FEA}" presName="circle" presStyleLbl="node1" presStyleIdx="1" presStyleCnt="3" custScaleX="161374" custScaleY="61843" custLinFactNeighborX="-79309" custLinFactNeighborY="-15103"/>
      <dgm:spPr/>
      <dgm:t>
        <a:bodyPr/>
        <a:lstStyle/>
        <a:p>
          <a:endParaRPr lang="ru-RU"/>
        </a:p>
      </dgm:t>
    </dgm:pt>
    <dgm:pt modelId="{F6993764-A6C1-4162-BB28-405CFE1D0C12}" type="pres">
      <dgm:prSet presAssocID="{E9CCE32F-0A43-4551-9357-9DAD322628D5}" presName="transSpace" presStyleCnt="0"/>
      <dgm:spPr/>
    </dgm:pt>
    <dgm:pt modelId="{10B45E23-81DB-475E-9541-A6B59A52788F}" type="pres">
      <dgm:prSet presAssocID="{1CC882FE-08B7-4D9A-893D-AFC663A52AE5}" presName="posSpace" presStyleCnt="0"/>
      <dgm:spPr/>
    </dgm:pt>
    <dgm:pt modelId="{C876FBAD-FCB2-4A59-BBA6-82A63AAAE09B}" type="pres">
      <dgm:prSet presAssocID="{1CC882FE-08B7-4D9A-893D-AFC663A52AE5}" presName="vertFlow" presStyleCnt="0"/>
      <dgm:spPr/>
    </dgm:pt>
    <dgm:pt modelId="{881106CA-357F-4755-B058-95F15919BE4E}" type="pres">
      <dgm:prSet presAssocID="{1CC882FE-08B7-4D9A-893D-AFC663A52AE5}" presName="topSpace" presStyleCnt="0"/>
      <dgm:spPr/>
    </dgm:pt>
    <dgm:pt modelId="{DF89C271-4DC3-4EDC-BCCB-AF5AB5DD1175}" type="pres">
      <dgm:prSet presAssocID="{1CC882FE-08B7-4D9A-893D-AFC663A52AE5}" presName="firstComp" presStyleCnt="0"/>
      <dgm:spPr/>
    </dgm:pt>
    <dgm:pt modelId="{B025E926-1E60-41B1-8D7E-692CFA346C47}" type="pres">
      <dgm:prSet presAssocID="{1CC882FE-08B7-4D9A-893D-AFC663A52AE5}" presName="firstChild" presStyleLbl="bgAccFollowNode1" presStyleIdx="2" presStyleCnt="3" custScaleX="100531" custScaleY="70508" custLinFactX="-68152" custLinFactNeighborX="-100000" custLinFactNeighborY="-6986"/>
      <dgm:spPr/>
      <dgm:t>
        <a:bodyPr/>
        <a:lstStyle/>
        <a:p>
          <a:endParaRPr lang="ru-RU"/>
        </a:p>
      </dgm:t>
    </dgm:pt>
    <dgm:pt modelId="{5C624619-0C9B-4072-878B-D24A8D3186A3}" type="pres">
      <dgm:prSet presAssocID="{1CC882FE-08B7-4D9A-893D-AFC663A52AE5}" presName="firstChildTx" presStyleLbl="bgAccFollowNode1" presStyleIdx="2" presStyleCnt="3">
        <dgm:presLayoutVars>
          <dgm:bulletEnabled val="1"/>
        </dgm:presLayoutVars>
      </dgm:prSet>
      <dgm:spPr/>
      <dgm:t>
        <a:bodyPr/>
        <a:lstStyle/>
        <a:p>
          <a:endParaRPr lang="ru-RU"/>
        </a:p>
      </dgm:t>
    </dgm:pt>
    <dgm:pt modelId="{947D5490-03EE-4C46-8BB7-01A03E60AE50}" type="pres">
      <dgm:prSet presAssocID="{1CC882FE-08B7-4D9A-893D-AFC663A52AE5}" presName="negSpace" presStyleCnt="0"/>
      <dgm:spPr/>
    </dgm:pt>
    <dgm:pt modelId="{C0A86748-EE07-4223-B387-D8587432E239}" type="pres">
      <dgm:prSet presAssocID="{1CC882FE-08B7-4D9A-893D-AFC663A52AE5}" presName="circle" presStyleLbl="node1" presStyleIdx="2" presStyleCnt="3" custScaleX="153149" custScaleY="55609" custLinFactX="-8194" custLinFactNeighborX="-100000" custLinFactNeighborY="-15103"/>
      <dgm:spPr/>
      <dgm:t>
        <a:bodyPr/>
        <a:lstStyle/>
        <a:p>
          <a:endParaRPr lang="ru-RU"/>
        </a:p>
      </dgm:t>
    </dgm:pt>
  </dgm:ptLst>
  <dgm:cxnLst>
    <dgm:cxn modelId="{4C78053C-BF69-4EA2-A160-906A9F490A00}" type="presOf" srcId="{8E08AF9A-2716-408A-9006-5FE9F2B8C102}" destId="{71D16127-0415-4225-BAA0-B7E53BEC67FC}" srcOrd="1" destOrd="0" presId="urn:microsoft.com/office/officeart/2005/8/layout/hList9"/>
    <dgm:cxn modelId="{FDB1D596-A8F0-449F-87AB-4F703BBFF728}" type="presOf" srcId="{1CC882FE-08B7-4D9A-893D-AFC663A52AE5}" destId="{C0A86748-EE07-4223-B387-D8587432E239}" srcOrd="0" destOrd="0" presId="urn:microsoft.com/office/officeart/2005/8/layout/hList9"/>
    <dgm:cxn modelId="{A102A864-7C4E-4D21-931B-342DD7A15489}" type="presOf" srcId="{27B34065-329E-47AF-8DE7-FC5A468E820A}" destId="{5C624619-0C9B-4072-878B-D24A8D3186A3}" srcOrd="1" destOrd="0" presId="urn:microsoft.com/office/officeart/2005/8/layout/hList9"/>
    <dgm:cxn modelId="{0C806118-DA9F-42C5-BFCF-76A45723D472}" srcId="{CD15A06F-12B1-4083-80D7-954AFCB88662}" destId="{8E08AF9A-2716-408A-9006-5FE9F2B8C102}" srcOrd="0" destOrd="0" parTransId="{532776E5-B195-46FC-B602-EEDB5A83887F}" sibTransId="{713586B0-F46B-43A1-81EE-90BD00B7C254}"/>
    <dgm:cxn modelId="{71247BAE-7ED1-4D3A-BB87-9708F69490E8}" type="presOf" srcId="{CD15A06F-12B1-4083-80D7-954AFCB88662}" destId="{75E47458-EF45-40E4-B05F-412DAFB8E493}" srcOrd="0" destOrd="0" presId="urn:microsoft.com/office/officeart/2005/8/layout/hList9"/>
    <dgm:cxn modelId="{8F6CDD57-9A55-4CEE-92CF-DBB64CB32395}" srcId="{C880B1E8-D4C7-4108-B417-E970730DB652}" destId="{1CC882FE-08B7-4D9A-893D-AFC663A52AE5}" srcOrd="2" destOrd="0" parTransId="{7CA961A7-3CBC-4FB3-8B23-CA4C000A735D}" sibTransId="{B3A71042-CEC6-4945-A23E-5274E56E32BA}"/>
    <dgm:cxn modelId="{0288A167-75A9-4347-89B3-96A59C0B6856}" srcId="{6693D4CE-576D-43ED-9396-89E237234FEA}" destId="{8B7BD01A-5183-4D04-A2BF-FBBB54799E77}" srcOrd="0" destOrd="0" parTransId="{7B1D9085-4FBA-46A8-9C58-0916DBF0ED60}" sibTransId="{E3E5E7E6-D17D-4460-887A-08AB04722631}"/>
    <dgm:cxn modelId="{1560C486-1CA5-4EB5-AC94-98B2A27832E4}" type="presOf" srcId="{C880B1E8-D4C7-4108-B417-E970730DB652}" destId="{194B0076-74CA-4EF4-B6EF-BBEB40CC411E}" srcOrd="0" destOrd="0" presId="urn:microsoft.com/office/officeart/2005/8/layout/hList9"/>
    <dgm:cxn modelId="{6D98F9DE-83A9-4DE7-8B90-C31D447489F7}" type="presOf" srcId="{8B7BD01A-5183-4D04-A2BF-FBBB54799E77}" destId="{073EA71D-7299-4EC1-B113-26DFEB568638}" srcOrd="1" destOrd="0" presId="urn:microsoft.com/office/officeart/2005/8/layout/hList9"/>
    <dgm:cxn modelId="{5A10062B-57E3-482A-A03C-583EF917BEC2}" type="presOf" srcId="{8B7BD01A-5183-4D04-A2BF-FBBB54799E77}" destId="{E5789A7F-9213-4DA2-A74B-ED3F776300D9}" srcOrd="0" destOrd="0" presId="urn:microsoft.com/office/officeart/2005/8/layout/hList9"/>
    <dgm:cxn modelId="{B1ADF362-DA81-4CA5-A39C-84CE13F82ABB}" type="presOf" srcId="{6693D4CE-576D-43ED-9396-89E237234FEA}" destId="{EF742149-E67E-4D05-A17B-20672C4FE130}" srcOrd="0" destOrd="0" presId="urn:microsoft.com/office/officeart/2005/8/layout/hList9"/>
    <dgm:cxn modelId="{8D7259F3-3E7A-43B6-B2C3-51390F37D8D9}" type="presOf" srcId="{8E08AF9A-2716-408A-9006-5FE9F2B8C102}" destId="{DDBF3599-09AA-4E31-8DF5-39FA9B4E75DF}" srcOrd="0" destOrd="0" presId="urn:microsoft.com/office/officeart/2005/8/layout/hList9"/>
    <dgm:cxn modelId="{61622FB4-61F1-4D0F-A841-78B9821B24E4}" type="presOf" srcId="{27B34065-329E-47AF-8DE7-FC5A468E820A}" destId="{B025E926-1E60-41B1-8D7E-692CFA346C47}" srcOrd="0" destOrd="0" presId="urn:microsoft.com/office/officeart/2005/8/layout/hList9"/>
    <dgm:cxn modelId="{C46D4F81-42C9-421E-9F75-5AC5ECE10F95}" srcId="{C880B1E8-D4C7-4108-B417-E970730DB652}" destId="{CD15A06F-12B1-4083-80D7-954AFCB88662}" srcOrd="0" destOrd="0" parTransId="{C05FE6EA-60DF-4823-9FF0-17265688EF66}" sibTransId="{25DEE719-6E24-4206-B748-B1775D07775D}"/>
    <dgm:cxn modelId="{0AEFD69C-D56B-4648-8F13-0DB7F3D722BC}" srcId="{C880B1E8-D4C7-4108-B417-E970730DB652}" destId="{6693D4CE-576D-43ED-9396-89E237234FEA}" srcOrd="1" destOrd="0" parTransId="{B0FC22FC-EB3C-4CD3-9EC1-8C8F18A46521}" sibTransId="{E9CCE32F-0A43-4551-9357-9DAD322628D5}"/>
    <dgm:cxn modelId="{7432BB2D-6A4E-4BFE-9E06-1179A4D7AED7}" srcId="{1CC882FE-08B7-4D9A-893D-AFC663A52AE5}" destId="{27B34065-329E-47AF-8DE7-FC5A468E820A}" srcOrd="0" destOrd="0" parTransId="{7882E709-A9EE-4517-B8FF-8D5E1CD76251}" sibTransId="{248F21E5-D41F-4CE3-819E-9F80940BFAB2}"/>
    <dgm:cxn modelId="{2C279774-1C46-4464-A38D-8F861C714CC6}" type="presParOf" srcId="{194B0076-74CA-4EF4-B6EF-BBEB40CC411E}" destId="{A59A3C68-D0E2-49CE-8A28-8C356AD1531C}" srcOrd="0" destOrd="0" presId="urn:microsoft.com/office/officeart/2005/8/layout/hList9"/>
    <dgm:cxn modelId="{3EC958A8-E76D-4A78-9C82-2A8CC56809BA}" type="presParOf" srcId="{194B0076-74CA-4EF4-B6EF-BBEB40CC411E}" destId="{1E63E890-1B1C-40B3-A12A-1E4898596B4F}" srcOrd="1" destOrd="0" presId="urn:microsoft.com/office/officeart/2005/8/layout/hList9"/>
    <dgm:cxn modelId="{6C36DBA3-8258-40EA-B7F2-336A0CF6B259}" type="presParOf" srcId="{1E63E890-1B1C-40B3-A12A-1E4898596B4F}" destId="{377E32A4-A9A6-4F97-BE70-1F71F222C0C5}" srcOrd="0" destOrd="0" presId="urn:microsoft.com/office/officeart/2005/8/layout/hList9"/>
    <dgm:cxn modelId="{B0A214A3-3EA6-48F3-801E-CDBAD9E32546}" type="presParOf" srcId="{1E63E890-1B1C-40B3-A12A-1E4898596B4F}" destId="{DADA319A-3883-4353-AE91-D42DEB88EAEA}" srcOrd="1" destOrd="0" presId="urn:microsoft.com/office/officeart/2005/8/layout/hList9"/>
    <dgm:cxn modelId="{E3763623-65EF-46C7-A33F-D2D8FF4C1054}" type="presParOf" srcId="{DADA319A-3883-4353-AE91-D42DEB88EAEA}" destId="{DDBF3599-09AA-4E31-8DF5-39FA9B4E75DF}" srcOrd="0" destOrd="0" presId="urn:microsoft.com/office/officeart/2005/8/layout/hList9"/>
    <dgm:cxn modelId="{BF9C53E2-996E-43EA-B777-BD580275F205}" type="presParOf" srcId="{DADA319A-3883-4353-AE91-D42DEB88EAEA}" destId="{71D16127-0415-4225-BAA0-B7E53BEC67FC}" srcOrd="1" destOrd="0" presId="urn:microsoft.com/office/officeart/2005/8/layout/hList9"/>
    <dgm:cxn modelId="{56C9CADF-E18B-4A2B-B1CB-3712394B3E12}" type="presParOf" srcId="{194B0076-74CA-4EF4-B6EF-BBEB40CC411E}" destId="{296DF649-841E-4E21-A23C-76886C582161}" srcOrd="2" destOrd="0" presId="urn:microsoft.com/office/officeart/2005/8/layout/hList9"/>
    <dgm:cxn modelId="{8A4895F9-AEB0-4461-9A75-A99ABF3DD081}" type="presParOf" srcId="{194B0076-74CA-4EF4-B6EF-BBEB40CC411E}" destId="{75E47458-EF45-40E4-B05F-412DAFB8E493}" srcOrd="3" destOrd="0" presId="urn:microsoft.com/office/officeart/2005/8/layout/hList9"/>
    <dgm:cxn modelId="{5C3E32A1-7F6C-4845-A94D-C0F03D1BCBA6}" type="presParOf" srcId="{194B0076-74CA-4EF4-B6EF-BBEB40CC411E}" destId="{C5FF967B-552C-4667-B0EB-0FD9730E8AE2}" srcOrd="4" destOrd="0" presId="urn:microsoft.com/office/officeart/2005/8/layout/hList9"/>
    <dgm:cxn modelId="{7717FC2A-DC03-45BE-AEC4-70FE9E782BAE}" type="presParOf" srcId="{194B0076-74CA-4EF4-B6EF-BBEB40CC411E}" destId="{EBA7A942-8359-4316-887B-E73BD702BC8A}" srcOrd="5" destOrd="0" presId="urn:microsoft.com/office/officeart/2005/8/layout/hList9"/>
    <dgm:cxn modelId="{E9FEB109-AD9C-4471-8D45-8BA781042C0E}" type="presParOf" srcId="{194B0076-74CA-4EF4-B6EF-BBEB40CC411E}" destId="{57668DBE-AE58-482D-991B-4D4E8DAA2E52}" srcOrd="6" destOrd="0" presId="urn:microsoft.com/office/officeart/2005/8/layout/hList9"/>
    <dgm:cxn modelId="{CAE87853-7959-4A7F-8941-0ACEA2F3AF41}" type="presParOf" srcId="{57668DBE-AE58-482D-991B-4D4E8DAA2E52}" destId="{57931F1F-74D1-4AD6-A814-69E08AEFDA43}" srcOrd="0" destOrd="0" presId="urn:microsoft.com/office/officeart/2005/8/layout/hList9"/>
    <dgm:cxn modelId="{F2AE90E2-3AAE-4336-9E37-BA56E056D60E}" type="presParOf" srcId="{57668DBE-AE58-482D-991B-4D4E8DAA2E52}" destId="{2DB7004B-45DA-4801-B5CE-F36E859B9443}" srcOrd="1" destOrd="0" presId="urn:microsoft.com/office/officeart/2005/8/layout/hList9"/>
    <dgm:cxn modelId="{902DB195-D340-41F0-A109-A8593BA0C2A3}" type="presParOf" srcId="{2DB7004B-45DA-4801-B5CE-F36E859B9443}" destId="{E5789A7F-9213-4DA2-A74B-ED3F776300D9}" srcOrd="0" destOrd="0" presId="urn:microsoft.com/office/officeart/2005/8/layout/hList9"/>
    <dgm:cxn modelId="{033A6DCD-345D-4877-B36A-D80A1BA3D3A8}" type="presParOf" srcId="{2DB7004B-45DA-4801-B5CE-F36E859B9443}" destId="{073EA71D-7299-4EC1-B113-26DFEB568638}" srcOrd="1" destOrd="0" presId="urn:microsoft.com/office/officeart/2005/8/layout/hList9"/>
    <dgm:cxn modelId="{AFE12EC3-6B43-4037-AFC2-12204D5DD4CB}" type="presParOf" srcId="{194B0076-74CA-4EF4-B6EF-BBEB40CC411E}" destId="{693F19C3-634C-433B-A404-43D5AB88CB57}" srcOrd="7" destOrd="0" presId="urn:microsoft.com/office/officeart/2005/8/layout/hList9"/>
    <dgm:cxn modelId="{0F6DF53C-40F3-4C48-99D4-B6D9523CBCC1}" type="presParOf" srcId="{194B0076-74CA-4EF4-B6EF-BBEB40CC411E}" destId="{EF742149-E67E-4D05-A17B-20672C4FE130}" srcOrd="8" destOrd="0" presId="urn:microsoft.com/office/officeart/2005/8/layout/hList9"/>
    <dgm:cxn modelId="{0BC4BD30-7703-4377-9F55-9CD1E61EC66B}" type="presParOf" srcId="{194B0076-74CA-4EF4-B6EF-BBEB40CC411E}" destId="{F6993764-A6C1-4162-BB28-405CFE1D0C12}" srcOrd="9" destOrd="0" presId="urn:microsoft.com/office/officeart/2005/8/layout/hList9"/>
    <dgm:cxn modelId="{A22CF0ED-D6A7-4389-9F30-80533B1F164F}" type="presParOf" srcId="{194B0076-74CA-4EF4-B6EF-BBEB40CC411E}" destId="{10B45E23-81DB-475E-9541-A6B59A52788F}" srcOrd="10" destOrd="0" presId="urn:microsoft.com/office/officeart/2005/8/layout/hList9"/>
    <dgm:cxn modelId="{0EEE9859-0A33-43D7-9CE3-20A02D39CBF3}" type="presParOf" srcId="{194B0076-74CA-4EF4-B6EF-BBEB40CC411E}" destId="{C876FBAD-FCB2-4A59-BBA6-82A63AAAE09B}" srcOrd="11" destOrd="0" presId="urn:microsoft.com/office/officeart/2005/8/layout/hList9"/>
    <dgm:cxn modelId="{9FD975BD-F69C-4E1C-85C8-E2BFB41B72BF}" type="presParOf" srcId="{C876FBAD-FCB2-4A59-BBA6-82A63AAAE09B}" destId="{881106CA-357F-4755-B058-95F15919BE4E}" srcOrd="0" destOrd="0" presId="urn:microsoft.com/office/officeart/2005/8/layout/hList9"/>
    <dgm:cxn modelId="{AF308D95-015D-4BC9-B0A3-339D553551E4}" type="presParOf" srcId="{C876FBAD-FCB2-4A59-BBA6-82A63AAAE09B}" destId="{DF89C271-4DC3-4EDC-BCCB-AF5AB5DD1175}" srcOrd="1" destOrd="0" presId="urn:microsoft.com/office/officeart/2005/8/layout/hList9"/>
    <dgm:cxn modelId="{F2F16154-192D-4BC6-85FF-C75E492A8B7E}" type="presParOf" srcId="{DF89C271-4DC3-4EDC-BCCB-AF5AB5DD1175}" destId="{B025E926-1E60-41B1-8D7E-692CFA346C47}" srcOrd="0" destOrd="0" presId="urn:microsoft.com/office/officeart/2005/8/layout/hList9"/>
    <dgm:cxn modelId="{82874B58-00A4-47B2-B0A3-266C19AB58B3}" type="presParOf" srcId="{DF89C271-4DC3-4EDC-BCCB-AF5AB5DD1175}" destId="{5C624619-0C9B-4072-878B-D24A8D3186A3}" srcOrd="1" destOrd="0" presId="urn:microsoft.com/office/officeart/2005/8/layout/hList9"/>
    <dgm:cxn modelId="{28104852-9B89-45EA-A118-748C9DE18FC0}" type="presParOf" srcId="{194B0076-74CA-4EF4-B6EF-BBEB40CC411E}" destId="{947D5490-03EE-4C46-8BB7-01A03E60AE50}" srcOrd="12" destOrd="0" presId="urn:microsoft.com/office/officeart/2005/8/layout/hList9"/>
    <dgm:cxn modelId="{6CF4C053-161B-49E1-B456-FFD465ECD5D5}" type="presParOf" srcId="{194B0076-74CA-4EF4-B6EF-BBEB40CC411E}" destId="{C0A86748-EE07-4223-B387-D8587432E239}" srcOrd="13"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3AD46F-DA00-41B3-83E6-2C9F5D1C2CA9}">
      <dsp:nvSpPr>
        <dsp:cNvPr id="0" name=""/>
        <dsp:cNvSpPr/>
      </dsp:nvSpPr>
      <dsp:spPr>
        <a:xfrm>
          <a:off x="0" y="0"/>
          <a:ext cx="6128522" cy="816111"/>
        </a:xfrm>
        <a:prstGeom prst="roundRect">
          <a:avLst>
            <a:gd name="adj" fmla="val 10000"/>
          </a:avLst>
        </a:prstGeom>
        <a:solidFill>
          <a:schemeClr val="accent1">
            <a:lumMod val="60000"/>
            <a:lumOff val="40000"/>
          </a:schemeClr>
        </a:solidFill>
        <a:ln>
          <a:noFill/>
        </a:ln>
        <a:effectLst>
          <a:outerShdw blurRad="57150" dist="38100" dir="5400000" algn="ctr" rotWithShape="0">
            <a:schemeClr val="accent1">
              <a:shade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Arial" pitchFamily="34" charset="0"/>
              <a:cs typeface="Arial" pitchFamily="34" charset="0"/>
            </a:rPr>
            <a:t>Ежегодное послание Президента Российской Федерации  Федеральному Собранию</a:t>
          </a:r>
          <a:endParaRPr lang="ru-RU" sz="1800" b="1" kern="1200" dirty="0">
            <a:latin typeface="Arial" pitchFamily="34" charset="0"/>
            <a:cs typeface="Arial" pitchFamily="34" charset="0"/>
          </a:endParaRPr>
        </a:p>
      </dsp:txBody>
      <dsp:txXfrm>
        <a:off x="0" y="0"/>
        <a:ext cx="5145249" cy="816111"/>
      </dsp:txXfrm>
    </dsp:sp>
    <dsp:sp modelId="{E53385BA-8FBB-4482-9D52-10AF9487BBC8}">
      <dsp:nvSpPr>
        <dsp:cNvPr id="0" name=""/>
        <dsp:cNvSpPr/>
      </dsp:nvSpPr>
      <dsp:spPr>
        <a:xfrm>
          <a:off x="333264" y="1080116"/>
          <a:ext cx="6189496" cy="900663"/>
        </a:xfrm>
        <a:prstGeom prst="roundRect">
          <a:avLst>
            <a:gd name="adj" fmla="val 10000"/>
          </a:avLst>
        </a:prstGeom>
        <a:solidFill>
          <a:schemeClr val="accent2"/>
        </a:solidFill>
        <a:ln>
          <a:noFill/>
        </a:ln>
        <a:effectLst>
          <a:outerShdw blurRad="57150" dist="38100" dir="5400000" algn="ctr" rotWithShape="0">
            <a:schemeClr val="accent1">
              <a:shade val="50000"/>
              <a:hueOff val="312210"/>
              <a:satOff val="-18034"/>
              <a:lumOff val="1981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Arial" pitchFamily="34" charset="0"/>
              <a:cs typeface="Arial" pitchFamily="34" charset="0"/>
            </a:rPr>
            <a:t>Основные направления налоговой, бюджетной и долговой политики ХМАО-Югры</a:t>
          </a:r>
          <a:endParaRPr lang="ru-RU" sz="1800" b="1" kern="1200" dirty="0">
            <a:latin typeface="Arial" pitchFamily="34" charset="0"/>
            <a:cs typeface="Arial" pitchFamily="34" charset="0"/>
          </a:endParaRPr>
        </a:p>
      </dsp:txBody>
      <dsp:txXfrm>
        <a:off x="333264" y="1080116"/>
        <a:ext cx="5159833" cy="900663"/>
      </dsp:txXfrm>
    </dsp:sp>
    <dsp:sp modelId="{0BF89F16-76A3-48DB-AC43-A95ED4DA82DE}">
      <dsp:nvSpPr>
        <dsp:cNvPr id="0" name=""/>
        <dsp:cNvSpPr/>
      </dsp:nvSpPr>
      <dsp:spPr>
        <a:xfrm>
          <a:off x="853271" y="3607211"/>
          <a:ext cx="7904936" cy="857285"/>
        </a:xfrm>
        <a:prstGeom prst="roundRect">
          <a:avLst>
            <a:gd name="adj" fmla="val 10000"/>
          </a:avLst>
        </a:prstGeom>
        <a:solidFill>
          <a:schemeClr val="accent1">
            <a:shade val="50000"/>
            <a:hueOff val="624420"/>
            <a:satOff val="-36069"/>
            <a:lumOff val="39631"/>
            <a:alphaOff val="0"/>
          </a:schemeClr>
        </a:solidFill>
        <a:ln>
          <a:noFill/>
        </a:ln>
        <a:effectLst>
          <a:outerShdw blurRad="57150" dist="38100" dir="5400000" algn="ctr" rotWithShape="0">
            <a:schemeClr val="accent1">
              <a:shade val="50000"/>
              <a:hueOff val="624420"/>
              <a:satOff val="-36069"/>
              <a:lumOff val="39631"/>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latin typeface="Arial" pitchFamily="34" charset="0"/>
              <a:cs typeface="Arial" pitchFamily="34" charset="0"/>
            </a:rPr>
            <a:t>Основные направления бюджетной политики и основные направления налоговой политики городского округа город Урай на 2017 год и плановый период 2018 и 2019 годов</a:t>
          </a:r>
          <a:endParaRPr lang="ru-RU" sz="1700" b="1" kern="1200" dirty="0">
            <a:latin typeface="Arial" pitchFamily="34" charset="0"/>
            <a:cs typeface="Arial" pitchFamily="34" charset="0"/>
          </a:endParaRPr>
        </a:p>
      </dsp:txBody>
      <dsp:txXfrm>
        <a:off x="853271" y="3607211"/>
        <a:ext cx="6589899" cy="857285"/>
      </dsp:txXfrm>
    </dsp:sp>
    <dsp:sp modelId="{6AA0D634-ED4F-48A1-B853-9953D40101FE}">
      <dsp:nvSpPr>
        <dsp:cNvPr id="0" name=""/>
        <dsp:cNvSpPr/>
      </dsp:nvSpPr>
      <dsp:spPr>
        <a:xfrm>
          <a:off x="909318" y="2376260"/>
          <a:ext cx="6380093" cy="903603"/>
        </a:xfrm>
        <a:prstGeom prst="roundRect">
          <a:avLst>
            <a:gd name="adj" fmla="val 10000"/>
          </a:avLst>
        </a:prstGeom>
        <a:solidFill>
          <a:schemeClr val="accent1">
            <a:lumMod val="75000"/>
          </a:schemeClr>
        </a:solidFill>
        <a:ln>
          <a:noFill/>
        </a:ln>
        <a:effectLst>
          <a:outerShdw blurRad="57150" dist="38100" dir="5400000" algn="ctr" rotWithShape="0">
            <a:schemeClr val="accent1">
              <a:shade val="50000"/>
              <a:hueOff val="624420"/>
              <a:satOff val="-36069"/>
              <a:lumOff val="39631"/>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100000"/>
            </a:lnSpc>
            <a:spcBef>
              <a:spcPct val="0"/>
            </a:spcBef>
            <a:spcAft>
              <a:spcPts val="0"/>
            </a:spcAft>
          </a:pPr>
          <a:r>
            <a:rPr lang="ru-RU" sz="1700" b="1" kern="1200" dirty="0" smtClean="0">
              <a:latin typeface="Arial" pitchFamily="34" charset="0"/>
              <a:cs typeface="Arial" pitchFamily="34" charset="0"/>
            </a:rPr>
            <a:t>Прогноз социально-экономического развития </a:t>
          </a:r>
          <a:r>
            <a:rPr lang="ru-RU" sz="1700" b="1" kern="1200" baseline="0" dirty="0" smtClean="0">
              <a:latin typeface="Arial" pitchFamily="34" charset="0"/>
              <a:cs typeface="Arial" pitchFamily="34" charset="0"/>
            </a:rPr>
            <a:t>муниципального</a:t>
          </a:r>
          <a:r>
            <a:rPr lang="ru-RU" sz="1700" b="1" kern="1200" dirty="0" smtClean="0">
              <a:latin typeface="Arial" pitchFamily="34" charset="0"/>
              <a:cs typeface="Arial" pitchFamily="34" charset="0"/>
            </a:rPr>
            <a:t> образования городской округ город </a:t>
          </a:r>
          <a:r>
            <a:rPr lang="ru-RU" sz="1700" b="1" kern="1200" dirty="0" err="1" smtClean="0">
              <a:latin typeface="Arial" pitchFamily="34" charset="0"/>
              <a:cs typeface="Arial" pitchFamily="34" charset="0"/>
            </a:rPr>
            <a:t>Урай</a:t>
          </a:r>
          <a:r>
            <a:rPr lang="ru-RU" sz="1700" b="1" kern="1200" dirty="0" smtClean="0">
              <a:latin typeface="Arial" pitchFamily="34" charset="0"/>
              <a:cs typeface="Arial" pitchFamily="34" charset="0"/>
            </a:rPr>
            <a:t> на 2017-2019 годы</a:t>
          </a:r>
          <a:endParaRPr lang="ru-RU" sz="1700" b="1" kern="1200" baseline="0" dirty="0">
            <a:latin typeface="Arial" pitchFamily="34" charset="0"/>
            <a:cs typeface="Arial" pitchFamily="34" charset="0"/>
          </a:endParaRPr>
        </a:p>
      </dsp:txBody>
      <dsp:txXfrm>
        <a:off x="909318" y="2376260"/>
        <a:ext cx="5318723" cy="903603"/>
      </dsp:txXfrm>
    </dsp:sp>
    <dsp:sp modelId="{47140657-2F9B-437A-ABF4-31B1D7AD8216}">
      <dsp:nvSpPr>
        <dsp:cNvPr id="0" name=""/>
        <dsp:cNvSpPr/>
      </dsp:nvSpPr>
      <dsp:spPr>
        <a:xfrm>
          <a:off x="1916343" y="4752528"/>
          <a:ext cx="7289915" cy="701338"/>
        </a:xfrm>
        <a:prstGeom prst="roundRect">
          <a:avLst>
            <a:gd name="adj" fmla="val 10000"/>
          </a:avLst>
        </a:prstGeom>
        <a:solidFill>
          <a:schemeClr val="accent1">
            <a:shade val="50000"/>
            <a:hueOff val="312210"/>
            <a:satOff val="-18034"/>
            <a:lumOff val="19816"/>
            <a:alphaOff val="0"/>
          </a:schemeClr>
        </a:solidFill>
        <a:ln>
          <a:noFill/>
        </a:ln>
        <a:effectLst>
          <a:outerShdw blurRad="57150" dist="38100" dir="5400000" algn="ctr" rotWithShape="0">
            <a:schemeClr val="accent1">
              <a:shade val="50000"/>
              <a:hueOff val="312210"/>
              <a:satOff val="-18034"/>
              <a:lumOff val="1981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latin typeface="Arial" pitchFamily="34" charset="0"/>
              <a:cs typeface="Arial" pitchFamily="34" charset="0"/>
            </a:rPr>
            <a:t>Муниципальные программы муниципального образования городской округ город </a:t>
          </a:r>
          <a:r>
            <a:rPr lang="ru-RU" sz="1700" b="1" kern="1200" dirty="0" err="1" smtClean="0">
              <a:latin typeface="Arial" pitchFamily="34" charset="0"/>
              <a:cs typeface="Arial" pitchFamily="34" charset="0"/>
            </a:rPr>
            <a:t>Урай</a:t>
          </a:r>
          <a:endParaRPr lang="ru-RU" sz="1700" b="1" kern="1200" dirty="0">
            <a:latin typeface="Arial" pitchFamily="34" charset="0"/>
            <a:cs typeface="Arial" pitchFamily="34" charset="0"/>
          </a:endParaRPr>
        </a:p>
      </dsp:txBody>
      <dsp:txXfrm>
        <a:off x="1916343" y="4752528"/>
        <a:ext cx="6077191" cy="701338"/>
      </dsp:txXfrm>
    </dsp:sp>
    <dsp:sp modelId="{2DA4E4D5-A05D-4D49-A818-8E4F19E5536B}">
      <dsp:nvSpPr>
        <dsp:cNvPr id="0" name=""/>
        <dsp:cNvSpPr/>
      </dsp:nvSpPr>
      <dsp:spPr>
        <a:xfrm>
          <a:off x="4866931" y="588033"/>
          <a:ext cx="645516" cy="645516"/>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Arial" pitchFamily="34" charset="0"/>
            <a:cs typeface="Arial" pitchFamily="34" charset="0"/>
          </a:endParaRPr>
        </a:p>
      </dsp:txBody>
      <dsp:txXfrm>
        <a:off x="4866931" y="588033"/>
        <a:ext cx="645516" cy="645516"/>
      </dsp:txXfrm>
    </dsp:sp>
    <dsp:sp modelId="{112613DF-D1D4-4284-8940-2B4429AA711E}">
      <dsp:nvSpPr>
        <dsp:cNvPr id="0" name=""/>
        <dsp:cNvSpPr/>
      </dsp:nvSpPr>
      <dsp:spPr>
        <a:xfrm>
          <a:off x="5795622" y="1945358"/>
          <a:ext cx="645516" cy="645516"/>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Arial" pitchFamily="34" charset="0"/>
            <a:cs typeface="Arial" pitchFamily="34" charset="0"/>
          </a:endParaRPr>
        </a:p>
      </dsp:txBody>
      <dsp:txXfrm>
        <a:off x="5795622" y="1945358"/>
        <a:ext cx="645516" cy="645516"/>
      </dsp:txXfrm>
    </dsp:sp>
    <dsp:sp modelId="{52EC73E1-080C-4A13-BA36-3A186DF22057}">
      <dsp:nvSpPr>
        <dsp:cNvPr id="0" name=""/>
        <dsp:cNvSpPr/>
      </dsp:nvSpPr>
      <dsp:spPr>
        <a:xfrm>
          <a:off x="6741989" y="3024336"/>
          <a:ext cx="645516" cy="645516"/>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Arial" pitchFamily="34" charset="0"/>
            <a:cs typeface="Arial" pitchFamily="34" charset="0"/>
          </a:endParaRPr>
        </a:p>
      </dsp:txBody>
      <dsp:txXfrm>
        <a:off x="6741989" y="3024336"/>
        <a:ext cx="645516" cy="645516"/>
      </dsp:txXfrm>
    </dsp:sp>
    <dsp:sp modelId="{E8078585-04B4-4687-B84E-63C21E766430}">
      <dsp:nvSpPr>
        <dsp:cNvPr id="0" name=""/>
        <dsp:cNvSpPr/>
      </dsp:nvSpPr>
      <dsp:spPr>
        <a:xfrm>
          <a:off x="7438701" y="4302807"/>
          <a:ext cx="645516" cy="645516"/>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Arial" pitchFamily="34" charset="0"/>
            <a:cs typeface="Arial" pitchFamily="34" charset="0"/>
          </a:endParaRPr>
        </a:p>
      </dsp:txBody>
      <dsp:txXfrm>
        <a:off x="7438701" y="4302807"/>
        <a:ext cx="645516" cy="64551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1116458" y="144374"/>
          <a:ext cx="1589620" cy="533834"/>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14 920,3 </a:t>
          </a:r>
          <a:r>
            <a:rPr lang="ru-RU" sz="1600" b="1" kern="1200" dirty="0" smtClean="0">
              <a:latin typeface="Arial" pitchFamily="34" charset="0"/>
              <a:cs typeface="Arial" pitchFamily="34" charset="0"/>
            </a:rPr>
            <a:t>тыс.руб.</a:t>
          </a:r>
          <a:endParaRPr lang="ru-RU" sz="1600" b="1" kern="1200" dirty="0">
            <a:latin typeface="Arial" pitchFamily="34" charset="0"/>
            <a:cs typeface="Arial" pitchFamily="34" charset="0"/>
          </a:endParaRPr>
        </a:p>
      </dsp:txBody>
      <dsp:txXfrm>
        <a:off x="1370797" y="144374"/>
        <a:ext cx="1335281" cy="533834"/>
      </dsp:txXfrm>
    </dsp:sp>
    <dsp:sp modelId="{75E47458-EF45-40E4-B05F-412DAFB8E493}">
      <dsp:nvSpPr>
        <dsp:cNvPr id="0" name=""/>
        <dsp:cNvSpPr/>
      </dsp:nvSpPr>
      <dsp:spPr>
        <a:xfrm flipH="1">
          <a:off x="72001" y="72006"/>
          <a:ext cx="1351888" cy="621296"/>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flipH="1">
        <a:off x="72001" y="72006"/>
        <a:ext cx="1351888" cy="62129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0683D7-73A9-47ED-B887-CA7A51D1110E}">
      <dsp:nvSpPr>
        <dsp:cNvPr id="0" name=""/>
        <dsp:cNvSpPr/>
      </dsp:nvSpPr>
      <dsp:spPr>
        <a:xfrm>
          <a:off x="1363694" y="394685"/>
          <a:ext cx="1657920" cy="681669"/>
        </a:xfrm>
        <a:prstGeom prst="rect">
          <a:avLst/>
        </a:prstGeom>
        <a:solidFill>
          <a:srgbClr val="FFC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52 754,7 тыс.руб.</a:t>
          </a:r>
          <a:endParaRPr lang="ru-RU" sz="1800" b="1" kern="1200" dirty="0">
            <a:solidFill>
              <a:schemeClr val="tx1"/>
            </a:solidFill>
            <a:latin typeface="Arial" pitchFamily="34" charset="0"/>
            <a:cs typeface="Arial" pitchFamily="34" charset="0"/>
          </a:endParaRPr>
        </a:p>
      </dsp:txBody>
      <dsp:txXfrm>
        <a:off x="1363694" y="394685"/>
        <a:ext cx="1657920" cy="681669"/>
      </dsp:txXfrm>
    </dsp:sp>
    <dsp:sp modelId="{D0C11600-5E9B-4255-81B9-D217FC933BEC}">
      <dsp:nvSpPr>
        <dsp:cNvPr id="0" name=""/>
        <dsp:cNvSpPr/>
      </dsp:nvSpPr>
      <dsp:spPr>
        <a:xfrm>
          <a:off x="360040" y="216024"/>
          <a:ext cx="1304424" cy="681669"/>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2018 год</a:t>
          </a:r>
          <a:endParaRPr lang="ru-RU" sz="1800" b="1" kern="1200" dirty="0">
            <a:solidFill>
              <a:schemeClr val="tx1"/>
            </a:solidFill>
            <a:latin typeface="Arial" pitchFamily="34" charset="0"/>
            <a:cs typeface="Arial" pitchFamily="34" charset="0"/>
          </a:endParaRPr>
        </a:p>
      </dsp:txBody>
      <dsp:txXfrm>
        <a:off x="360040" y="216024"/>
        <a:ext cx="1304424" cy="68166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1063822" y="663630"/>
          <a:ext cx="1655052" cy="708670"/>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r" defTabSz="800100">
            <a:lnSpc>
              <a:spcPct val="90000"/>
            </a:lnSpc>
            <a:spcBef>
              <a:spcPct val="0"/>
            </a:spcBef>
            <a:spcAft>
              <a:spcPct val="35000"/>
            </a:spcAft>
          </a:pPr>
          <a:r>
            <a:rPr lang="ru-RU" sz="1800" b="1" kern="1200" dirty="0" smtClean="0">
              <a:latin typeface="Arial" pitchFamily="34" charset="0"/>
              <a:cs typeface="Arial" pitchFamily="34" charset="0"/>
            </a:rPr>
            <a:t>72 814,2 тыс.руб.</a:t>
          </a:r>
          <a:endParaRPr lang="ru-RU" sz="1800" b="1" kern="1200" dirty="0">
            <a:latin typeface="Arial" pitchFamily="34" charset="0"/>
            <a:cs typeface="Arial" pitchFamily="34" charset="0"/>
          </a:endParaRPr>
        </a:p>
      </dsp:txBody>
      <dsp:txXfrm>
        <a:off x="1328630" y="663630"/>
        <a:ext cx="1390244" cy="708670"/>
      </dsp:txXfrm>
    </dsp:sp>
    <dsp:sp modelId="{75E47458-EF45-40E4-B05F-412DAFB8E493}">
      <dsp:nvSpPr>
        <dsp:cNvPr id="0" name=""/>
        <dsp:cNvSpPr/>
      </dsp:nvSpPr>
      <dsp:spPr>
        <a:xfrm>
          <a:off x="259330" y="161444"/>
          <a:ext cx="1350219" cy="786422"/>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2016 год</a:t>
          </a:r>
          <a:endParaRPr lang="ru-RU" sz="1800" b="1" kern="1200" dirty="0">
            <a:solidFill>
              <a:schemeClr val="tx1"/>
            </a:solidFill>
            <a:latin typeface="Arial" pitchFamily="34" charset="0"/>
            <a:cs typeface="Arial" pitchFamily="34" charset="0"/>
          </a:endParaRPr>
        </a:p>
      </dsp:txBody>
      <dsp:txXfrm>
        <a:off x="259330" y="161444"/>
        <a:ext cx="1350219" cy="786422"/>
      </dsp:txXfrm>
    </dsp:sp>
    <dsp:sp modelId="{E5789A7F-9213-4DA2-A74B-ED3F776300D9}">
      <dsp:nvSpPr>
        <dsp:cNvPr id="0" name=""/>
        <dsp:cNvSpPr/>
      </dsp:nvSpPr>
      <dsp:spPr>
        <a:xfrm>
          <a:off x="3743664" y="663630"/>
          <a:ext cx="1790944" cy="733019"/>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r" defTabSz="800100">
            <a:lnSpc>
              <a:spcPct val="90000"/>
            </a:lnSpc>
            <a:spcBef>
              <a:spcPct val="0"/>
            </a:spcBef>
            <a:spcAft>
              <a:spcPct val="35000"/>
            </a:spcAft>
          </a:pPr>
          <a:r>
            <a:rPr lang="ru-RU" sz="1800" b="1" kern="1200" dirty="0" smtClean="0">
              <a:latin typeface="Arial" pitchFamily="34" charset="0"/>
              <a:cs typeface="Arial" pitchFamily="34" charset="0"/>
            </a:rPr>
            <a:t>39 823,3  тыс.руб</a:t>
          </a:r>
          <a:r>
            <a:rPr lang="ru-RU" sz="1800" b="1" kern="1200" dirty="0" smtClean="0">
              <a:latin typeface="Arial" pitchFamily="34" charset="0"/>
              <a:cs typeface="Arial" pitchFamily="34" charset="0"/>
            </a:rPr>
            <a:t>.</a:t>
          </a:r>
          <a:endParaRPr lang="ru-RU" sz="1800" b="1" kern="1200" dirty="0">
            <a:latin typeface="Arial" pitchFamily="34" charset="0"/>
            <a:cs typeface="Arial" pitchFamily="34" charset="0"/>
          </a:endParaRPr>
        </a:p>
      </dsp:txBody>
      <dsp:txXfrm>
        <a:off x="4030215" y="663630"/>
        <a:ext cx="1504393" cy="733019"/>
      </dsp:txXfrm>
    </dsp:sp>
    <dsp:sp modelId="{EF742149-E67E-4D05-A17B-20672C4FE130}">
      <dsp:nvSpPr>
        <dsp:cNvPr id="0" name=""/>
        <dsp:cNvSpPr/>
      </dsp:nvSpPr>
      <dsp:spPr>
        <a:xfrm>
          <a:off x="3221564" y="175702"/>
          <a:ext cx="1493257" cy="745363"/>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a:off x="3221564" y="175702"/>
        <a:ext cx="1493257" cy="74536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834133" y="498546"/>
          <a:ext cx="1671535" cy="682286"/>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24 618,5 тыс.руб.</a:t>
          </a:r>
          <a:endParaRPr lang="ru-RU" sz="1800" b="1" kern="1200" dirty="0">
            <a:latin typeface="Arial" pitchFamily="34" charset="0"/>
            <a:cs typeface="Arial" pitchFamily="34" charset="0"/>
          </a:endParaRPr>
        </a:p>
      </dsp:txBody>
      <dsp:txXfrm>
        <a:off x="1101578" y="498546"/>
        <a:ext cx="1404089" cy="682286"/>
      </dsp:txXfrm>
    </dsp:sp>
    <dsp:sp modelId="{75E47458-EF45-40E4-B05F-412DAFB8E493}">
      <dsp:nvSpPr>
        <dsp:cNvPr id="0" name=""/>
        <dsp:cNvSpPr/>
      </dsp:nvSpPr>
      <dsp:spPr>
        <a:xfrm>
          <a:off x="0" y="151279"/>
          <a:ext cx="1109990" cy="632792"/>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a:off x="0" y="151279"/>
        <a:ext cx="1109990" cy="632792"/>
      </dsp:txXfrm>
    </dsp:sp>
    <dsp:sp modelId="{E5789A7F-9213-4DA2-A74B-ED3F776300D9}">
      <dsp:nvSpPr>
        <dsp:cNvPr id="0" name=""/>
        <dsp:cNvSpPr/>
      </dsp:nvSpPr>
      <dsp:spPr>
        <a:xfrm>
          <a:off x="851270" y="1520595"/>
          <a:ext cx="1650212" cy="769393"/>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8 063,5 тыс.руб.</a:t>
          </a:r>
          <a:endParaRPr lang="ru-RU" sz="1800" b="1" kern="1200" dirty="0">
            <a:latin typeface="Arial" pitchFamily="34" charset="0"/>
            <a:cs typeface="Arial" pitchFamily="34" charset="0"/>
          </a:endParaRPr>
        </a:p>
      </dsp:txBody>
      <dsp:txXfrm>
        <a:off x="1115304" y="1520595"/>
        <a:ext cx="1386178" cy="769393"/>
      </dsp:txXfrm>
    </dsp:sp>
    <dsp:sp modelId="{EF742149-E67E-4D05-A17B-20672C4FE130}">
      <dsp:nvSpPr>
        <dsp:cNvPr id="0" name=""/>
        <dsp:cNvSpPr/>
      </dsp:nvSpPr>
      <dsp:spPr>
        <a:xfrm>
          <a:off x="144015" y="1252591"/>
          <a:ext cx="1037855" cy="709752"/>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2018 год</a:t>
          </a:r>
          <a:endParaRPr lang="ru-RU" sz="1800" b="1" kern="1200" dirty="0">
            <a:solidFill>
              <a:schemeClr val="tx1"/>
            </a:solidFill>
            <a:latin typeface="Arial" pitchFamily="34" charset="0"/>
            <a:cs typeface="Arial" pitchFamily="34" charset="0"/>
          </a:endParaRPr>
        </a:p>
      </dsp:txBody>
      <dsp:txXfrm>
        <a:off x="144015" y="1252591"/>
        <a:ext cx="1037855" cy="709752"/>
      </dsp:txXfrm>
    </dsp:sp>
    <dsp:sp modelId="{E84CBB47-8F6A-4C0B-B68C-C3BFF2B9841A}">
      <dsp:nvSpPr>
        <dsp:cNvPr id="0" name=""/>
        <dsp:cNvSpPr/>
      </dsp:nvSpPr>
      <dsp:spPr>
        <a:xfrm>
          <a:off x="3048596" y="1596387"/>
          <a:ext cx="1561567" cy="727575"/>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8 063,5 тыс.руб.</a:t>
          </a:r>
          <a:endParaRPr lang="ru-RU" sz="1800" kern="1200" dirty="0"/>
        </a:p>
      </dsp:txBody>
      <dsp:txXfrm>
        <a:off x="3298447" y="1596387"/>
        <a:ext cx="1311716" cy="727575"/>
      </dsp:txXfrm>
    </dsp:sp>
    <dsp:sp modelId="{5085CA46-9A73-4526-AE1F-C7C84E4C8D31}">
      <dsp:nvSpPr>
        <dsp:cNvPr id="0" name=""/>
        <dsp:cNvSpPr/>
      </dsp:nvSpPr>
      <dsp:spPr>
        <a:xfrm>
          <a:off x="2664294" y="1152128"/>
          <a:ext cx="1026190" cy="616319"/>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2019 год</a:t>
          </a:r>
          <a:endParaRPr lang="ru-RU" sz="1800" b="1" kern="1200" dirty="0">
            <a:solidFill>
              <a:schemeClr val="tx1"/>
            </a:solidFill>
            <a:latin typeface="Arial" pitchFamily="34" charset="0"/>
            <a:cs typeface="Arial" pitchFamily="34" charset="0"/>
          </a:endParaRPr>
        </a:p>
      </dsp:txBody>
      <dsp:txXfrm>
        <a:off x="2664294" y="1152128"/>
        <a:ext cx="1026190" cy="61631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1405471" y="431225"/>
          <a:ext cx="1286090" cy="647601"/>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t"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300,0 тыс.руб.</a:t>
          </a:r>
          <a:endParaRPr lang="ru-RU" sz="1800" b="1" kern="1200" dirty="0">
            <a:latin typeface="Arial" pitchFamily="34" charset="0"/>
            <a:cs typeface="Arial" pitchFamily="34" charset="0"/>
          </a:endParaRPr>
        </a:p>
      </dsp:txBody>
      <dsp:txXfrm>
        <a:off x="1611245" y="431225"/>
        <a:ext cx="1080315" cy="647601"/>
      </dsp:txXfrm>
    </dsp:sp>
    <dsp:sp modelId="{75E47458-EF45-40E4-B05F-412DAFB8E493}">
      <dsp:nvSpPr>
        <dsp:cNvPr id="0" name=""/>
        <dsp:cNvSpPr/>
      </dsp:nvSpPr>
      <dsp:spPr>
        <a:xfrm>
          <a:off x="608857" y="141556"/>
          <a:ext cx="1108330" cy="616130"/>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a:off x="608857" y="141556"/>
        <a:ext cx="1108330" cy="616130"/>
      </dsp:txXfrm>
    </dsp:sp>
    <dsp:sp modelId="{E5789A7F-9213-4DA2-A74B-ED3F776300D9}">
      <dsp:nvSpPr>
        <dsp:cNvPr id="0" name=""/>
        <dsp:cNvSpPr/>
      </dsp:nvSpPr>
      <dsp:spPr>
        <a:xfrm>
          <a:off x="3672411" y="504053"/>
          <a:ext cx="1469511" cy="582942"/>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100,0 тыс.руб.</a:t>
          </a:r>
          <a:endParaRPr lang="ru-RU" sz="1800" b="1" kern="1200" dirty="0">
            <a:latin typeface="Arial" pitchFamily="34" charset="0"/>
            <a:cs typeface="Arial" pitchFamily="34" charset="0"/>
          </a:endParaRPr>
        </a:p>
      </dsp:txBody>
      <dsp:txXfrm>
        <a:off x="3907533" y="504053"/>
        <a:ext cx="1234389" cy="582942"/>
      </dsp:txXfrm>
    </dsp:sp>
    <dsp:sp modelId="{EF742149-E67E-4D05-A17B-20672C4FE130}">
      <dsp:nvSpPr>
        <dsp:cNvPr id="0" name=""/>
        <dsp:cNvSpPr/>
      </dsp:nvSpPr>
      <dsp:spPr>
        <a:xfrm>
          <a:off x="2970392" y="213970"/>
          <a:ext cx="1087989" cy="595478"/>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2018 год</a:t>
          </a:r>
          <a:endParaRPr lang="ru-RU" sz="1800" b="1" kern="1200" dirty="0">
            <a:solidFill>
              <a:schemeClr val="tx1"/>
            </a:solidFill>
            <a:latin typeface="Arial" pitchFamily="34" charset="0"/>
            <a:cs typeface="Arial" pitchFamily="34" charset="0"/>
          </a:endParaRPr>
        </a:p>
      </dsp:txBody>
      <dsp:txXfrm>
        <a:off x="2970392" y="213970"/>
        <a:ext cx="1087989" cy="595478"/>
      </dsp:txXfrm>
    </dsp:sp>
    <dsp:sp modelId="{E84CBB47-8F6A-4C0B-B68C-C3BFF2B9841A}">
      <dsp:nvSpPr>
        <dsp:cNvPr id="0" name=""/>
        <dsp:cNvSpPr/>
      </dsp:nvSpPr>
      <dsp:spPr>
        <a:xfrm>
          <a:off x="5738088" y="569185"/>
          <a:ext cx="1570215" cy="582942"/>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100,0 тыс.руб.</a:t>
          </a:r>
          <a:endParaRPr lang="ru-RU" sz="1800" b="1" kern="1200" dirty="0">
            <a:latin typeface="Arial" pitchFamily="34" charset="0"/>
            <a:cs typeface="Arial" pitchFamily="34" charset="0"/>
          </a:endParaRPr>
        </a:p>
      </dsp:txBody>
      <dsp:txXfrm>
        <a:off x="5989322" y="569185"/>
        <a:ext cx="1318981" cy="582942"/>
      </dsp:txXfrm>
    </dsp:sp>
    <dsp:sp modelId="{5085CA46-9A73-4526-AE1F-C7C84E4C8D31}">
      <dsp:nvSpPr>
        <dsp:cNvPr id="0" name=""/>
        <dsp:cNvSpPr/>
      </dsp:nvSpPr>
      <dsp:spPr>
        <a:xfrm>
          <a:off x="5328593" y="72012"/>
          <a:ext cx="1024599" cy="681644"/>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2019 год</a:t>
          </a:r>
          <a:endParaRPr lang="ru-RU" sz="1800" b="1" kern="1200" dirty="0">
            <a:solidFill>
              <a:schemeClr val="tx1"/>
            </a:solidFill>
            <a:latin typeface="Arial" pitchFamily="34" charset="0"/>
            <a:cs typeface="Arial" pitchFamily="34" charset="0"/>
          </a:endParaRPr>
        </a:p>
      </dsp:txBody>
      <dsp:txXfrm>
        <a:off x="5328593" y="72012"/>
        <a:ext cx="1024599" cy="68164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1038363" y="298297"/>
          <a:ext cx="1766985" cy="622255"/>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r" defTabSz="800100">
            <a:lnSpc>
              <a:spcPct val="90000"/>
            </a:lnSpc>
            <a:spcBef>
              <a:spcPct val="0"/>
            </a:spcBef>
            <a:spcAft>
              <a:spcPct val="35000"/>
            </a:spcAft>
          </a:pPr>
          <a:r>
            <a:rPr lang="ru-RU" sz="1800" b="1" kern="1200" dirty="0" smtClean="0">
              <a:latin typeface="Arial" pitchFamily="34" charset="0"/>
              <a:cs typeface="Arial" pitchFamily="34" charset="0"/>
            </a:rPr>
            <a:t>15 072,3 тыс.руб.</a:t>
          </a:r>
          <a:endParaRPr lang="ru-RU" sz="1800" b="1" kern="1200" dirty="0">
            <a:latin typeface="Arial" pitchFamily="34" charset="0"/>
            <a:cs typeface="Arial" pitchFamily="34" charset="0"/>
          </a:endParaRPr>
        </a:p>
      </dsp:txBody>
      <dsp:txXfrm>
        <a:off x="1321081" y="298297"/>
        <a:ext cx="1484267" cy="622255"/>
      </dsp:txXfrm>
    </dsp:sp>
    <dsp:sp modelId="{75E47458-EF45-40E4-B05F-412DAFB8E493}">
      <dsp:nvSpPr>
        <dsp:cNvPr id="0" name=""/>
        <dsp:cNvSpPr/>
      </dsp:nvSpPr>
      <dsp:spPr>
        <a:xfrm>
          <a:off x="217166" y="97372"/>
          <a:ext cx="1394629" cy="689892"/>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a:off x="217166" y="97372"/>
        <a:ext cx="1394629" cy="689892"/>
      </dsp:txXfrm>
    </dsp:sp>
    <dsp:sp modelId="{E5789A7F-9213-4DA2-A74B-ED3F776300D9}">
      <dsp:nvSpPr>
        <dsp:cNvPr id="0" name=""/>
        <dsp:cNvSpPr/>
      </dsp:nvSpPr>
      <dsp:spPr>
        <a:xfrm>
          <a:off x="3600402" y="360035"/>
          <a:ext cx="2008052" cy="653357"/>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r" defTabSz="800100">
            <a:lnSpc>
              <a:spcPct val="90000"/>
            </a:lnSpc>
            <a:spcBef>
              <a:spcPct val="0"/>
            </a:spcBef>
            <a:spcAft>
              <a:spcPct val="35000"/>
            </a:spcAft>
          </a:pPr>
          <a:r>
            <a:rPr lang="ru-RU" sz="1800" b="1" kern="1200" dirty="0" smtClean="0">
              <a:latin typeface="Arial" pitchFamily="34" charset="0"/>
              <a:cs typeface="Arial" pitchFamily="34" charset="0"/>
            </a:rPr>
            <a:t>15 072,3 тыс.руб.</a:t>
          </a:r>
          <a:endParaRPr lang="ru-RU" sz="1800" b="1" kern="1200" dirty="0">
            <a:latin typeface="Arial" pitchFamily="34" charset="0"/>
            <a:cs typeface="Arial" pitchFamily="34" charset="0"/>
          </a:endParaRPr>
        </a:p>
      </dsp:txBody>
      <dsp:txXfrm>
        <a:off x="3921691" y="360035"/>
        <a:ext cx="1686764" cy="653357"/>
      </dsp:txXfrm>
    </dsp:sp>
    <dsp:sp modelId="{EF742149-E67E-4D05-A17B-20672C4FE130}">
      <dsp:nvSpPr>
        <dsp:cNvPr id="0" name=""/>
        <dsp:cNvSpPr/>
      </dsp:nvSpPr>
      <dsp:spPr>
        <a:xfrm>
          <a:off x="3168342" y="72010"/>
          <a:ext cx="1340601" cy="663241"/>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2018 год</a:t>
          </a:r>
          <a:endParaRPr lang="ru-RU" sz="1800" b="1" kern="1200" dirty="0">
            <a:solidFill>
              <a:schemeClr val="tx1"/>
            </a:solidFill>
            <a:latin typeface="Arial" pitchFamily="34" charset="0"/>
            <a:cs typeface="Arial" pitchFamily="34" charset="0"/>
          </a:endParaRPr>
        </a:p>
      </dsp:txBody>
      <dsp:txXfrm>
        <a:off x="3168342" y="72010"/>
        <a:ext cx="1340601" cy="66324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F8EAD8-784E-4CBC-930E-754056E672BA}">
      <dsp:nvSpPr>
        <dsp:cNvPr id="0" name=""/>
        <dsp:cNvSpPr/>
      </dsp:nvSpPr>
      <dsp:spPr>
        <a:xfrm>
          <a:off x="579660" y="-3240"/>
          <a:ext cx="5757046" cy="990114"/>
        </a:xfrm>
        <a:prstGeom prst="roundRect">
          <a:avLst>
            <a:gd name="adj" fmla="val 10000"/>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57150" rIns="180000" bIns="57150" numCol="1" spcCol="1270" anchor="ctr" anchorCtr="0">
          <a:noAutofit/>
        </a:bodyPr>
        <a:lstStyle/>
        <a:p>
          <a:pPr lvl="0" algn="l" defTabSz="666750">
            <a:lnSpc>
              <a:spcPct val="90000"/>
            </a:lnSpc>
            <a:spcBef>
              <a:spcPct val="0"/>
            </a:spcBef>
            <a:spcAft>
              <a:spcPct val="35000"/>
            </a:spcAft>
          </a:pPr>
          <a:r>
            <a:rPr lang="ru-RU" sz="1500" b="1" kern="1200" dirty="0" smtClean="0">
              <a:solidFill>
                <a:schemeClr val="tx1">
                  <a:lumMod val="95000"/>
                  <a:lumOff val="5000"/>
                </a:schemeClr>
              </a:solidFill>
              <a:latin typeface="Arial" pitchFamily="34" charset="0"/>
              <a:cs typeface="Arial" pitchFamily="34" charset="0"/>
            </a:rPr>
            <a:t>Федеральный закон от 03.12.2012 № 244-ФЗ «О внесении изменений в Бюджетный кодекс Российской Федерации»</a:t>
          </a:r>
          <a:endParaRPr lang="ru-RU" sz="1500" b="1" kern="1200" dirty="0">
            <a:solidFill>
              <a:schemeClr val="tx1">
                <a:lumMod val="95000"/>
                <a:lumOff val="5000"/>
              </a:schemeClr>
            </a:solidFill>
            <a:latin typeface="Arial" pitchFamily="34" charset="0"/>
            <a:cs typeface="Arial" pitchFamily="34" charset="0"/>
          </a:endParaRPr>
        </a:p>
      </dsp:txBody>
      <dsp:txXfrm>
        <a:off x="579660" y="-3240"/>
        <a:ext cx="4889219" cy="990114"/>
      </dsp:txXfrm>
    </dsp:sp>
    <dsp:sp modelId="{C0C62BB4-20F6-4903-B04F-13B7A004B5F0}">
      <dsp:nvSpPr>
        <dsp:cNvPr id="0" name=""/>
        <dsp:cNvSpPr/>
      </dsp:nvSpPr>
      <dsp:spPr>
        <a:xfrm>
          <a:off x="1224166" y="1092733"/>
          <a:ext cx="6196305" cy="1240687"/>
        </a:xfrm>
        <a:prstGeom prst="roundRect">
          <a:avLst>
            <a:gd name="adj" fmla="val 10000"/>
          </a:avLst>
        </a:prstGeom>
        <a:solidFill>
          <a:srgbClr val="FF860D"/>
        </a:solidFill>
        <a:ln>
          <a:noFill/>
        </a:ln>
        <a:effectLst>
          <a:outerShdw blurRad="57150" dist="38100" dir="5400000" algn="ctr" rotWithShape="0">
            <a:schemeClr val="accent5">
              <a:hueOff val="-1837137"/>
              <a:satOff val="270"/>
              <a:lumOff val="-6471"/>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57150" rIns="180000" bIns="57150" numCol="1" spcCol="1270" anchor="ctr" anchorCtr="0">
          <a:noAutofit/>
        </a:bodyPr>
        <a:lstStyle/>
        <a:p>
          <a:pPr lvl="0" algn="l" defTabSz="666750">
            <a:lnSpc>
              <a:spcPct val="90000"/>
            </a:lnSpc>
            <a:spcBef>
              <a:spcPct val="0"/>
            </a:spcBef>
            <a:spcAft>
              <a:spcPct val="35000"/>
            </a:spcAft>
          </a:pPr>
          <a:r>
            <a:rPr lang="ru-RU" sz="1500" b="1" kern="1200" dirty="0" smtClean="0">
              <a:solidFill>
                <a:schemeClr val="tx1">
                  <a:lumMod val="95000"/>
                  <a:lumOff val="5000"/>
                </a:schemeClr>
              </a:solidFill>
              <a:latin typeface="Arial" pitchFamily="34" charset="0"/>
              <a:cs typeface="Arial" pitchFamily="34" charset="0"/>
            </a:rPr>
            <a:t>Решением Городской Думы муниципального образования город Урай от 27.09.2012 № 80 создан муниципальный дорожный фонд города Урай</a:t>
          </a:r>
          <a:endParaRPr lang="ru-RU" sz="1500" b="1" kern="1200" dirty="0">
            <a:solidFill>
              <a:schemeClr val="tx1">
                <a:lumMod val="95000"/>
                <a:lumOff val="5000"/>
              </a:schemeClr>
            </a:solidFill>
            <a:latin typeface="Arial" pitchFamily="34" charset="0"/>
            <a:cs typeface="Arial" pitchFamily="34" charset="0"/>
          </a:endParaRPr>
        </a:p>
      </dsp:txBody>
      <dsp:txXfrm>
        <a:off x="1224166" y="1092733"/>
        <a:ext cx="4480144" cy="1240687"/>
      </dsp:txXfrm>
    </dsp:sp>
    <dsp:sp modelId="{EE12E059-3261-4907-A4E3-4F74B9EED3BE}">
      <dsp:nvSpPr>
        <dsp:cNvPr id="0" name=""/>
        <dsp:cNvSpPr/>
      </dsp:nvSpPr>
      <dsp:spPr>
        <a:xfrm rot="5400000">
          <a:off x="5919691" y="553834"/>
          <a:ext cx="1075809" cy="674546"/>
        </a:xfrm>
        <a:prstGeom prst="bentArrow">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5919691" y="553834"/>
        <a:ext cx="1075809" cy="67454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847048" y="1079146"/>
          <a:ext cx="1576691" cy="507447"/>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51 209,7 тыс.руб</a:t>
          </a:r>
          <a:r>
            <a:rPr lang="ru-RU" sz="1800" b="1" kern="1200" dirty="0" smtClean="0">
              <a:solidFill>
                <a:schemeClr val="tx1"/>
              </a:solidFill>
              <a:latin typeface="Arial" pitchFamily="34" charset="0"/>
              <a:cs typeface="Arial" pitchFamily="34" charset="0"/>
            </a:rPr>
            <a:t>.</a:t>
          </a:r>
          <a:endParaRPr lang="ru-RU" sz="1800" b="1" kern="1200" dirty="0">
            <a:solidFill>
              <a:schemeClr val="tx1"/>
            </a:solidFill>
            <a:latin typeface="Arial" pitchFamily="34" charset="0"/>
            <a:cs typeface="Arial" pitchFamily="34" charset="0"/>
          </a:endParaRPr>
        </a:p>
      </dsp:txBody>
      <dsp:txXfrm>
        <a:off x="1099319" y="1079146"/>
        <a:ext cx="1324420" cy="507447"/>
      </dsp:txXfrm>
    </dsp:sp>
    <dsp:sp modelId="{75E47458-EF45-40E4-B05F-412DAFB8E493}">
      <dsp:nvSpPr>
        <dsp:cNvPr id="0" name=""/>
        <dsp:cNvSpPr/>
      </dsp:nvSpPr>
      <dsp:spPr>
        <a:xfrm>
          <a:off x="141295" y="659681"/>
          <a:ext cx="1137777" cy="723289"/>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a:off x="141295" y="659681"/>
        <a:ext cx="1137777" cy="723289"/>
      </dsp:txXfrm>
    </dsp:sp>
    <dsp:sp modelId="{E5789A7F-9213-4DA2-A74B-ED3F776300D9}">
      <dsp:nvSpPr>
        <dsp:cNvPr id="0" name=""/>
        <dsp:cNvSpPr/>
      </dsp:nvSpPr>
      <dsp:spPr>
        <a:xfrm>
          <a:off x="2880323" y="1368151"/>
          <a:ext cx="1803166" cy="466128"/>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20 268,1 тыс.руб.</a:t>
          </a:r>
          <a:endParaRPr lang="ru-RU" sz="1800" b="1" kern="1200" dirty="0">
            <a:solidFill>
              <a:schemeClr val="tx1"/>
            </a:solidFill>
            <a:latin typeface="Arial" pitchFamily="34" charset="0"/>
            <a:cs typeface="Arial" pitchFamily="34" charset="0"/>
          </a:endParaRPr>
        </a:p>
      </dsp:txBody>
      <dsp:txXfrm>
        <a:off x="3168829" y="1368151"/>
        <a:ext cx="1514660" cy="466128"/>
      </dsp:txXfrm>
    </dsp:sp>
    <dsp:sp modelId="{EF742149-E67E-4D05-A17B-20672C4FE130}">
      <dsp:nvSpPr>
        <dsp:cNvPr id="0" name=""/>
        <dsp:cNvSpPr/>
      </dsp:nvSpPr>
      <dsp:spPr>
        <a:xfrm>
          <a:off x="2705241" y="811588"/>
          <a:ext cx="1132017" cy="677123"/>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2018 год</a:t>
          </a:r>
          <a:endParaRPr lang="ru-RU" sz="1800" b="1" kern="1200" dirty="0">
            <a:solidFill>
              <a:schemeClr val="tx1"/>
            </a:solidFill>
            <a:latin typeface="Arial" pitchFamily="34" charset="0"/>
            <a:cs typeface="Arial" pitchFamily="34" charset="0"/>
          </a:endParaRPr>
        </a:p>
      </dsp:txBody>
      <dsp:txXfrm>
        <a:off x="2705241" y="811588"/>
        <a:ext cx="1132017" cy="677123"/>
      </dsp:txXfrm>
    </dsp:sp>
    <dsp:sp modelId="{E84CBB47-8F6A-4C0B-B68C-C3BFF2B9841A}">
      <dsp:nvSpPr>
        <dsp:cNvPr id="0" name=""/>
        <dsp:cNvSpPr/>
      </dsp:nvSpPr>
      <dsp:spPr>
        <a:xfrm>
          <a:off x="5122171" y="1224134"/>
          <a:ext cx="1538066" cy="466128"/>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   20 268,1 тыс.руб</a:t>
          </a:r>
          <a:r>
            <a:rPr lang="ru-RU" sz="2000" b="1" kern="1200" dirty="0" smtClean="0">
              <a:solidFill>
                <a:schemeClr val="tx1"/>
              </a:solidFill>
              <a:latin typeface="Arial" pitchFamily="34" charset="0"/>
              <a:cs typeface="Arial" pitchFamily="34" charset="0"/>
            </a:rPr>
            <a:t>.</a:t>
          </a:r>
          <a:endParaRPr lang="ru-RU" sz="2000" b="1" kern="1200" dirty="0">
            <a:solidFill>
              <a:schemeClr val="tx1"/>
            </a:solidFill>
            <a:latin typeface="Arial" pitchFamily="34" charset="0"/>
            <a:cs typeface="Arial" pitchFamily="34" charset="0"/>
          </a:endParaRPr>
        </a:p>
      </dsp:txBody>
      <dsp:txXfrm>
        <a:off x="5368262" y="1224134"/>
        <a:ext cx="1291975" cy="466128"/>
      </dsp:txXfrm>
    </dsp:sp>
    <dsp:sp modelId="{5085CA46-9A73-4526-AE1F-C7C84E4C8D31}">
      <dsp:nvSpPr>
        <dsp:cNvPr id="0" name=""/>
        <dsp:cNvSpPr/>
      </dsp:nvSpPr>
      <dsp:spPr>
        <a:xfrm>
          <a:off x="4752528" y="648070"/>
          <a:ext cx="1106606" cy="659855"/>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2019 год</a:t>
          </a:r>
          <a:endParaRPr lang="ru-RU" sz="1800" b="1" kern="1200" dirty="0">
            <a:solidFill>
              <a:schemeClr val="tx1"/>
            </a:solidFill>
            <a:latin typeface="Arial" pitchFamily="34" charset="0"/>
            <a:cs typeface="Arial" pitchFamily="34" charset="0"/>
          </a:endParaRPr>
        </a:p>
      </dsp:txBody>
      <dsp:txXfrm>
        <a:off x="4752528" y="648070"/>
        <a:ext cx="1106606" cy="65985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734815" y="406087"/>
          <a:ext cx="1616438" cy="561014"/>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    196 </a:t>
          </a:r>
          <a:r>
            <a:rPr lang="ru-RU" sz="1600" b="1" kern="1200" dirty="0" smtClean="0">
              <a:latin typeface="Arial" pitchFamily="34" charset="0"/>
              <a:cs typeface="Arial" pitchFamily="34" charset="0"/>
            </a:rPr>
            <a:t>422,8 </a:t>
          </a:r>
          <a:r>
            <a:rPr lang="ru-RU" sz="1600" b="1" kern="1200" dirty="0" err="1" smtClean="0">
              <a:latin typeface="Arial" pitchFamily="34" charset="0"/>
              <a:cs typeface="Arial" pitchFamily="34" charset="0"/>
            </a:rPr>
            <a:t>тыс.руб</a:t>
          </a:r>
          <a:endParaRPr lang="ru-RU" sz="1600" b="1" kern="1200" dirty="0">
            <a:latin typeface="Arial" pitchFamily="34" charset="0"/>
            <a:cs typeface="Arial" pitchFamily="34" charset="0"/>
          </a:endParaRPr>
        </a:p>
      </dsp:txBody>
      <dsp:txXfrm>
        <a:off x="993445" y="406087"/>
        <a:ext cx="1357808" cy="561014"/>
      </dsp:txXfrm>
    </dsp:sp>
    <dsp:sp modelId="{75E47458-EF45-40E4-B05F-412DAFB8E493}">
      <dsp:nvSpPr>
        <dsp:cNvPr id="0" name=""/>
        <dsp:cNvSpPr/>
      </dsp:nvSpPr>
      <dsp:spPr>
        <a:xfrm>
          <a:off x="3" y="72005"/>
          <a:ext cx="1156347" cy="601976"/>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a:off x="3" y="72005"/>
        <a:ext cx="1156347" cy="601976"/>
      </dsp:txXfrm>
    </dsp:sp>
    <dsp:sp modelId="{E5789A7F-9213-4DA2-A74B-ED3F776300D9}">
      <dsp:nvSpPr>
        <dsp:cNvPr id="0" name=""/>
        <dsp:cNvSpPr/>
      </dsp:nvSpPr>
      <dsp:spPr>
        <a:xfrm>
          <a:off x="1080115" y="1296144"/>
          <a:ext cx="1575362" cy="566671"/>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192 </a:t>
          </a:r>
          <a:r>
            <a:rPr lang="ru-RU" sz="1600" b="1" kern="1200" dirty="0" smtClean="0">
              <a:latin typeface="Arial" pitchFamily="34" charset="0"/>
              <a:cs typeface="Arial" pitchFamily="34" charset="0"/>
            </a:rPr>
            <a:t>120,4 </a:t>
          </a:r>
          <a:r>
            <a:rPr lang="ru-RU" sz="1600" b="1" kern="1200" dirty="0" smtClean="0">
              <a:latin typeface="Arial" pitchFamily="34" charset="0"/>
              <a:cs typeface="Arial" pitchFamily="34" charset="0"/>
            </a:rPr>
            <a:t>тыс.руб.</a:t>
          </a:r>
          <a:endParaRPr lang="ru-RU" sz="1600" b="1" kern="1200" dirty="0">
            <a:latin typeface="Arial" pitchFamily="34" charset="0"/>
            <a:cs typeface="Arial" pitchFamily="34" charset="0"/>
          </a:endParaRPr>
        </a:p>
      </dsp:txBody>
      <dsp:txXfrm>
        <a:off x="1332173" y="1296144"/>
        <a:ext cx="1323304" cy="566671"/>
      </dsp:txXfrm>
    </dsp:sp>
    <dsp:sp modelId="{EF742149-E67E-4D05-A17B-20672C4FE130}">
      <dsp:nvSpPr>
        <dsp:cNvPr id="0" name=""/>
        <dsp:cNvSpPr/>
      </dsp:nvSpPr>
      <dsp:spPr>
        <a:xfrm>
          <a:off x="216021" y="1080123"/>
          <a:ext cx="1149865" cy="595046"/>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2018 год</a:t>
          </a:r>
          <a:endParaRPr lang="ru-RU" sz="1800" b="1" kern="1200" dirty="0">
            <a:solidFill>
              <a:schemeClr val="tx1"/>
            </a:solidFill>
            <a:latin typeface="Arial" pitchFamily="34" charset="0"/>
            <a:cs typeface="Arial" pitchFamily="34" charset="0"/>
          </a:endParaRPr>
        </a:p>
      </dsp:txBody>
      <dsp:txXfrm>
        <a:off x="216021" y="1080123"/>
        <a:ext cx="1149865" cy="5950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6EA201-91BC-4616-B12C-2E6D8190CA7D}">
      <dsp:nvSpPr>
        <dsp:cNvPr id="0" name=""/>
        <dsp:cNvSpPr/>
      </dsp:nvSpPr>
      <dsp:spPr>
        <a:xfrm>
          <a:off x="-5862135" y="-897147"/>
          <a:ext cx="6978870" cy="6978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E6339-9EBC-4C09-9E08-1F4A253C020D}">
      <dsp:nvSpPr>
        <dsp:cNvPr id="0" name=""/>
        <dsp:cNvSpPr/>
      </dsp:nvSpPr>
      <dsp:spPr>
        <a:xfrm>
          <a:off x="503535" y="288033"/>
          <a:ext cx="7647940" cy="700005"/>
        </a:xfrm>
        <a:prstGeom prst="rect">
          <a:avLst/>
        </a:prstGeom>
        <a:solidFill>
          <a:srgbClr val="92D05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Развитие человеческого потенциала</a:t>
          </a:r>
          <a:endParaRPr lang="ru-RU" sz="2000" b="1" kern="1200" dirty="0">
            <a:solidFill>
              <a:schemeClr val="tx1"/>
            </a:solidFill>
            <a:latin typeface="Arial" pitchFamily="34" charset="0"/>
            <a:cs typeface="Arial" pitchFamily="34" charset="0"/>
          </a:endParaRPr>
        </a:p>
      </dsp:txBody>
      <dsp:txXfrm>
        <a:off x="503535" y="288033"/>
        <a:ext cx="7647940" cy="700005"/>
      </dsp:txXfrm>
    </dsp:sp>
    <dsp:sp modelId="{32BC95AD-130D-4F42-992A-90577A2B854D}">
      <dsp:nvSpPr>
        <dsp:cNvPr id="0" name=""/>
        <dsp:cNvSpPr/>
      </dsp:nvSpPr>
      <dsp:spPr>
        <a:xfrm>
          <a:off x="152334" y="203125"/>
          <a:ext cx="810349" cy="810349"/>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5A9118-71ED-464E-975C-6116ADC95DB4}">
      <dsp:nvSpPr>
        <dsp:cNvPr id="0" name=""/>
        <dsp:cNvSpPr/>
      </dsp:nvSpPr>
      <dsp:spPr>
        <a:xfrm>
          <a:off x="952624" y="1275587"/>
          <a:ext cx="7183402" cy="68918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Диверсификация и инновационное развитие экономики</a:t>
          </a:r>
          <a:endParaRPr lang="ru-RU" sz="2000" b="1" kern="1200" dirty="0">
            <a:solidFill>
              <a:schemeClr val="tx1"/>
            </a:solidFill>
            <a:latin typeface="Arial" pitchFamily="34" charset="0"/>
            <a:cs typeface="Arial" pitchFamily="34" charset="0"/>
          </a:endParaRPr>
        </a:p>
      </dsp:txBody>
      <dsp:txXfrm>
        <a:off x="952624" y="1275587"/>
        <a:ext cx="7183402" cy="689185"/>
      </dsp:txXfrm>
    </dsp:sp>
    <dsp:sp modelId="{AA0A30C3-70AB-4663-B8D4-0B48B5ACEF5B}">
      <dsp:nvSpPr>
        <dsp:cNvPr id="0" name=""/>
        <dsp:cNvSpPr/>
      </dsp:nvSpPr>
      <dsp:spPr>
        <a:xfrm>
          <a:off x="553519" y="1205572"/>
          <a:ext cx="810349" cy="810349"/>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4D44F-57F9-4E78-8C7F-6599E0A8787E}">
      <dsp:nvSpPr>
        <dsp:cNvPr id="0" name=""/>
        <dsp:cNvSpPr/>
      </dsp:nvSpPr>
      <dsp:spPr>
        <a:xfrm>
          <a:off x="1095200" y="2268148"/>
          <a:ext cx="7040827" cy="64827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Обеспечение безопасности среды проживания</a:t>
          </a:r>
          <a:endParaRPr lang="ru-RU" sz="2000" b="1" kern="1200" dirty="0">
            <a:solidFill>
              <a:schemeClr val="tx1"/>
            </a:solidFill>
            <a:latin typeface="Arial" pitchFamily="34" charset="0"/>
            <a:cs typeface="Arial" pitchFamily="34" charset="0"/>
          </a:endParaRPr>
        </a:p>
      </dsp:txBody>
      <dsp:txXfrm>
        <a:off x="1095200" y="2268148"/>
        <a:ext cx="7040827" cy="648279"/>
      </dsp:txXfrm>
    </dsp:sp>
    <dsp:sp modelId="{B42D2D37-E89C-42D0-9B1C-61CEBBEC4D47}">
      <dsp:nvSpPr>
        <dsp:cNvPr id="0" name=""/>
        <dsp:cNvSpPr/>
      </dsp:nvSpPr>
      <dsp:spPr>
        <a:xfrm>
          <a:off x="690025" y="2187113"/>
          <a:ext cx="810349" cy="810349"/>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39261E-FD37-464C-AE09-517E31A398CF}">
      <dsp:nvSpPr>
        <dsp:cNvPr id="0" name=""/>
        <dsp:cNvSpPr/>
      </dsp:nvSpPr>
      <dsp:spPr>
        <a:xfrm>
          <a:off x="952624" y="3240256"/>
          <a:ext cx="7183402" cy="64827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Формирование эффективного управления</a:t>
          </a:r>
          <a:endParaRPr lang="ru-RU" sz="2000" b="1" kern="1200" dirty="0">
            <a:solidFill>
              <a:schemeClr val="tx1"/>
            </a:solidFill>
            <a:latin typeface="Arial" pitchFamily="34" charset="0"/>
            <a:cs typeface="Arial" pitchFamily="34" charset="0"/>
          </a:endParaRPr>
        </a:p>
      </dsp:txBody>
      <dsp:txXfrm>
        <a:off x="952624" y="3240256"/>
        <a:ext cx="7183402" cy="648279"/>
      </dsp:txXfrm>
    </dsp:sp>
    <dsp:sp modelId="{12DCE72B-21C9-4FA7-BBE4-598F7F7A1E0B}">
      <dsp:nvSpPr>
        <dsp:cNvPr id="0" name=""/>
        <dsp:cNvSpPr/>
      </dsp:nvSpPr>
      <dsp:spPr>
        <a:xfrm>
          <a:off x="547449" y="3159221"/>
          <a:ext cx="810349" cy="810349"/>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B3CB56-2E56-4E1E-9E52-72FEA77CAC7C}">
      <dsp:nvSpPr>
        <dsp:cNvPr id="0" name=""/>
        <dsp:cNvSpPr/>
      </dsp:nvSpPr>
      <dsp:spPr>
        <a:xfrm>
          <a:off x="488086" y="4174637"/>
          <a:ext cx="7647940" cy="72373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50800" rIns="50800" bIns="508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Создание благоприятных условий для развития малого и среднего бизнеса</a:t>
          </a:r>
          <a:endParaRPr lang="ru-RU" sz="2000" b="1" kern="1200" dirty="0">
            <a:solidFill>
              <a:schemeClr val="tx1"/>
            </a:solidFill>
            <a:latin typeface="Arial" pitchFamily="34" charset="0"/>
            <a:cs typeface="Arial" pitchFamily="34" charset="0"/>
          </a:endParaRPr>
        </a:p>
      </dsp:txBody>
      <dsp:txXfrm>
        <a:off x="488086" y="4174637"/>
        <a:ext cx="7647940" cy="723732"/>
      </dsp:txXfrm>
    </dsp:sp>
    <dsp:sp modelId="{DB5C4923-41F5-4BC1-93F4-63D96570576F}">
      <dsp:nvSpPr>
        <dsp:cNvPr id="0" name=""/>
        <dsp:cNvSpPr/>
      </dsp:nvSpPr>
      <dsp:spPr>
        <a:xfrm>
          <a:off x="82911" y="4131329"/>
          <a:ext cx="810349" cy="810349"/>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656236" y="575267"/>
          <a:ext cx="1733084" cy="630119"/>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1 368 872,2 тыс.руб.</a:t>
          </a:r>
          <a:endParaRPr lang="ru-RU" sz="1600" b="1" kern="1200" dirty="0">
            <a:latin typeface="Arial" pitchFamily="34" charset="0"/>
            <a:cs typeface="Arial" pitchFamily="34" charset="0"/>
          </a:endParaRPr>
        </a:p>
      </dsp:txBody>
      <dsp:txXfrm>
        <a:off x="933530" y="575267"/>
        <a:ext cx="1455790" cy="630119"/>
      </dsp:txXfrm>
    </dsp:sp>
    <dsp:sp modelId="{75E47458-EF45-40E4-B05F-412DAFB8E493}">
      <dsp:nvSpPr>
        <dsp:cNvPr id="0" name=""/>
        <dsp:cNvSpPr/>
      </dsp:nvSpPr>
      <dsp:spPr>
        <a:xfrm>
          <a:off x="0" y="144017"/>
          <a:ext cx="1409217" cy="631158"/>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2016 год</a:t>
          </a:r>
          <a:endParaRPr lang="ru-RU" sz="1800" b="1" kern="1200" dirty="0">
            <a:solidFill>
              <a:schemeClr val="tx1"/>
            </a:solidFill>
            <a:latin typeface="Arial" pitchFamily="34" charset="0"/>
            <a:cs typeface="Arial" pitchFamily="34" charset="0"/>
          </a:endParaRPr>
        </a:p>
      </dsp:txBody>
      <dsp:txXfrm>
        <a:off x="0" y="144017"/>
        <a:ext cx="1409217" cy="631158"/>
      </dsp:txXfrm>
    </dsp:sp>
    <dsp:sp modelId="{E5789A7F-9213-4DA2-A74B-ED3F776300D9}">
      <dsp:nvSpPr>
        <dsp:cNvPr id="0" name=""/>
        <dsp:cNvSpPr/>
      </dsp:nvSpPr>
      <dsp:spPr>
        <a:xfrm>
          <a:off x="3412623" y="666024"/>
          <a:ext cx="1773890" cy="630119"/>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1 267 155,0 тыс.руб.</a:t>
          </a:r>
          <a:endParaRPr lang="ru-RU" sz="1600" b="1" kern="1200" dirty="0">
            <a:latin typeface="Arial" pitchFamily="34" charset="0"/>
            <a:cs typeface="Arial" pitchFamily="34" charset="0"/>
          </a:endParaRPr>
        </a:p>
      </dsp:txBody>
      <dsp:txXfrm>
        <a:off x="3696445" y="666024"/>
        <a:ext cx="1490067" cy="630119"/>
      </dsp:txXfrm>
    </dsp:sp>
    <dsp:sp modelId="{EF742149-E67E-4D05-A17B-20672C4FE130}">
      <dsp:nvSpPr>
        <dsp:cNvPr id="0" name=""/>
        <dsp:cNvSpPr/>
      </dsp:nvSpPr>
      <dsp:spPr>
        <a:xfrm>
          <a:off x="2660189" y="210386"/>
          <a:ext cx="1486074" cy="713522"/>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2017 год</a:t>
          </a:r>
          <a:endParaRPr lang="ru-RU" sz="1800" b="1" kern="1200" dirty="0">
            <a:solidFill>
              <a:schemeClr val="tx1"/>
            </a:solidFill>
            <a:latin typeface="Arial" pitchFamily="34" charset="0"/>
            <a:cs typeface="Arial" pitchFamily="34" charset="0"/>
          </a:endParaRPr>
        </a:p>
      </dsp:txBody>
      <dsp:txXfrm>
        <a:off x="2660189" y="210386"/>
        <a:ext cx="1486074" cy="713522"/>
      </dsp:txXfrm>
    </dsp:sp>
    <dsp:sp modelId="{B025E926-1E60-41B1-8D7E-692CFA346C47}">
      <dsp:nvSpPr>
        <dsp:cNvPr id="0" name=""/>
        <dsp:cNvSpPr/>
      </dsp:nvSpPr>
      <dsp:spPr>
        <a:xfrm>
          <a:off x="6023785" y="646519"/>
          <a:ext cx="1700131" cy="649624"/>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1 227 517,8 тыс.руб.</a:t>
          </a:r>
          <a:endParaRPr lang="ru-RU" sz="1600" b="1" kern="1200" dirty="0">
            <a:latin typeface="Arial" pitchFamily="34" charset="0"/>
            <a:cs typeface="Arial" pitchFamily="34" charset="0"/>
          </a:endParaRPr>
        </a:p>
      </dsp:txBody>
      <dsp:txXfrm>
        <a:off x="6295806" y="646519"/>
        <a:ext cx="1428110" cy="649624"/>
      </dsp:txXfrm>
    </dsp:sp>
    <dsp:sp modelId="{C0A86748-EE07-4223-B387-D8587432E239}">
      <dsp:nvSpPr>
        <dsp:cNvPr id="0" name=""/>
        <dsp:cNvSpPr/>
      </dsp:nvSpPr>
      <dsp:spPr>
        <a:xfrm>
          <a:off x="5404425" y="115313"/>
          <a:ext cx="1410331" cy="713522"/>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2018 год</a:t>
          </a:r>
          <a:endParaRPr lang="ru-RU" sz="1800" b="1" kern="1200" dirty="0">
            <a:solidFill>
              <a:schemeClr val="tx1"/>
            </a:solidFill>
            <a:latin typeface="Arial" pitchFamily="34" charset="0"/>
            <a:cs typeface="Arial" pitchFamily="34" charset="0"/>
          </a:endParaRPr>
        </a:p>
      </dsp:txBody>
      <dsp:txXfrm>
        <a:off x="5404425" y="115313"/>
        <a:ext cx="1410331" cy="71352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480EF-145B-49CA-8E86-505814C8A345}">
      <dsp:nvSpPr>
        <dsp:cNvPr id="0" name=""/>
        <dsp:cNvSpPr/>
      </dsp:nvSpPr>
      <dsp:spPr>
        <a:xfrm rot="16200000">
          <a:off x="2747" y="-2747"/>
          <a:ext cx="2592287" cy="2597783"/>
        </a:xfrm>
        <a:prstGeom prst="flowChartManualOperation">
          <a:avLst/>
        </a:prstGeom>
        <a:solidFill>
          <a:schemeClr val="accent3">
            <a:lumMod val="40000"/>
            <a:lumOff val="6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pitchFamily="34" charset="0"/>
              <a:cs typeface="Arial" pitchFamily="34" charset="0"/>
            </a:rPr>
            <a:t>Расходы на обеспечение деятельности (оказание услуг) муниципальных учреждений (сады)</a:t>
          </a:r>
          <a:endParaRPr lang="ru-RU" sz="1200" b="1" kern="1200" dirty="0">
            <a:solidFill>
              <a:schemeClr val="tx1"/>
            </a:solidFill>
            <a:latin typeface="Arial" pitchFamily="34" charset="0"/>
            <a:cs typeface="Arial" pitchFamily="34" charset="0"/>
          </a:endParaRPr>
        </a:p>
      </dsp:txBody>
      <dsp:txXfrm rot="16200000">
        <a:off x="2747" y="-2747"/>
        <a:ext cx="2592287" cy="2597783"/>
      </dsp:txXfrm>
    </dsp:sp>
    <dsp:sp modelId="{4A06B229-C4C8-4C64-B60B-8EC650029064}">
      <dsp:nvSpPr>
        <dsp:cNvPr id="0" name=""/>
        <dsp:cNvSpPr/>
      </dsp:nvSpPr>
      <dsp:spPr>
        <a:xfrm rot="16200000">
          <a:off x="3031851" y="-207585"/>
          <a:ext cx="2592287" cy="3007459"/>
        </a:xfrm>
        <a:prstGeom prst="flowChartManualOperation">
          <a:avLst/>
        </a:prstGeom>
        <a:solidFill>
          <a:schemeClr val="accent3">
            <a:lumMod val="40000"/>
            <a:lumOff val="6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pitchFamily="34" charset="0"/>
              <a:cs typeface="Arial" pitchFamily="34" charset="0"/>
            </a:rPr>
            <a:t>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a:t>
          </a:r>
          <a:endParaRPr lang="ru-RU" sz="1200" b="1" kern="1200" dirty="0">
            <a:solidFill>
              <a:schemeClr val="tx1"/>
            </a:solidFill>
            <a:latin typeface="Arial" pitchFamily="34" charset="0"/>
            <a:cs typeface="Arial" pitchFamily="34" charset="0"/>
          </a:endParaRPr>
        </a:p>
      </dsp:txBody>
      <dsp:txXfrm rot="16200000">
        <a:off x="3031851" y="-207585"/>
        <a:ext cx="2592287" cy="30074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480EF-145B-49CA-8E86-505814C8A345}">
      <dsp:nvSpPr>
        <dsp:cNvPr id="0" name=""/>
        <dsp:cNvSpPr/>
      </dsp:nvSpPr>
      <dsp:spPr>
        <a:xfrm rot="16200000">
          <a:off x="2747" y="-2747"/>
          <a:ext cx="2592287" cy="2597783"/>
        </a:xfrm>
        <a:prstGeom prst="flowChartManualOperation">
          <a:avLst/>
        </a:prstGeom>
        <a:solidFill>
          <a:schemeClr val="accent3">
            <a:lumMod val="40000"/>
            <a:lumOff val="6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pitchFamily="34" charset="0"/>
              <a:cs typeface="Arial" pitchFamily="34" charset="0"/>
            </a:rPr>
            <a:t>Расходы на обеспечение деятельности (оказание услуг) муниципальных учреждений (школы)</a:t>
          </a:r>
          <a:endParaRPr lang="ru-RU" sz="1200" b="1" kern="1200" dirty="0">
            <a:solidFill>
              <a:schemeClr val="tx1"/>
            </a:solidFill>
            <a:latin typeface="Arial" pitchFamily="34" charset="0"/>
            <a:cs typeface="Arial" pitchFamily="34" charset="0"/>
          </a:endParaRPr>
        </a:p>
      </dsp:txBody>
      <dsp:txXfrm rot="16200000">
        <a:off x="2747" y="-2747"/>
        <a:ext cx="2592287" cy="2597783"/>
      </dsp:txXfrm>
    </dsp:sp>
    <dsp:sp modelId="{4A06B229-C4C8-4C64-B60B-8EC650029064}">
      <dsp:nvSpPr>
        <dsp:cNvPr id="0" name=""/>
        <dsp:cNvSpPr/>
      </dsp:nvSpPr>
      <dsp:spPr>
        <a:xfrm rot="16200000">
          <a:off x="3031851" y="-207585"/>
          <a:ext cx="2592287" cy="3007459"/>
        </a:xfrm>
        <a:prstGeom prst="flowChartManualOperation">
          <a:avLst/>
        </a:prstGeom>
        <a:solidFill>
          <a:schemeClr val="accent3">
            <a:lumMod val="40000"/>
            <a:lumOff val="6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pitchFamily="34" charset="0"/>
              <a:cs typeface="Arial" pitchFamily="34" charset="0"/>
            </a:rPr>
            <a:t>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a:t>
          </a:r>
          <a:endParaRPr lang="ru-RU" sz="1200" b="1" kern="1200" dirty="0">
            <a:solidFill>
              <a:schemeClr val="tx1"/>
            </a:solidFill>
            <a:latin typeface="Arial" pitchFamily="34" charset="0"/>
            <a:cs typeface="Arial" pitchFamily="34" charset="0"/>
          </a:endParaRPr>
        </a:p>
      </dsp:txBody>
      <dsp:txXfrm rot="16200000">
        <a:off x="3031851" y="-207585"/>
        <a:ext cx="2592287" cy="300745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480EF-145B-49CA-8E86-505814C8A345}">
      <dsp:nvSpPr>
        <dsp:cNvPr id="0" name=""/>
        <dsp:cNvSpPr/>
      </dsp:nvSpPr>
      <dsp:spPr>
        <a:xfrm rot="16200000">
          <a:off x="-301625" y="301625"/>
          <a:ext cx="2880320" cy="2277069"/>
        </a:xfrm>
        <a:prstGeom prst="flowChartManualOperation">
          <a:avLst/>
        </a:prstGeom>
        <a:solidFill>
          <a:schemeClr val="accent3">
            <a:lumMod val="40000"/>
            <a:lumOff val="6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pitchFamily="34" charset="0"/>
              <a:cs typeface="Arial" pitchFamily="34" charset="0"/>
            </a:rPr>
            <a:t>Расходы на обеспечение деятельности (оказание услуг) муниципальных учреждения (ЦДО)</a:t>
          </a:r>
          <a:endParaRPr lang="ru-RU" sz="1200" b="1" kern="1200" dirty="0">
            <a:solidFill>
              <a:schemeClr val="tx1"/>
            </a:solidFill>
            <a:latin typeface="Arial" pitchFamily="34" charset="0"/>
            <a:cs typeface="Arial" pitchFamily="34" charset="0"/>
          </a:endParaRPr>
        </a:p>
      </dsp:txBody>
      <dsp:txXfrm rot="16200000">
        <a:off x="-301625" y="301625"/>
        <a:ext cx="2880320" cy="2277069"/>
      </dsp:txXfrm>
    </dsp:sp>
    <dsp:sp modelId="{4A06B229-C4C8-4C64-B60B-8EC650029064}">
      <dsp:nvSpPr>
        <dsp:cNvPr id="0" name=""/>
        <dsp:cNvSpPr/>
      </dsp:nvSpPr>
      <dsp:spPr>
        <a:xfrm rot="16200000">
          <a:off x="2353514" y="122076"/>
          <a:ext cx="2880320" cy="2636167"/>
        </a:xfrm>
        <a:prstGeom prst="flowChartManualOperation">
          <a:avLst/>
        </a:prstGeom>
        <a:solidFill>
          <a:schemeClr val="accent3">
            <a:lumMod val="40000"/>
            <a:lumOff val="6000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pitchFamily="34" charset="0"/>
              <a:cs typeface="Arial" pitchFamily="34" charset="0"/>
            </a:rPr>
            <a:t>Субсидия на повышение оплаты труда работников дополнительного образования детей в целях реализации майских указов Президента Российской Федерации</a:t>
          </a:r>
          <a:endParaRPr lang="ru-RU" sz="1200" b="1" kern="1200" dirty="0">
            <a:solidFill>
              <a:schemeClr val="tx1"/>
            </a:solidFill>
            <a:latin typeface="Arial" pitchFamily="34" charset="0"/>
            <a:cs typeface="Arial" pitchFamily="34" charset="0"/>
          </a:endParaRPr>
        </a:p>
      </dsp:txBody>
      <dsp:txXfrm rot="16200000">
        <a:off x="2353514" y="122076"/>
        <a:ext cx="2880320" cy="263616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1013177" y="161248"/>
          <a:ext cx="1262927" cy="669761"/>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ru-RU" sz="1600" b="1" kern="1200" dirty="0" smtClean="0">
              <a:latin typeface="Arial" pitchFamily="34" charset="0"/>
              <a:cs typeface="Arial" pitchFamily="34" charset="0"/>
            </a:rPr>
            <a:t>172 933,9 тыс.руб.</a:t>
          </a:r>
          <a:endParaRPr lang="ru-RU" sz="1600" b="1" kern="1200" dirty="0">
            <a:latin typeface="Arial" pitchFamily="34" charset="0"/>
            <a:cs typeface="Arial" pitchFamily="34" charset="0"/>
          </a:endParaRPr>
        </a:p>
      </dsp:txBody>
      <dsp:txXfrm>
        <a:off x="1215246" y="161248"/>
        <a:ext cx="1060859" cy="669761"/>
      </dsp:txXfrm>
    </dsp:sp>
    <dsp:sp modelId="{75E47458-EF45-40E4-B05F-412DAFB8E493}">
      <dsp:nvSpPr>
        <dsp:cNvPr id="0" name=""/>
        <dsp:cNvSpPr/>
      </dsp:nvSpPr>
      <dsp:spPr>
        <a:xfrm>
          <a:off x="193800" y="40615"/>
          <a:ext cx="914339" cy="604065"/>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Arial" pitchFamily="34" charset="0"/>
              <a:cs typeface="Arial" pitchFamily="34" charset="0"/>
            </a:rPr>
            <a:t>2016 год</a:t>
          </a:r>
          <a:endParaRPr lang="ru-RU" sz="1400" b="1" kern="1200" dirty="0">
            <a:solidFill>
              <a:schemeClr val="tx1"/>
            </a:solidFill>
            <a:latin typeface="Arial" pitchFamily="34" charset="0"/>
            <a:cs typeface="Arial" pitchFamily="34" charset="0"/>
          </a:endParaRPr>
        </a:p>
      </dsp:txBody>
      <dsp:txXfrm>
        <a:off x="193800" y="40615"/>
        <a:ext cx="914339" cy="604065"/>
      </dsp:txXfrm>
    </dsp:sp>
    <dsp:sp modelId="{350B90F2-2E24-405C-ADA3-0F38B4FA14B4}">
      <dsp:nvSpPr>
        <dsp:cNvPr id="0" name=""/>
        <dsp:cNvSpPr/>
      </dsp:nvSpPr>
      <dsp:spPr>
        <a:xfrm>
          <a:off x="4153071" y="161248"/>
          <a:ext cx="1289025" cy="661462"/>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173 589,2 тыс.руб.</a:t>
          </a:r>
          <a:endParaRPr lang="ru-RU" sz="1600" b="1" kern="1200" dirty="0">
            <a:latin typeface="Arial" pitchFamily="34" charset="0"/>
            <a:cs typeface="Arial" pitchFamily="34" charset="0"/>
          </a:endParaRPr>
        </a:p>
      </dsp:txBody>
      <dsp:txXfrm>
        <a:off x="4359315" y="161248"/>
        <a:ext cx="1082781" cy="661462"/>
      </dsp:txXfrm>
    </dsp:sp>
    <dsp:sp modelId="{619D04CA-736D-4847-822B-554DC58049F5}">
      <dsp:nvSpPr>
        <dsp:cNvPr id="0" name=""/>
        <dsp:cNvSpPr/>
      </dsp:nvSpPr>
      <dsp:spPr>
        <a:xfrm>
          <a:off x="3369815" y="102828"/>
          <a:ext cx="923792" cy="644718"/>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Arial" pitchFamily="34" charset="0"/>
              <a:cs typeface="Arial" pitchFamily="34" charset="0"/>
            </a:rPr>
            <a:t>2017 год</a:t>
          </a:r>
          <a:endParaRPr lang="ru-RU" sz="1400" kern="1200" dirty="0"/>
        </a:p>
      </dsp:txBody>
      <dsp:txXfrm>
        <a:off x="3369815" y="102828"/>
        <a:ext cx="923792" cy="644718"/>
      </dsp:txXfrm>
    </dsp:sp>
    <dsp:sp modelId="{E5789A7F-9213-4DA2-A74B-ED3F776300D9}">
      <dsp:nvSpPr>
        <dsp:cNvPr id="0" name=""/>
        <dsp:cNvSpPr/>
      </dsp:nvSpPr>
      <dsp:spPr>
        <a:xfrm>
          <a:off x="1592500" y="1104883"/>
          <a:ext cx="1446251" cy="753898"/>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172 527,8 тыс.руб.</a:t>
          </a:r>
          <a:endParaRPr lang="ru-RU" sz="1600" b="1" kern="1200" dirty="0">
            <a:latin typeface="Arial" pitchFamily="34" charset="0"/>
            <a:cs typeface="Arial" pitchFamily="34" charset="0"/>
          </a:endParaRPr>
        </a:p>
      </dsp:txBody>
      <dsp:txXfrm>
        <a:off x="1823900" y="1104883"/>
        <a:ext cx="1214851" cy="753898"/>
      </dsp:txXfrm>
    </dsp:sp>
    <dsp:sp modelId="{EF742149-E67E-4D05-A17B-20672C4FE130}">
      <dsp:nvSpPr>
        <dsp:cNvPr id="0" name=""/>
        <dsp:cNvSpPr/>
      </dsp:nvSpPr>
      <dsp:spPr>
        <a:xfrm>
          <a:off x="1068424" y="1012200"/>
          <a:ext cx="959112" cy="577309"/>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Arial" pitchFamily="34" charset="0"/>
              <a:cs typeface="Arial" pitchFamily="34" charset="0"/>
            </a:rPr>
            <a:t>2018 год</a:t>
          </a:r>
          <a:endParaRPr lang="ru-RU" sz="1400" b="1" kern="1200" dirty="0">
            <a:solidFill>
              <a:schemeClr val="tx1"/>
            </a:solidFill>
            <a:latin typeface="Arial" pitchFamily="34" charset="0"/>
            <a:cs typeface="Arial" pitchFamily="34" charset="0"/>
          </a:endParaRPr>
        </a:p>
      </dsp:txBody>
      <dsp:txXfrm>
        <a:off x="1068424" y="1012200"/>
        <a:ext cx="959112" cy="577309"/>
      </dsp:txXfrm>
    </dsp:sp>
    <dsp:sp modelId="{B025E926-1E60-41B1-8D7E-692CFA346C47}">
      <dsp:nvSpPr>
        <dsp:cNvPr id="0" name=""/>
        <dsp:cNvSpPr/>
      </dsp:nvSpPr>
      <dsp:spPr>
        <a:xfrm>
          <a:off x="4359726" y="1038080"/>
          <a:ext cx="1472382" cy="748090"/>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171 177,1 </a:t>
          </a:r>
          <a:r>
            <a:rPr lang="ru-RU" sz="1600" b="1" kern="1200" dirty="0" err="1" smtClean="0">
              <a:latin typeface="Arial" pitchFamily="34" charset="0"/>
              <a:cs typeface="Arial" pitchFamily="34" charset="0"/>
            </a:rPr>
            <a:t>тыс.руб</a:t>
          </a:r>
          <a:r>
            <a:rPr lang="ru-RU" sz="1600" b="1" kern="1200" dirty="0" smtClean="0">
              <a:latin typeface="Arial" pitchFamily="34" charset="0"/>
              <a:cs typeface="Arial" pitchFamily="34" charset="0"/>
            </a:rPr>
            <a:t>.</a:t>
          </a:r>
          <a:endParaRPr lang="ru-RU" sz="1600" b="1" kern="1200" dirty="0">
            <a:latin typeface="Arial" pitchFamily="34" charset="0"/>
            <a:cs typeface="Arial" pitchFamily="34" charset="0"/>
          </a:endParaRPr>
        </a:p>
      </dsp:txBody>
      <dsp:txXfrm>
        <a:off x="4595307" y="1038080"/>
        <a:ext cx="1236801" cy="748090"/>
      </dsp:txXfrm>
    </dsp:sp>
    <dsp:sp modelId="{C0A86748-EE07-4223-B387-D8587432E239}">
      <dsp:nvSpPr>
        <dsp:cNvPr id="0" name=""/>
        <dsp:cNvSpPr/>
      </dsp:nvSpPr>
      <dsp:spPr>
        <a:xfrm>
          <a:off x="3696865" y="957956"/>
          <a:ext cx="952291" cy="608860"/>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Arial" pitchFamily="34" charset="0"/>
              <a:cs typeface="Arial" pitchFamily="34" charset="0"/>
            </a:rPr>
            <a:t>2019 год</a:t>
          </a:r>
          <a:endParaRPr lang="ru-RU" sz="1400" b="1" kern="1200" dirty="0">
            <a:solidFill>
              <a:schemeClr val="tx1"/>
            </a:solidFill>
            <a:latin typeface="Arial" pitchFamily="34" charset="0"/>
            <a:cs typeface="Arial" pitchFamily="34" charset="0"/>
          </a:endParaRPr>
        </a:p>
      </dsp:txBody>
      <dsp:txXfrm>
        <a:off x="3696865" y="957956"/>
        <a:ext cx="952291" cy="6088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F3599-09AA-4E31-8DF5-39FA9B4E75DF}">
      <dsp:nvSpPr>
        <dsp:cNvPr id="0" name=""/>
        <dsp:cNvSpPr/>
      </dsp:nvSpPr>
      <dsp:spPr>
        <a:xfrm>
          <a:off x="288030" y="504057"/>
          <a:ext cx="1491069" cy="664011"/>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108 228,9 тыс.руб.</a:t>
          </a:r>
          <a:endParaRPr lang="ru-RU" sz="1600" b="1" kern="1200" dirty="0">
            <a:latin typeface="Arial" pitchFamily="34" charset="0"/>
            <a:cs typeface="Arial" pitchFamily="34" charset="0"/>
          </a:endParaRPr>
        </a:p>
      </dsp:txBody>
      <dsp:txXfrm>
        <a:off x="526601" y="504057"/>
        <a:ext cx="1252498" cy="664011"/>
      </dsp:txXfrm>
    </dsp:sp>
    <dsp:sp modelId="{75E47458-EF45-40E4-B05F-412DAFB8E493}">
      <dsp:nvSpPr>
        <dsp:cNvPr id="0" name=""/>
        <dsp:cNvSpPr/>
      </dsp:nvSpPr>
      <dsp:spPr>
        <a:xfrm>
          <a:off x="-7932" y="0"/>
          <a:ext cx="1485014" cy="548986"/>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Arial" pitchFamily="34" charset="0"/>
              <a:cs typeface="Arial" pitchFamily="34" charset="0"/>
            </a:rPr>
            <a:t>2016 год</a:t>
          </a:r>
          <a:endParaRPr lang="ru-RU" sz="1900" b="1" kern="1200" dirty="0">
            <a:solidFill>
              <a:schemeClr val="tx1"/>
            </a:solidFill>
            <a:latin typeface="Arial" pitchFamily="34" charset="0"/>
            <a:cs typeface="Arial" pitchFamily="34" charset="0"/>
          </a:endParaRPr>
        </a:p>
      </dsp:txBody>
      <dsp:txXfrm>
        <a:off x="-7932" y="0"/>
        <a:ext cx="1485014" cy="548986"/>
      </dsp:txXfrm>
    </dsp:sp>
    <dsp:sp modelId="{E5789A7F-9213-4DA2-A74B-ED3F776300D9}">
      <dsp:nvSpPr>
        <dsp:cNvPr id="0" name=""/>
        <dsp:cNvSpPr/>
      </dsp:nvSpPr>
      <dsp:spPr>
        <a:xfrm>
          <a:off x="2384826" y="496309"/>
          <a:ext cx="1578105" cy="664011"/>
        </a:xfrm>
        <a:prstGeom prst="rect">
          <a:avLst/>
        </a:prstGeom>
        <a:solidFill>
          <a:srgbClr val="FFC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105 832,9 тыс.руб.</a:t>
          </a:r>
          <a:endParaRPr lang="ru-RU" sz="1600" b="1" kern="1200" dirty="0">
            <a:latin typeface="Arial" pitchFamily="34" charset="0"/>
            <a:cs typeface="Arial" pitchFamily="34" charset="0"/>
          </a:endParaRPr>
        </a:p>
      </dsp:txBody>
      <dsp:txXfrm>
        <a:off x="2637323" y="496309"/>
        <a:ext cx="1325608" cy="664011"/>
      </dsp:txXfrm>
    </dsp:sp>
    <dsp:sp modelId="{EF742149-E67E-4D05-A17B-20672C4FE130}">
      <dsp:nvSpPr>
        <dsp:cNvPr id="0" name=""/>
        <dsp:cNvSpPr/>
      </dsp:nvSpPr>
      <dsp:spPr>
        <a:xfrm>
          <a:off x="1900742" y="0"/>
          <a:ext cx="1566006" cy="600137"/>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Arial" pitchFamily="34" charset="0"/>
              <a:cs typeface="Arial" pitchFamily="34" charset="0"/>
            </a:rPr>
            <a:t>2017 год</a:t>
          </a:r>
          <a:endParaRPr lang="ru-RU" sz="1900" b="1" kern="1200" dirty="0">
            <a:solidFill>
              <a:schemeClr val="tx1"/>
            </a:solidFill>
            <a:latin typeface="Arial" pitchFamily="34" charset="0"/>
            <a:cs typeface="Arial" pitchFamily="34" charset="0"/>
          </a:endParaRPr>
        </a:p>
      </dsp:txBody>
      <dsp:txXfrm>
        <a:off x="1900742" y="0"/>
        <a:ext cx="1566006" cy="600137"/>
      </dsp:txXfrm>
    </dsp:sp>
    <dsp:sp modelId="{B025E926-1E60-41B1-8D7E-692CFA346C47}">
      <dsp:nvSpPr>
        <dsp:cNvPr id="0" name=""/>
        <dsp:cNvSpPr/>
      </dsp:nvSpPr>
      <dsp:spPr>
        <a:xfrm>
          <a:off x="4392492" y="432045"/>
          <a:ext cx="1471130" cy="68456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r" defTabSz="711200">
            <a:lnSpc>
              <a:spcPct val="90000"/>
            </a:lnSpc>
            <a:spcBef>
              <a:spcPct val="0"/>
            </a:spcBef>
            <a:spcAft>
              <a:spcPct val="35000"/>
            </a:spcAft>
          </a:pPr>
          <a:r>
            <a:rPr lang="ru-RU" sz="1600" b="1" kern="1200" dirty="0" smtClean="0">
              <a:latin typeface="Arial" pitchFamily="34" charset="0"/>
              <a:cs typeface="Arial" pitchFamily="34" charset="0"/>
            </a:rPr>
            <a:t>105 832,9 тыс.руб.</a:t>
          </a:r>
          <a:endParaRPr lang="ru-RU" sz="1600" b="1" kern="1200" dirty="0">
            <a:latin typeface="Arial" pitchFamily="34" charset="0"/>
            <a:cs typeface="Arial" pitchFamily="34" charset="0"/>
          </a:endParaRPr>
        </a:p>
      </dsp:txBody>
      <dsp:txXfrm>
        <a:off x="4627873" y="432045"/>
        <a:ext cx="1235749" cy="684566"/>
      </dsp:txXfrm>
    </dsp:sp>
    <dsp:sp modelId="{C0A86748-EE07-4223-B387-D8587432E239}">
      <dsp:nvSpPr>
        <dsp:cNvPr id="0" name=""/>
        <dsp:cNvSpPr/>
      </dsp:nvSpPr>
      <dsp:spPr>
        <a:xfrm>
          <a:off x="3780841" y="0"/>
          <a:ext cx="1486189" cy="539641"/>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Arial" pitchFamily="34" charset="0"/>
              <a:cs typeface="Arial" pitchFamily="34" charset="0"/>
            </a:rPr>
            <a:t>2018 год</a:t>
          </a:r>
          <a:endParaRPr lang="ru-RU" sz="1900" b="1" kern="1200" dirty="0">
            <a:solidFill>
              <a:schemeClr val="tx1"/>
            </a:solidFill>
            <a:latin typeface="Arial" pitchFamily="34" charset="0"/>
            <a:cs typeface="Arial" pitchFamily="34" charset="0"/>
          </a:endParaRPr>
        </a:p>
      </dsp:txBody>
      <dsp:txXfrm>
        <a:off x="3780841" y="0"/>
        <a:ext cx="1486189" cy="5396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0.05501</cdr:x>
      <cdr:y>0.5337</cdr:y>
    </cdr:from>
    <cdr:to>
      <cdr:x>0.40151</cdr:x>
      <cdr:y>0.64279</cdr:y>
    </cdr:to>
    <cdr:sp macro="" textlink="">
      <cdr:nvSpPr>
        <cdr:cNvPr id="2" name="Прямоугольник 1"/>
        <cdr:cNvSpPr/>
      </cdr:nvSpPr>
      <cdr:spPr>
        <a:xfrm xmlns:a="http://schemas.openxmlformats.org/drawingml/2006/main">
          <a:off x="251520" y="1656184"/>
          <a:ext cx="1584198"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lvl="0"/>
          <a:r>
            <a:rPr lang="ru-RU" sz="1600" b="1" dirty="0" smtClean="0">
              <a:solidFill>
                <a:schemeClr val="tx1"/>
              </a:solidFill>
              <a:latin typeface="Arial" pitchFamily="34" charset="0"/>
              <a:cs typeface="Arial" pitchFamily="34" charset="0"/>
            </a:rPr>
            <a:t>1 716 447,3</a:t>
          </a:r>
          <a:endParaRPr lang="ru-RU" sz="1600" b="1" dirty="0">
            <a:solidFill>
              <a:schemeClr val="tx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fontAlgn="auto">
              <a:spcBef>
                <a:spcPts val="0"/>
              </a:spcBef>
              <a:spcAft>
                <a:spcPts val="0"/>
              </a:spcAft>
              <a:defRPr sz="1200">
                <a:latin typeface="+mn-lt"/>
              </a:defRPr>
            </a:lvl1pPr>
          </a:lstStyle>
          <a:p>
            <a:pPr>
              <a:defRPr/>
            </a:pPr>
            <a:fld id="{D2AF852E-3AD0-4940-BB67-66C26ADCEAA6}" type="datetimeFigureOut">
              <a:rPr lang="ru-RU"/>
              <a:pPr>
                <a:defRPr/>
              </a:pPr>
              <a:t>20.01.2017</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31" tIns="45715" rIns="91431" bIns="45715" rtlCol="0" anchor="b"/>
          <a:lstStyle>
            <a:lvl1pPr algn="r" fontAlgn="auto">
              <a:spcBef>
                <a:spcPts val="0"/>
              </a:spcBef>
              <a:spcAft>
                <a:spcPts val="0"/>
              </a:spcAft>
              <a:defRPr sz="1200">
                <a:latin typeface="+mn-lt"/>
              </a:defRPr>
            </a:lvl1pPr>
          </a:lstStyle>
          <a:p>
            <a:pPr>
              <a:defRPr/>
            </a:pPr>
            <a:fld id="{95031B93-5C92-4B78-9FCA-CC77A3FE4959}" type="slidenum">
              <a:rPr lang="ru-RU"/>
              <a:pPr>
                <a:defRPr/>
              </a:pPr>
              <a:t>‹#›</a:t>
            </a:fld>
            <a:endParaRPr lang="ru-RU"/>
          </a:p>
        </p:txBody>
      </p:sp>
    </p:spTree>
    <p:extLst>
      <p:ext uri="{BB962C8B-B14F-4D97-AF65-F5344CB8AC3E}">
        <p14:creationId xmlns:p14="http://schemas.microsoft.com/office/powerpoint/2010/main" xmlns="" val="36774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31" tIns="45715" rIns="91431" bIns="45715" rtlCol="0"/>
          <a:lstStyle>
            <a:lvl1pPr algn="r" fontAlgn="auto">
              <a:spcBef>
                <a:spcPts val="0"/>
              </a:spcBef>
              <a:spcAft>
                <a:spcPts val="0"/>
              </a:spcAft>
              <a:defRPr sz="1200">
                <a:latin typeface="+mn-lt"/>
              </a:defRPr>
            </a:lvl1pPr>
          </a:lstStyle>
          <a:p>
            <a:pPr>
              <a:defRPr/>
            </a:pPr>
            <a:fld id="{5B08E591-8824-4D4B-8765-0908EAF77A20}" type="datetimeFigureOut">
              <a:rPr lang="ru-RU"/>
              <a:pPr>
                <a:defRPr/>
              </a:pPr>
              <a:t>20.01.2017</a:t>
            </a:fld>
            <a:endParaRPr lang="ru-RU"/>
          </a:p>
        </p:txBody>
      </p:sp>
      <p:sp>
        <p:nvSpPr>
          <p:cNvPr id="4" name="Образ слайда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31" tIns="45715" rIns="91431" bIns="45715"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31" tIns="45715" rIns="91431" bIns="45715"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31" tIns="45715" rIns="91431" bIns="45715" rtlCol="0" anchor="b"/>
          <a:lstStyle>
            <a:lvl1pPr algn="r" fontAlgn="auto">
              <a:spcBef>
                <a:spcPts val="0"/>
              </a:spcBef>
              <a:spcAft>
                <a:spcPts val="0"/>
              </a:spcAft>
              <a:defRPr sz="1200">
                <a:latin typeface="+mn-lt"/>
              </a:defRPr>
            </a:lvl1pPr>
          </a:lstStyle>
          <a:p>
            <a:pPr>
              <a:defRPr/>
            </a:pPr>
            <a:fld id="{BD2C0B2A-2B3F-4D10-847E-D54676C52E79}" type="slidenum">
              <a:rPr lang="ru-RU"/>
              <a:pPr>
                <a:defRPr/>
              </a:pPr>
              <a:t>‹#›</a:t>
            </a:fld>
            <a:endParaRPr lang="ru-RU"/>
          </a:p>
        </p:txBody>
      </p:sp>
    </p:spTree>
    <p:extLst>
      <p:ext uri="{BB962C8B-B14F-4D97-AF65-F5344CB8AC3E}">
        <p14:creationId xmlns:p14="http://schemas.microsoft.com/office/powerpoint/2010/main" xmlns="" val="23631323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1</a:t>
            </a:fld>
            <a:endParaRPr lang="ru-RU"/>
          </a:p>
        </p:txBody>
      </p:sp>
    </p:spTree>
    <p:extLst>
      <p:ext uri="{BB962C8B-B14F-4D97-AF65-F5344CB8AC3E}">
        <p14:creationId xmlns:p14="http://schemas.microsoft.com/office/powerpoint/2010/main" xmlns="" val="101381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a:bodyPr>
          <a:lstStyle/>
          <a:p>
            <a:pPr indent="177126" defTabSz="917544"/>
            <a:endParaRPr lang="ru-RU" dirty="0" smtClean="0"/>
          </a:p>
        </p:txBody>
      </p:sp>
    </p:spTree>
    <p:extLst>
      <p:ext uri="{BB962C8B-B14F-4D97-AF65-F5344CB8AC3E}">
        <p14:creationId xmlns:p14="http://schemas.microsoft.com/office/powerpoint/2010/main" xmlns="" val="16718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9</a:t>
            </a:fld>
            <a:endParaRPr lang="ru-RU"/>
          </a:p>
        </p:txBody>
      </p:sp>
    </p:spTree>
    <p:extLst>
      <p:ext uri="{BB962C8B-B14F-4D97-AF65-F5344CB8AC3E}">
        <p14:creationId xmlns:p14="http://schemas.microsoft.com/office/powerpoint/2010/main" xmlns="" val="367689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noTextEdi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txBox="1">
            <a:spLocks noGrp="1"/>
          </p:cNvSpPr>
          <p:nvPr/>
        </p:nvSpPr>
        <p:spPr bwMode="auto">
          <a:xfrm>
            <a:off x="3829010" y="9443241"/>
            <a:ext cx="2930574" cy="497682"/>
          </a:xfrm>
          <a:prstGeom prst="rect">
            <a:avLst/>
          </a:prstGeom>
          <a:noFill/>
          <a:ln>
            <a:miter lim="800000"/>
            <a:headEnd/>
            <a:tailEnd/>
          </a:ln>
        </p:spPr>
        <p:txBody>
          <a:bodyPr lIns="91431" tIns="45715" rIns="91431" bIns="45715" anchor="b"/>
          <a:lstStyle/>
          <a:p>
            <a:pPr algn="r">
              <a:defRPr/>
            </a:pPr>
            <a:fld id="{A5C02D0A-7020-45E5-A40C-7A6D0A00BB38}" type="slidenum">
              <a:rPr lang="ru-RU" sz="1200">
                <a:solidFill>
                  <a:prstClr val="black"/>
                </a:solidFill>
                <a:latin typeface="Calibri"/>
              </a:rPr>
              <a:pPr algn="r">
                <a:defRPr/>
              </a:pPr>
              <a:t>16</a:t>
            </a:fld>
            <a:endParaRPr lang="ru-RU" sz="1200">
              <a:solidFill>
                <a:prstClr val="black"/>
              </a:solidFill>
              <a:latin typeface="Calibri"/>
            </a:endParaRPr>
          </a:p>
        </p:txBody>
      </p:sp>
      <p:sp>
        <p:nvSpPr>
          <p:cNvPr id="5" name="Номер слайда 4"/>
          <p:cNvSpPr>
            <a:spLocks noGrp="1"/>
          </p:cNvSpPr>
          <p:nvPr>
            <p:ph type="sldNum" sz="quarter" idx="10"/>
          </p:nvPr>
        </p:nvSpPr>
        <p:spPr/>
        <p:txBody>
          <a:bodyPr/>
          <a:lstStyle/>
          <a:p>
            <a:pPr>
              <a:defRPr/>
            </a:pPr>
            <a:fld id="{BD2C0B2A-2B3F-4D10-847E-D54676C52E79}" type="slidenum">
              <a:rPr lang="ru-RU" smtClean="0">
                <a:solidFill>
                  <a:prstClr val="black"/>
                </a:solidFill>
              </a:rPr>
              <a:pPr>
                <a:defRPr/>
              </a:pPr>
              <a:t>16</a:t>
            </a:fld>
            <a:endParaRPr lang="ru-RU">
              <a:solidFill>
                <a:prstClr val="black"/>
              </a:solidFill>
            </a:endParaRPr>
          </a:p>
        </p:txBody>
      </p:sp>
    </p:spTree>
    <p:extLst>
      <p:ext uri="{BB962C8B-B14F-4D97-AF65-F5344CB8AC3E}">
        <p14:creationId xmlns:p14="http://schemas.microsoft.com/office/powerpoint/2010/main" xmlns="" val="118018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36</a:t>
            </a:fld>
            <a:endParaRPr lang="ru-RU"/>
          </a:p>
        </p:txBody>
      </p:sp>
    </p:spTree>
    <p:extLst>
      <p:ext uri="{BB962C8B-B14F-4D97-AF65-F5344CB8AC3E}">
        <p14:creationId xmlns:p14="http://schemas.microsoft.com/office/powerpoint/2010/main" xmlns="" val="294697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42</a:t>
            </a:fld>
            <a:endParaRPr lang="ru-RU"/>
          </a:p>
        </p:txBody>
      </p:sp>
    </p:spTree>
    <p:extLst>
      <p:ext uri="{BB962C8B-B14F-4D97-AF65-F5344CB8AC3E}">
        <p14:creationId xmlns:p14="http://schemas.microsoft.com/office/powerpoint/2010/main" xmlns="" val="294697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46</a:t>
            </a:fld>
            <a:endParaRPr lang="ru-RU"/>
          </a:p>
        </p:txBody>
      </p:sp>
    </p:spTree>
    <p:extLst>
      <p:ext uri="{BB962C8B-B14F-4D97-AF65-F5344CB8AC3E}">
        <p14:creationId xmlns:p14="http://schemas.microsoft.com/office/powerpoint/2010/main" xmlns="" val="294697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57</a:t>
            </a:fld>
            <a:endParaRPr lang="ru-RU"/>
          </a:p>
        </p:txBody>
      </p:sp>
    </p:spTree>
    <p:extLst>
      <p:ext uri="{BB962C8B-B14F-4D97-AF65-F5344CB8AC3E}">
        <p14:creationId xmlns:p14="http://schemas.microsoft.com/office/powerpoint/2010/main" xmlns="" val="236596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59</a:t>
            </a:fld>
            <a:endParaRPr lang="ru-RU"/>
          </a:p>
        </p:txBody>
      </p:sp>
    </p:spTree>
    <p:extLst>
      <p:ext uri="{BB962C8B-B14F-4D97-AF65-F5344CB8AC3E}">
        <p14:creationId xmlns:p14="http://schemas.microsoft.com/office/powerpoint/2010/main" xmlns="" val="294697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2C0B2A-2B3F-4D10-847E-D54676C52E79}" type="slidenum">
              <a:rPr lang="ru-RU" smtClean="0"/>
              <a:pPr>
                <a:defRPr/>
              </a:pPr>
              <a:t>61</a:t>
            </a:fld>
            <a:endParaRPr lang="ru-RU"/>
          </a:p>
        </p:txBody>
      </p:sp>
    </p:spTree>
    <p:extLst>
      <p:ext uri="{BB962C8B-B14F-4D97-AF65-F5344CB8AC3E}">
        <p14:creationId xmlns:p14="http://schemas.microsoft.com/office/powerpoint/2010/main" xmlns="" val="351174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D9346064-F40E-493E-8C75-D9490FD11FE3}" type="datetime1">
              <a:rPr lang="ru-RU" smtClean="0"/>
              <a:pPr>
                <a:defRPr/>
              </a:pPr>
              <a:t>20.01.2017</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74E66B09-ABB6-41C2-B4BB-7D24223083A3}"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84AE487-24B4-432C-8934-541216E35B07}" type="datetime1">
              <a:rPr lang="ru-RU" smtClean="0"/>
              <a:pPr>
                <a:defRPr/>
              </a:pPr>
              <a:t>20.01.2017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980FA01-8F4E-4BEF-A5CC-E6F64695482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E49F4AD-70A7-4B9B-B1A4-64226ED684EB}" type="datetime1">
              <a:rPr lang="ru-RU" smtClean="0"/>
              <a:pPr>
                <a:defRPr/>
              </a:pPr>
              <a:t>20.01.2017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36A95AF-0D00-4B6D-89CA-14761CB5CA34}"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0799808"/>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9FA4A731-74B4-4E78-9134-DFB15D746BD4}" type="datetime1">
              <a:rPr lang="ru-RU" smtClean="0"/>
              <a:pPr>
                <a:defRPr/>
              </a:pPr>
              <a:t>20.01.2017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7D0273-DB95-4427-AFFC-23B8AB2DABC4}" type="slidenum">
              <a:rPr lang="ru-RU" smtClean="0"/>
              <a:pPr>
                <a:defRPr/>
              </a:pPr>
              <a:t>‹#›</a:t>
            </a:fld>
            <a:endParaRPr lang="ru-RU"/>
          </a:p>
        </p:txBody>
      </p:sp>
      <p:sp>
        <p:nvSpPr>
          <p:cNvPr id="8" name="Таблица 7"/>
          <p:cNvSpPr>
            <a:spLocks noGrp="1"/>
          </p:cNvSpPr>
          <p:nvPr>
            <p:ph type="tbl" sz="quarter" idx="13"/>
          </p:nvPr>
        </p:nvSpPr>
        <p:spPr>
          <a:xfrm>
            <a:off x="1547813" y="1700213"/>
            <a:ext cx="914400" cy="914400"/>
          </a:xfrm>
        </p:spPr>
        <p:txBody>
          <a:bodyPr/>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9FA4A731-74B4-4E78-9134-DFB15D746BD4}" type="datetime1">
              <a:rPr lang="ru-RU" smtClean="0"/>
              <a:pPr>
                <a:defRPr/>
              </a:pPr>
              <a:t>20.01.2017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7D0273-DB95-4427-AFFC-23B8AB2DABC4}" type="slidenum">
              <a:rPr lang="ru-RU" smtClean="0"/>
              <a:pPr>
                <a:defRPr/>
              </a:pPr>
              <a:t>‹#›</a:t>
            </a:fld>
            <a:endParaRPr lang="ru-RU"/>
          </a:p>
        </p:txBody>
      </p:sp>
      <p:sp>
        <p:nvSpPr>
          <p:cNvPr id="8" name="Таблица 7"/>
          <p:cNvSpPr>
            <a:spLocks noGrp="1"/>
          </p:cNvSpPr>
          <p:nvPr>
            <p:ph type="tbl" sz="quarter" idx="13"/>
          </p:nvPr>
        </p:nvSpPr>
        <p:spPr>
          <a:xfrm>
            <a:off x="1547813" y="1700213"/>
            <a:ext cx="914400" cy="914400"/>
          </a:xfrm>
        </p:spPr>
        <p:txBody>
          <a:bodyPr/>
          <a:lstStyle/>
          <a:p>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9FA4A731-74B4-4E78-9134-DFB15D746BD4}" type="datetime1">
              <a:rPr lang="ru-RU" smtClean="0"/>
              <a:pPr>
                <a:defRPr/>
              </a:pPr>
              <a:t>20.01.2017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7D0273-DB95-4427-AFFC-23B8AB2DABC4}" type="slidenum">
              <a:rPr lang="ru-RU" smtClean="0"/>
              <a:pPr>
                <a:defRPr/>
              </a:pPr>
              <a:t>‹#›</a:t>
            </a:fld>
            <a:endParaRPr lang="ru-RU"/>
          </a:p>
        </p:txBody>
      </p:sp>
      <p:sp>
        <p:nvSpPr>
          <p:cNvPr id="8" name="Таблица 7"/>
          <p:cNvSpPr>
            <a:spLocks noGrp="1"/>
          </p:cNvSpPr>
          <p:nvPr>
            <p:ph type="tbl" sz="quarter" idx="13"/>
          </p:nvPr>
        </p:nvSpPr>
        <p:spPr>
          <a:xfrm>
            <a:off x="1547813" y="1700213"/>
            <a:ext cx="914400" cy="914400"/>
          </a:xfrm>
        </p:spPr>
        <p:txBody>
          <a:bodyPr/>
          <a:lstStyle/>
          <a:p>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84FEF4D-E341-495A-9DCB-ADFFA055DE8C}" type="datetimeFigureOut">
              <a:rPr lang="ru-RU" smtClean="0">
                <a:solidFill>
                  <a:srgbClr val="DBF5F9">
                    <a:shade val="90000"/>
                  </a:srgbClr>
                </a:solidFill>
              </a:rPr>
              <a:pPr/>
              <a:t>20.01.2017</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C9DED42-DEDF-4347-A549-7334ED07D6C5}"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309209491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731147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84FEF4D-E341-495A-9DCB-ADFFA055DE8C}" type="datetimeFigureOut">
              <a:rPr lang="ru-RU" smtClean="0">
                <a:solidFill>
                  <a:srgbClr val="DBF5F9">
                    <a:shade val="90000"/>
                  </a:srgbClr>
                </a:solidFill>
              </a:rPr>
              <a:pPr/>
              <a:t>20.01.2017</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101281435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72826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9FA4A731-74B4-4E78-9134-DFB15D746BD4}" type="datetime1">
              <a:rPr lang="ru-RU" smtClean="0"/>
              <a:pPr>
                <a:defRPr/>
              </a:pPr>
              <a:t>20.01.2017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7D0273-DB95-4427-AFFC-23B8AB2DABC4}" type="slidenum">
              <a:rPr lang="ru-RU" smtClean="0"/>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475686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006174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015612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25373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Tree>
    <p:extLst>
      <p:ext uri="{BB962C8B-B14F-4D97-AF65-F5344CB8AC3E}">
        <p14:creationId xmlns:p14="http://schemas.microsoft.com/office/powerpoint/2010/main" xmlns="" val="3880549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715059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68024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84FEF4D-E341-495A-9DCB-ADFFA055DE8C}" type="datetimeFigureOut">
              <a:rPr lang="ru-RU" smtClean="0">
                <a:solidFill>
                  <a:srgbClr val="DBF5F9">
                    <a:shade val="90000"/>
                  </a:srgbClr>
                </a:solidFill>
              </a:rPr>
              <a:pPr/>
              <a:t>20.01.2017</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C9DED42-DEDF-4347-A549-7334ED07D6C5}"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162468162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450903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84FEF4D-E341-495A-9DCB-ADFFA055DE8C}" type="datetimeFigureOut">
              <a:rPr lang="ru-RU" smtClean="0">
                <a:solidFill>
                  <a:srgbClr val="DBF5F9">
                    <a:shade val="90000"/>
                  </a:srgbClr>
                </a:solidFill>
              </a:rPr>
              <a:pPr/>
              <a:t>20.01.2017</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354473827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27D8E3DD-19C7-4AC3-8C08-33450C006793}" type="datetime1">
              <a:rPr lang="ru-RU" smtClean="0"/>
              <a:pPr>
                <a:defRPr/>
              </a:pPr>
              <a:t>20.01.2017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08CAD6A-3120-4F03-921D-576D754A8139}"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820083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636423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930842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492361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819167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Tree>
    <p:extLst>
      <p:ext uri="{BB962C8B-B14F-4D97-AF65-F5344CB8AC3E}">
        <p14:creationId xmlns:p14="http://schemas.microsoft.com/office/powerpoint/2010/main" xmlns="" val="1247264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552789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84FEF4D-E341-495A-9DCB-ADFFA055DE8C}" type="datetimeFigureOut">
              <a:rPr lang="ru-RU" smtClean="0">
                <a:solidFill>
                  <a:srgbClr val="04617B">
                    <a:shade val="90000"/>
                  </a:srgbClr>
                </a:solidFill>
              </a:rPr>
              <a:pPr/>
              <a:t>20.01.2017</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C9DED42-DEDF-4347-A549-7334ED07D6C5}"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1689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EBD02198-6C5E-48BA-BD5F-C7248F08A43F}" type="datetime1">
              <a:rPr lang="ru-RU" smtClean="0"/>
              <a:pPr>
                <a:defRPr/>
              </a:pPr>
              <a:t>20.01.2017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C6E8074-6591-471B-A565-EEDE610FD7A9}"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748987F7-4EAA-44CD-9E41-D7EDEE2AB215}" type="datetime1">
              <a:rPr lang="ru-RU" smtClean="0"/>
              <a:pPr>
                <a:defRPr/>
              </a:pPr>
              <a:t>20.01.2017</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51AB830B-444C-4216-A010-19579D0D5AD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4EFB198E-6987-4AF7-9348-570D8DFEF8B7}" type="datetime1">
              <a:rPr lang="ru-RU" smtClean="0"/>
              <a:pPr>
                <a:defRPr/>
              </a:pPr>
              <a:t>20.01.2017</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6C30CB9-586C-437C-B515-FA33F087BC7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D741843-90A6-4C7C-ACA3-602414BCA7C9}" type="datetime1">
              <a:rPr lang="ru-RU" smtClean="0"/>
              <a:pPr>
                <a:defRPr/>
              </a:pPr>
              <a:t>20.01.2017</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220FC253-07C1-4DEB-8174-D7F43014D07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C6ABAF0-6C14-4B6B-A70F-F4793418317F}" type="datetime1">
              <a:rPr lang="ru-RU" smtClean="0"/>
              <a:pPr>
                <a:defRPr/>
              </a:pPr>
              <a:t>20.01.2017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38DAA9D-64A8-4515-9E17-2BBFD5AC4B5E}"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9C41E3C6-0AD0-4DB6-9F03-9155A8F304EC}" type="datetime1">
              <a:rPr lang="ru-RU" smtClean="0"/>
              <a:pPr>
                <a:defRPr/>
              </a:pPr>
              <a:t>20.01.2017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AD43A8A7-3505-4D14-AFCA-83EBA5260FA4}"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E256EBA-E6E2-4148-B62B-19B31DBD1C1C}" type="datetime1">
              <a:rPr lang="ru-RU" smtClean="0"/>
              <a:pPr>
                <a:defRPr/>
              </a:pPr>
              <a:t>20.01.2017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469DE68-B6A4-4C5D-AB46-311C66660BA1}"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4" r:id="rId12"/>
    <p:sldLayoutId id="2147483745" r:id="rId13"/>
    <p:sldLayoutId id="2147483746" r:id="rId14"/>
    <p:sldLayoutId id="2147483747" r:id="rId15"/>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D84FEF4D-E341-495A-9DCB-ADFFA055DE8C}" type="datetimeFigureOut">
              <a:rPr lang="ru-RU" smtClean="0">
                <a:solidFill>
                  <a:srgbClr val="04617B">
                    <a:shade val="90000"/>
                  </a:srgbClr>
                </a:solidFill>
                <a:latin typeface="Constantia"/>
              </a:rPr>
              <a:pPr fontAlgn="auto">
                <a:spcBef>
                  <a:spcPts val="0"/>
                </a:spcBef>
                <a:spcAft>
                  <a:spcPts val="0"/>
                </a:spcAft>
              </a:pPr>
              <a:t>20.01.2017</a:t>
            </a:fld>
            <a:endParaRPr lang="ru-RU">
              <a:solidFill>
                <a:srgbClr val="04617B">
                  <a:shade val="90000"/>
                </a:srgbClr>
              </a:solidFill>
              <a:latin typeface="Constantia"/>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ru-RU">
              <a:solidFill>
                <a:srgbClr val="04617B">
                  <a:shade val="90000"/>
                </a:srgbClr>
              </a:solidFill>
              <a:latin typeface="Constantia"/>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7C9DED42-DEDF-4347-A549-7334ED07D6C5}" type="slidenum">
              <a:rPr lang="ru-RU" smtClean="0">
                <a:solidFill>
                  <a:srgbClr val="04617B">
                    <a:shade val="90000"/>
                  </a:srgbClr>
                </a:solidFill>
                <a:latin typeface="Constantia"/>
              </a:rPr>
              <a:pPr fontAlgn="auto">
                <a:spcBef>
                  <a:spcPts val="0"/>
                </a:spcBef>
                <a:spcAft>
                  <a:spcPts val="0"/>
                </a:spcAft>
              </a:pPr>
              <a:t>‹#›</a:t>
            </a:fld>
            <a:endParaRPr lang="ru-RU">
              <a:solidFill>
                <a:srgbClr val="04617B">
                  <a:shade val="90000"/>
                </a:srgbClr>
              </a:solidFill>
              <a:latin typeface="Constantia"/>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grpSp>
    </p:spTree>
    <p:extLst>
      <p:ext uri="{BB962C8B-B14F-4D97-AF65-F5344CB8AC3E}">
        <p14:creationId xmlns:p14="http://schemas.microsoft.com/office/powerpoint/2010/main" xmlns="" val="41380685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D84FEF4D-E341-495A-9DCB-ADFFA055DE8C}" type="datetimeFigureOut">
              <a:rPr lang="ru-RU" smtClean="0">
                <a:solidFill>
                  <a:srgbClr val="04617B">
                    <a:shade val="90000"/>
                  </a:srgbClr>
                </a:solidFill>
                <a:latin typeface="Constantia"/>
              </a:rPr>
              <a:pPr fontAlgn="auto">
                <a:spcBef>
                  <a:spcPts val="0"/>
                </a:spcBef>
                <a:spcAft>
                  <a:spcPts val="0"/>
                </a:spcAft>
              </a:pPr>
              <a:t>20.01.2017</a:t>
            </a:fld>
            <a:endParaRPr lang="ru-RU">
              <a:solidFill>
                <a:srgbClr val="04617B">
                  <a:shade val="90000"/>
                </a:srgbClr>
              </a:solidFill>
              <a:latin typeface="Constantia"/>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ru-RU">
              <a:solidFill>
                <a:srgbClr val="04617B">
                  <a:shade val="90000"/>
                </a:srgbClr>
              </a:solidFill>
              <a:latin typeface="Constantia"/>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7C9DED42-DEDF-4347-A549-7334ED07D6C5}" type="slidenum">
              <a:rPr lang="ru-RU" smtClean="0">
                <a:solidFill>
                  <a:srgbClr val="04617B">
                    <a:shade val="90000"/>
                  </a:srgbClr>
                </a:solidFill>
                <a:latin typeface="Constantia"/>
              </a:rPr>
              <a:pPr fontAlgn="auto">
                <a:spcBef>
                  <a:spcPts val="0"/>
                </a:spcBef>
                <a:spcAft>
                  <a:spcPts val="0"/>
                </a:spcAft>
              </a:pPr>
              <a:t>‹#›</a:t>
            </a:fld>
            <a:endParaRPr lang="ru-RU">
              <a:solidFill>
                <a:srgbClr val="04617B">
                  <a:shade val="90000"/>
                </a:srgbClr>
              </a:solidFill>
              <a:latin typeface="Constantia"/>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grpSp>
    </p:spTree>
    <p:extLst>
      <p:ext uri="{BB962C8B-B14F-4D97-AF65-F5344CB8AC3E}">
        <p14:creationId xmlns:p14="http://schemas.microsoft.com/office/powerpoint/2010/main" xmlns="" val="27491892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11.jpe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jpeg"/><Relationship Id="rId7" Type="http://schemas.openxmlformats.org/officeDocument/2006/relationships/diagramColors" Target="../diagrams/colors7.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4.jpeg"/><Relationship Id="rId7" Type="http://schemas.openxmlformats.org/officeDocument/2006/relationships/diagramColors" Target="../diagrams/colors9.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diagramColors" Target="../diagrams/colors12.xml"/><Relationship Id="rId3" Type="http://schemas.openxmlformats.org/officeDocument/2006/relationships/image" Target="../media/image26.jpeg"/><Relationship Id="rId7" Type="http://schemas.openxmlformats.org/officeDocument/2006/relationships/diagramColors" Target="../diagrams/colors11.xml"/><Relationship Id="rId12" Type="http://schemas.openxmlformats.org/officeDocument/2006/relationships/diagramQuickStyle" Target="../diagrams/quickStyle12.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Layout" Target="../diagrams/layout12.xml"/><Relationship Id="rId5" Type="http://schemas.openxmlformats.org/officeDocument/2006/relationships/diagramLayout" Target="../diagrams/layout11.xml"/><Relationship Id="rId10" Type="http://schemas.openxmlformats.org/officeDocument/2006/relationships/diagramData" Target="../diagrams/data12.xml"/><Relationship Id="rId4" Type="http://schemas.openxmlformats.org/officeDocument/2006/relationships/diagramData" Target="../diagrams/data11.xml"/><Relationship Id="rId9" Type="http://schemas.openxmlformats.org/officeDocument/2006/relationships/image" Target="../media/image27.jpeg"/><Relationship Id="rId14" Type="http://schemas.microsoft.com/office/2007/relationships/diagramDrawing" Target="../diagrams/drawing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8.jpeg"/><Relationship Id="rId7" Type="http://schemas.openxmlformats.org/officeDocument/2006/relationships/diagramColors" Target="../diagrams/colors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6.jpeg"/><Relationship Id="rId7" Type="http://schemas.openxmlformats.org/officeDocument/2006/relationships/diagramQuickStyle" Target="../diagrams/quickStyle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7.jpeg"/><Relationship Id="rId9" Type="http://schemas.microsoft.com/office/2007/relationships/diagramDrawing" Target="../diagrams/drawing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diagramLayout" Target="../diagrams/layout16.xml"/><Relationship Id="rId7" Type="http://schemas.openxmlformats.org/officeDocument/2006/relationships/image" Target="../media/image40.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2.jpeg"/><Relationship Id="rId7" Type="http://schemas.openxmlformats.org/officeDocument/2006/relationships/diagramColors" Target="../diagrams/colors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6.jpeg"/><Relationship Id="rId7" Type="http://schemas.openxmlformats.org/officeDocument/2006/relationships/diagramColors" Target="../diagrams/colors18.xml"/><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47.jpeg"/></Relationships>
</file>

<file path=ppt/slides/_rels/slide6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www.uray.ru/document/846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lum bright="26000" contrast="-49000"/>
            <a:extLst>
              <a:ext uri="{28A0092B-C50C-407E-A947-70E740481C1C}">
                <a14:useLocalDpi xmlns:a14="http://schemas.microsoft.com/office/drawing/2010/main" xmlns="" val="0"/>
              </a:ext>
            </a:extLst>
          </a:blip>
          <a:stretch>
            <a:fillRect/>
          </a:stretch>
        </p:blipFill>
        <p:spPr>
          <a:xfrm>
            <a:off x="2514499" y="1988840"/>
            <a:ext cx="3657600" cy="2219648"/>
          </a:xfrm>
          <a:prstGeom prst="rect">
            <a:avLst/>
          </a:prstGeom>
          <a:ln>
            <a:noFill/>
          </a:ln>
          <a:effectLst>
            <a:softEdge rad="112500"/>
          </a:effectLst>
        </p:spPr>
      </p:pic>
      <p:pic>
        <p:nvPicPr>
          <p:cNvPr id="5" name="Рисунок 4"/>
          <p:cNvPicPr>
            <a:picLocks noChangeAspect="1"/>
          </p:cNvPicPr>
          <p:nvPr/>
        </p:nvPicPr>
        <p:blipFill>
          <a:blip r:embed="rId4" cstate="print">
            <a:lum bright="17000" contrast="-39000"/>
            <a:extLst>
              <a:ext uri="{28A0092B-C50C-407E-A947-70E740481C1C}">
                <a14:useLocalDpi xmlns:a14="http://schemas.microsoft.com/office/drawing/2010/main" xmlns="" val="0"/>
              </a:ext>
            </a:extLst>
          </a:blip>
          <a:stretch>
            <a:fillRect/>
          </a:stretch>
        </p:blipFill>
        <p:spPr>
          <a:xfrm>
            <a:off x="4935848" y="4070519"/>
            <a:ext cx="4208152" cy="2804797"/>
          </a:xfrm>
          <a:prstGeom prst="rect">
            <a:avLst/>
          </a:prstGeom>
          <a:ln>
            <a:noFill/>
          </a:ln>
          <a:effectLst>
            <a:softEdge rad="112500"/>
          </a:effectLst>
        </p:spPr>
      </p:pic>
      <p:pic>
        <p:nvPicPr>
          <p:cNvPr id="1028" name="Picture 4" descr="https://i.ytimg.com/vi/UHPDsnHV60w/maxresdefault.jpg"/>
          <p:cNvPicPr>
            <a:picLocks noChangeAspect="1" noChangeArrowheads="1"/>
          </p:cNvPicPr>
          <p:nvPr/>
        </p:nvPicPr>
        <p:blipFill>
          <a:blip r:embed="rId5" cstate="print">
            <a:lum bright="17000" contrast="-39000"/>
            <a:extLst>
              <a:ext uri="{28A0092B-C50C-407E-A947-70E740481C1C}">
                <a14:useLocalDpi xmlns:a14="http://schemas.microsoft.com/office/drawing/2010/main" xmlns="" val="0"/>
              </a:ext>
            </a:extLst>
          </a:blip>
          <a:srcRect b="9339"/>
          <a:stretch>
            <a:fillRect/>
          </a:stretch>
        </p:blipFill>
        <p:spPr bwMode="auto">
          <a:xfrm>
            <a:off x="1011" y="4067027"/>
            <a:ext cx="4998720" cy="279097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Picture 6" descr="http://uray.bezformata.ru/content/image190752097.jpg"/>
          <p:cNvPicPr>
            <a:picLocks noChangeAspect="1" noChangeArrowheads="1"/>
          </p:cNvPicPr>
          <p:nvPr/>
        </p:nvPicPr>
        <p:blipFill>
          <a:blip r:embed="rId6" cstate="print">
            <a:lum bright="17000" contrast="-39000"/>
            <a:extLst>
              <a:ext uri="{28A0092B-C50C-407E-A947-70E740481C1C}">
                <a14:useLocalDpi xmlns:a14="http://schemas.microsoft.com/office/drawing/2010/main" xmlns="" val="0"/>
              </a:ext>
            </a:extLst>
          </a:blip>
          <a:srcRect/>
          <a:stretch>
            <a:fillRect/>
          </a:stretch>
        </p:blipFill>
        <p:spPr bwMode="auto">
          <a:xfrm>
            <a:off x="6179233" y="2044839"/>
            <a:ext cx="3017520" cy="201168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5" name="Picture 11" descr="http://www.uray.ru/images/content_news/22_Glavniii_sait_3995_22_Glavniii_sait_3269______3_cop_r_r.jpg"/>
          <p:cNvPicPr>
            <a:picLocks noChangeAspect="1" noChangeArrowheads="1"/>
          </p:cNvPicPr>
          <p:nvPr/>
        </p:nvPicPr>
        <p:blipFill>
          <a:blip r:embed="rId7" cstate="print">
            <a:lum bright="26000"/>
          </a:blip>
          <a:srcRect/>
          <a:stretch>
            <a:fillRect/>
          </a:stretch>
        </p:blipFill>
        <p:spPr bwMode="auto">
          <a:xfrm>
            <a:off x="5573525" y="0"/>
            <a:ext cx="3631262" cy="2030839"/>
          </a:xfrm>
          <a:prstGeom prst="rect">
            <a:avLst/>
          </a:prstGeom>
          <a:ln>
            <a:noFill/>
          </a:ln>
          <a:effectLst>
            <a:softEdge rad="112500"/>
          </a:effectLst>
        </p:spPr>
      </p:pic>
      <p:sp>
        <p:nvSpPr>
          <p:cNvPr id="8" name="Прямоугольник 7"/>
          <p:cNvSpPr/>
          <p:nvPr/>
        </p:nvSpPr>
        <p:spPr>
          <a:xfrm>
            <a:off x="2664296" y="5949280"/>
            <a:ext cx="6372200" cy="923330"/>
          </a:xfrm>
          <a:prstGeom prst="rect">
            <a:avLst/>
          </a:prstGeom>
        </p:spPr>
        <p:txBody>
          <a:bodyPr wrap="square">
            <a:spAutoFit/>
          </a:bodyPr>
          <a:lstStyle/>
          <a:p>
            <a:pPr algn="r">
              <a:defRPr/>
            </a:pPr>
            <a:r>
              <a:rPr lang="ru-RU" b="1" i="1" dirty="0" smtClean="0">
                <a:latin typeface="Times New Roman" pitchFamily="18" charset="0"/>
                <a:cs typeface="Times New Roman" pitchFamily="18" charset="0"/>
              </a:rPr>
              <a:t>К </a:t>
            </a:r>
            <a:r>
              <a:rPr lang="ru-RU" b="1" i="1" dirty="0" smtClean="0">
                <a:latin typeface="Times New Roman" pitchFamily="18" charset="0"/>
                <a:cs typeface="Times New Roman" pitchFamily="18" charset="0"/>
              </a:rPr>
              <a:t>решению </a:t>
            </a:r>
            <a:r>
              <a:rPr lang="ru-RU" b="1" i="1" dirty="0" smtClean="0">
                <a:latin typeface="Times New Roman" pitchFamily="18" charset="0"/>
                <a:cs typeface="Times New Roman" pitchFamily="18" charset="0"/>
              </a:rPr>
              <a:t>Думы города Урай </a:t>
            </a:r>
            <a:r>
              <a:rPr lang="ru-RU" b="1" i="1" dirty="0" smtClean="0">
                <a:latin typeface="Times New Roman" pitchFamily="18" charset="0"/>
                <a:cs typeface="Times New Roman" pitchFamily="18" charset="0"/>
              </a:rPr>
              <a:t>от 22.12.2016 №36 «О </a:t>
            </a:r>
            <a:r>
              <a:rPr lang="ru-RU" b="1" i="1" dirty="0" smtClean="0">
                <a:latin typeface="Times New Roman" pitchFamily="18" charset="0"/>
                <a:cs typeface="Times New Roman" pitchFamily="18" charset="0"/>
              </a:rPr>
              <a:t>бюджете городского округа город Урай на 2017 год и на плановый период 2018 и 2019 годов» </a:t>
            </a:r>
            <a:endParaRPr lang="ru-RU" b="1" i="1" dirty="0">
              <a:latin typeface="Times New Roman" pitchFamily="18" charset="0"/>
              <a:cs typeface="Times New Roman" pitchFamily="18" charset="0"/>
            </a:endParaRPr>
          </a:p>
        </p:txBody>
      </p:sp>
      <p:pic>
        <p:nvPicPr>
          <p:cNvPr id="1030" name="Picture 6" descr="http://www.nasha-strana.info/wp-content/uploads/2016/09/54756757-520x245.jpg"/>
          <p:cNvPicPr>
            <a:picLocks noChangeAspect="1" noChangeArrowheads="1"/>
          </p:cNvPicPr>
          <p:nvPr/>
        </p:nvPicPr>
        <p:blipFill>
          <a:blip r:embed="rId8" cstate="print">
            <a:lum bright="39000" contrast="-21000"/>
            <a:extLst>
              <a:ext uri="{28A0092B-C50C-407E-A947-70E740481C1C}">
                <a14:useLocalDpi xmlns:a14="http://schemas.microsoft.com/office/drawing/2010/main" xmlns="" val="0"/>
              </a:ext>
            </a:extLst>
          </a:blip>
          <a:srcRect/>
          <a:stretch>
            <a:fillRect/>
          </a:stretch>
        </p:blipFill>
        <p:spPr bwMode="auto">
          <a:xfrm>
            <a:off x="10004" y="39479"/>
            <a:ext cx="5529149" cy="19913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1" name="Прямоугольник 10"/>
          <p:cNvSpPr/>
          <p:nvPr/>
        </p:nvSpPr>
        <p:spPr>
          <a:xfrm>
            <a:off x="2051720" y="2132856"/>
            <a:ext cx="4572000" cy="1569660"/>
          </a:xfrm>
          <a:prstGeom prst="rect">
            <a:avLst/>
          </a:prstGeom>
          <a:ln>
            <a:noFill/>
          </a:ln>
          <a:effectLst>
            <a:outerShdw blurRad="50800" dist="38100" dir="2700000" algn="tl" rotWithShape="0">
              <a:schemeClr val="bg1">
                <a:alpha val="40000"/>
              </a:schemeClr>
            </a:outerShdw>
          </a:effectLst>
        </p:spPr>
        <p:txBody>
          <a:bodyPr wrap="square">
            <a:spAutoFit/>
          </a:bodyPr>
          <a:lstStyle/>
          <a:p>
            <a:pPr algn="ctr"/>
            <a:r>
              <a:rPr lang="ru-RU" sz="4800" b="1" i="1" dirty="0" smtClean="0">
                <a:solidFill>
                  <a:srgbClr val="0000FF"/>
                </a:solidFill>
                <a:latin typeface="+mn-lt"/>
              </a:rPr>
              <a:t>Бюджет для граждан</a:t>
            </a:r>
            <a:endParaRPr lang="ru-RU" sz="4800" dirty="0">
              <a:latin typeface="+mn-lt"/>
            </a:endParaRPr>
          </a:p>
        </p:txBody>
      </p:sp>
      <p:pic>
        <p:nvPicPr>
          <p:cNvPr id="2050" name="Picture 2" descr="Z:\Влад\сайт\2016\Ноябрь\Новая папка\K800_Рисунок40.JPG"/>
          <p:cNvPicPr>
            <a:picLocks noChangeAspect="1" noChangeArrowheads="1"/>
          </p:cNvPicPr>
          <p:nvPr/>
        </p:nvPicPr>
        <p:blipFill>
          <a:blip r:embed="rId9" cstate="print"/>
          <a:srcRect/>
          <a:stretch>
            <a:fillRect/>
          </a:stretch>
        </p:blipFill>
        <p:spPr bwMode="auto">
          <a:xfrm>
            <a:off x="0" y="2060848"/>
            <a:ext cx="2483768" cy="201386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22" name="Содержимое 4"/>
          <p:cNvGraphicFramePr>
            <a:graphicFrameLocks noGrp="1"/>
          </p:cNvGraphicFramePr>
          <p:nvPr>
            <p:ph idx="1"/>
            <p:extLst>
              <p:ext uri="{D42A27DB-BD31-4B8C-83A1-F6EECF244321}">
                <p14:modId xmlns:p14="http://schemas.microsoft.com/office/powerpoint/2010/main" xmlns="" val="2048981773"/>
              </p:ext>
            </p:extLst>
          </p:nvPr>
        </p:nvGraphicFramePr>
        <p:xfrm>
          <a:off x="179512" y="4941168"/>
          <a:ext cx="8856984" cy="1818818"/>
        </p:xfrm>
        <a:graphic>
          <a:graphicData uri="http://schemas.openxmlformats.org/drawingml/2006/table">
            <a:tbl>
              <a:tblPr firstRow="1" bandRow="1">
                <a:tableStyleId>{F5AB1C69-6EDB-4FF4-983F-18BD219EF322}</a:tableStyleId>
              </a:tblPr>
              <a:tblGrid>
                <a:gridCol w="4200219"/>
                <a:gridCol w="2374037"/>
                <a:gridCol w="2282728"/>
              </a:tblGrid>
              <a:tr h="296557">
                <a:tc>
                  <a:txBody>
                    <a:bodyPr/>
                    <a:lstStyle/>
                    <a:p>
                      <a:pPr algn="ctr"/>
                      <a:endParaRPr lang="ru-RU" sz="1200" dirty="0">
                        <a:ln>
                          <a:solidFill>
                            <a:srgbClr val="FF00FF"/>
                          </a:solidFill>
                        </a:ln>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300" dirty="0" smtClean="0">
                          <a:solidFill>
                            <a:srgbClr val="002060"/>
                          </a:solidFill>
                          <a:latin typeface="Arial" pitchFamily="34" charset="0"/>
                          <a:cs typeface="Arial" pitchFamily="34" charset="0"/>
                        </a:rPr>
                        <a:t>Бюджет </a:t>
                      </a:r>
                      <a:r>
                        <a:rPr lang="ru-RU" sz="1300" dirty="0" smtClean="0">
                          <a:solidFill>
                            <a:srgbClr val="002060"/>
                          </a:solidFill>
                          <a:latin typeface="Arial" pitchFamily="34" charset="0"/>
                          <a:cs typeface="Arial" pitchFamily="34" charset="0"/>
                        </a:rPr>
                        <a:t>на 201</a:t>
                      </a:r>
                      <a:r>
                        <a:rPr lang="en-US" sz="1300" dirty="0" smtClean="0">
                          <a:solidFill>
                            <a:srgbClr val="002060"/>
                          </a:solidFill>
                          <a:latin typeface="Arial" pitchFamily="34" charset="0"/>
                          <a:cs typeface="Arial" pitchFamily="34" charset="0"/>
                        </a:rPr>
                        <a:t>8</a:t>
                      </a:r>
                      <a:r>
                        <a:rPr lang="ru-RU" sz="1300" dirty="0" smtClean="0">
                          <a:solidFill>
                            <a:srgbClr val="002060"/>
                          </a:solidFill>
                          <a:latin typeface="Arial" pitchFamily="34" charset="0"/>
                          <a:cs typeface="Arial" pitchFamily="34" charset="0"/>
                        </a:rPr>
                        <a:t> год</a:t>
                      </a:r>
                      <a:endParaRPr lang="ru-RU" sz="1300" dirty="0">
                        <a:solidFill>
                          <a:srgbClr val="002060"/>
                        </a:solidFill>
                        <a:latin typeface="Arial" pitchFamily="34" charset="0"/>
                        <a:cs typeface="Arial" pitchFamily="34" charset="0"/>
                      </a:endParaRPr>
                    </a:p>
                  </a:txBody>
                  <a:tcPr anchor="ctr">
                    <a:lnT w="12700" cap="flat" cmpd="sng" algn="ctr">
                      <a:noFill/>
                      <a:prstDash val="solid"/>
                      <a:round/>
                      <a:headEnd type="none" w="med" len="med"/>
                      <a:tailEnd type="none" w="med" len="med"/>
                    </a:lnT>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300" dirty="0" smtClean="0">
                          <a:solidFill>
                            <a:srgbClr val="002060"/>
                          </a:solidFill>
                          <a:latin typeface="Arial" pitchFamily="34" charset="0"/>
                          <a:cs typeface="Arial" pitchFamily="34" charset="0"/>
                        </a:rPr>
                        <a:t>Бюджет </a:t>
                      </a:r>
                      <a:r>
                        <a:rPr lang="ru-RU" sz="1300" dirty="0" smtClean="0">
                          <a:solidFill>
                            <a:srgbClr val="002060"/>
                          </a:solidFill>
                          <a:latin typeface="Arial" pitchFamily="34" charset="0"/>
                          <a:cs typeface="Arial" pitchFamily="34" charset="0"/>
                        </a:rPr>
                        <a:t>на 201</a:t>
                      </a:r>
                      <a:r>
                        <a:rPr lang="en-US" sz="1300" dirty="0" smtClean="0">
                          <a:solidFill>
                            <a:srgbClr val="002060"/>
                          </a:solidFill>
                          <a:latin typeface="Arial" pitchFamily="34" charset="0"/>
                          <a:cs typeface="Arial" pitchFamily="34" charset="0"/>
                        </a:rPr>
                        <a:t>9</a:t>
                      </a:r>
                      <a:r>
                        <a:rPr lang="ru-RU" sz="1300" dirty="0" smtClean="0">
                          <a:solidFill>
                            <a:srgbClr val="002060"/>
                          </a:solidFill>
                          <a:latin typeface="Arial" pitchFamily="34" charset="0"/>
                          <a:cs typeface="Arial" pitchFamily="34" charset="0"/>
                        </a:rPr>
                        <a:t> год</a:t>
                      </a:r>
                      <a:endParaRPr lang="ru-RU" sz="1300" dirty="0">
                        <a:solidFill>
                          <a:srgbClr val="002060"/>
                        </a:solidFill>
                        <a:latin typeface="Arial" pitchFamily="34" charset="0"/>
                        <a:cs typeface="Arial" pitchFamily="34" charset="0"/>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r>
              <a:tr h="254965">
                <a:tc>
                  <a:txBody>
                    <a:bodyPr/>
                    <a:lstStyle/>
                    <a:p>
                      <a:r>
                        <a:rPr lang="ru-RU" sz="1400" b="1" dirty="0" smtClean="0">
                          <a:solidFill>
                            <a:srgbClr val="002060"/>
                          </a:solidFill>
                          <a:latin typeface="Arial" pitchFamily="34" charset="0"/>
                          <a:cs typeface="Arial" pitchFamily="34" charset="0"/>
                        </a:rPr>
                        <a:t>1. ДОХОДЫ (всего)</a:t>
                      </a:r>
                      <a:endParaRPr lang="ru-RU" sz="1400" b="1"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2 430 435,4</a:t>
                      </a:r>
                      <a:endParaRPr lang="ru-RU" sz="1400" b="1" dirty="0">
                        <a:solidFill>
                          <a:srgbClr val="002060"/>
                        </a:solidFill>
                        <a:latin typeface="Arial" pitchFamily="34" charset="0"/>
                        <a:cs typeface="Arial" pitchFamily="34" charset="0"/>
                      </a:endParaRPr>
                    </a:p>
                  </a:txBody>
                  <a:tcPr anchor="ct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2 372 287,1</a:t>
                      </a:r>
                      <a:endParaRPr lang="ru-RU" sz="1400" b="1" dirty="0">
                        <a:solidFill>
                          <a:srgbClr val="002060"/>
                        </a:solidFill>
                        <a:latin typeface="Arial" pitchFamily="34" charset="0"/>
                        <a:cs typeface="Arial" pitchFamily="34" charset="0"/>
                      </a:endParaRPr>
                    </a:p>
                  </a:txBody>
                  <a:tcPr anchor="ctr">
                    <a:lnR w="12700" cap="flat" cmpd="sng" algn="ctr">
                      <a:noFill/>
                      <a:prstDash val="solid"/>
                      <a:round/>
                      <a:headEnd type="none" w="med" len="med"/>
                      <a:tailEnd type="none" w="med" len="med"/>
                    </a:ln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r>
              <a:tr h="318301">
                <a:tc>
                  <a:txBody>
                    <a:bodyPr/>
                    <a:lstStyle/>
                    <a:p>
                      <a:r>
                        <a:rPr lang="ru-RU" sz="1400" dirty="0" smtClean="0">
                          <a:solidFill>
                            <a:srgbClr val="002060"/>
                          </a:solidFill>
                          <a:latin typeface="Arial" pitchFamily="34" charset="0"/>
                          <a:cs typeface="Arial" pitchFamily="34" charset="0"/>
                        </a:rPr>
                        <a:t>Из них: Налоговые +</a:t>
                      </a:r>
                      <a:r>
                        <a:rPr lang="ru-RU" sz="1400" baseline="0" dirty="0" smtClean="0">
                          <a:solidFill>
                            <a:srgbClr val="002060"/>
                          </a:solidFill>
                          <a:latin typeface="Arial" pitchFamily="34" charset="0"/>
                          <a:cs typeface="Arial" pitchFamily="34" charset="0"/>
                        </a:rPr>
                        <a:t> Неналоговые</a:t>
                      </a:r>
                      <a:endParaRPr lang="ru-RU" sz="1400" b="1"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715 931,8</a:t>
                      </a:r>
                      <a:endParaRPr lang="ru-RU" sz="1400" b="1" dirty="0">
                        <a:solidFill>
                          <a:srgbClr val="002060"/>
                        </a:solidFill>
                        <a:latin typeface="Arial" pitchFamily="34" charset="0"/>
                        <a:cs typeface="Arial" pitchFamily="34" charset="0"/>
                      </a:endParaRPr>
                    </a:p>
                  </a:txBody>
                  <a:tcPr anchor="ct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723 109,7</a:t>
                      </a:r>
                      <a:endParaRPr lang="ru-RU" sz="1400" b="1" dirty="0">
                        <a:solidFill>
                          <a:srgbClr val="002060"/>
                        </a:solidFill>
                        <a:latin typeface="Arial" pitchFamily="34" charset="0"/>
                        <a:cs typeface="Arial" pitchFamily="34" charset="0"/>
                      </a:endParaRPr>
                    </a:p>
                  </a:txBody>
                  <a:tcPr anchor="ctr">
                    <a:lnR w="12700" cap="flat" cmpd="sng" algn="ctr">
                      <a:noFill/>
                      <a:prstDash val="solid"/>
                      <a:round/>
                      <a:headEnd type="none" w="med" len="med"/>
                      <a:tailEnd type="none" w="med" len="med"/>
                    </a:ln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r>
              <a:tr h="254965">
                <a:tc>
                  <a:txBody>
                    <a:bodyPr/>
                    <a:lstStyle/>
                    <a:p>
                      <a:r>
                        <a:rPr lang="ru-RU" sz="1400" dirty="0" smtClean="0">
                          <a:solidFill>
                            <a:srgbClr val="002060"/>
                          </a:solidFill>
                          <a:latin typeface="Arial" pitchFamily="34" charset="0"/>
                          <a:cs typeface="Arial" pitchFamily="34" charset="0"/>
                        </a:rPr>
                        <a:t>Безвозмездные</a:t>
                      </a:r>
                      <a:r>
                        <a:rPr lang="ru-RU" sz="1400" baseline="0" dirty="0" smtClean="0">
                          <a:solidFill>
                            <a:srgbClr val="002060"/>
                          </a:solidFill>
                          <a:latin typeface="Arial" pitchFamily="34" charset="0"/>
                          <a:cs typeface="Arial" pitchFamily="34" charset="0"/>
                        </a:rPr>
                        <a:t> поступления</a:t>
                      </a:r>
                      <a:endParaRPr lang="ru-RU" sz="1400" b="1"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1 714 503,6</a:t>
                      </a:r>
                      <a:endParaRPr lang="ru-RU" sz="1400" b="1" dirty="0">
                        <a:solidFill>
                          <a:srgbClr val="002060"/>
                        </a:solidFill>
                        <a:latin typeface="Arial" pitchFamily="34" charset="0"/>
                        <a:cs typeface="Arial" pitchFamily="34" charset="0"/>
                      </a:endParaRPr>
                    </a:p>
                  </a:txBody>
                  <a:tcPr anchor="ct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1 649 177,4</a:t>
                      </a:r>
                      <a:endParaRPr lang="ru-RU" sz="1400" b="1" dirty="0">
                        <a:solidFill>
                          <a:srgbClr val="002060"/>
                        </a:solidFill>
                        <a:latin typeface="Arial" pitchFamily="34" charset="0"/>
                        <a:cs typeface="Arial" pitchFamily="34" charset="0"/>
                      </a:endParaRPr>
                    </a:p>
                  </a:txBody>
                  <a:tcPr anchor="ctr">
                    <a:lnR w="12700" cap="flat" cmpd="sng" algn="ctr">
                      <a:noFill/>
                      <a:prstDash val="solid"/>
                      <a:round/>
                      <a:headEnd type="none" w="med" len="med"/>
                      <a:tailEnd type="none" w="med" len="med"/>
                    </a:ln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r>
              <a:tr h="254965">
                <a:tc>
                  <a:txBody>
                    <a:bodyPr/>
                    <a:lstStyle/>
                    <a:p>
                      <a:r>
                        <a:rPr lang="ru-RU" sz="1400" b="1" dirty="0" smtClean="0">
                          <a:solidFill>
                            <a:srgbClr val="002060"/>
                          </a:solidFill>
                          <a:latin typeface="Arial" pitchFamily="34" charset="0"/>
                          <a:cs typeface="Arial" pitchFamily="34" charset="0"/>
                        </a:rPr>
                        <a:t>2. РАСХОДЫ (всего)</a:t>
                      </a:r>
                      <a:endParaRPr lang="ru-RU" sz="1400" b="1"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2 498 729,4</a:t>
                      </a:r>
                      <a:endParaRPr lang="ru-RU" sz="1400" b="1" dirty="0">
                        <a:solidFill>
                          <a:srgbClr val="002060"/>
                        </a:solidFill>
                        <a:latin typeface="Arial" pitchFamily="34" charset="0"/>
                        <a:cs typeface="Arial" pitchFamily="34" charset="0"/>
                      </a:endParaRPr>
                    </a:p>
                  </a:txBody>
                  <a:tcPr anchor="ct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400" b="1" dirty="0" smtClean="0">
                          <a:solidFill>
                            <a:srgbClr val="002060"/>
                          </a:solidFill>
                          <a:latin typeface="Arial" pitchFamily="34" charset="0"/>
                          <a:cs typeface="Arial" pitchFamily="34" charset="0"/>
                        </a:rPr>
                        <a:t>2 441 298,9</a:t>
                      </a:r>
                      <a:endParaRPr lang="ru-RU" sz="1400" b="1" dirty="0">
                        <a:solidFill>
                          <a:srgbClr val="002060"/>
                        </a:solidFill>
                        <a:latin typeface="Arial" pitchFamily="34" charset="0"/>
                        <a:cs typeface="Arial" pitchFamily="34" charset="0"/>
                      </a:endParaRPr>
                    </a:p>
                  </a:txBody>
                  <a:tcPr anchor="ctr">
                    <a:lnR w="12700" cap="flat" cmpd="sng" algn="ctr">
                      <a:noFill/>
                      <a:prstDash val="solid"/>
                      <a:round/>
                      <a:headEnd type="none" w="med" len="med"/>
                      <a:tailEnd type="none" w="med" len="med"/>
                    </a:lnR>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r>
              <a:tr h="254965">
                <a:tc>
                  <a:txBody>
                    <a:bodyPr/>
                    <a:lstStyle/>
                    <a:p>
                      <a:r>
                        <a:rPr lang="ru-RU" sz="1300" b="1" dirty="0" smtClean="0">
                          <a:solidFill>
                            <a:srgbClr val="002060"/>
                          </a:solidFill>
                          <a:latin typeface="Arial" pitchFamily="34" charset="0"/>
                          <a:cs typeface="Arial" pitchFamily="34" charset="0"/>
                        </a:rPr>
                        <a:t>3. ДЕФИЦИТ  (-)</a:t>
                      </a:r>
                      <a:endParaRPr lang="ru-RU" sz="1300" b="1" dirty="0">
                        <a:solidFill>
                          <a:srgbClr val="002060"/>
                        </a:solidFill>
                        <a:latin typeface="Arial" pitchFamily="34" charset="0"/>
                        <a:cs typeface="Arial" pitchFamily="34" charset="0"/>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300" b="1" dirty="0" smtClean="0">
                          <a:solidFill>
                            <a:srgbClr val="002060"/>
                          </a:solidFill>
                          <a:latin typeface="Arial" pitchFamily="34" charset="0"/>
                          <a:cs typeface="Arial" pitchFamily="34" charset="0"/>
                        </a:rPr>
                        <a:t>- 68 294,0</a:t>
                      </a:r>
                      <a:endParaRPr lang="ru-RU" sz="1300" b="1" dirty="0">
                        <a:solidFill>
                          <a:srgbClr val="002060"/>
                        </a:solidFill>
                        <a:latin typeface="Arial" pitchFamily="34" charset="0"/>
                        <a:cs typeface="Arial" pitchFamily="34" charset="0"/>
                      </a:endParaRPr>
                    </a:p>
                  </a:txBody>
                  <a:tcPr anchor="ctr">
                    <a:lnB w="12700" cap="flat" cmpd="sng" algn="ctr">
                      <a:no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c>
                  <a:txBody>
                    <a:bodyPr/>
                    <a:lstStyle/>
                    <a:p>
                      <a:pPr algn="ctr"/>
                      <a:r>
                        <a:rPr lang="ru-RU" sz="1300" b="1" dirty="0" smtClean="0">
                          <a:solidFill>
                            <a:srgbClr val="002060"/>
                          </a:solidFill>
                          <a:latin typeface="Arial" pitchFamily="34" charset="0"/>
                          <a:cs typeface="Arial" pitchFamily="34" charset="0"/>
                        </a:rPr>
                        <a:t>- 69 011,8</a:t>
                      </a:r>
                      <a:endParaRPr lang="ru-RU" sz="1300" b="1" dirty="0">
                        <a:solidFill>
                          <a:srgbClr val="002060"/>
                        </a:solidFill>
                        <a:latin typeface="Arial" pitchFamily="34" charset="0"/>
                        <a:cs typeface="Arial" pitchFamily="34" charset="0"/>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tcPr>
                </a:tc>
              </a:tr>
            </a:tbl>
          </a:graphicData>
        </a:graphic>
      </p:graphicFrame>
      <p:sp>
        <p:nvSpPr>
          <p:cNvPr id="5" name="Выноска со стрелками влево/вправо 4"/>
          <p:cNvSpPr/>
          <p:nvPr/>
        </p:nvSpPr>
        <p:spPr>
          <a:xfrm>
            <a:off x="2987824" y="2312876"/>
            <a:ext cx="2160240" cy="1368152"/>
          </a:xfrm>
          <a:prstGeom prst="leftRightArrowCallout">
            <a:avLst>
              <a:gd name="adj1" fmla="val 25000"/>
              <a:gd name="adj2" fmla="val 20128"/>
              <a:gd name="adj3" fmla="val 19587"/>
              <a:gd name="adj4" fmla="val 60573"/>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rgbClr val="002060"/>
                </a:solidFill>
                <a:latin typeface="Arial" pitchFamily="34" charset="0"/>
                <a:cs typeface="Arial" pitchFamily="34" charset="0"/>
              </a:rPr>
              <a:t>БЮДЖЕТ</a:t>
            </a:r>
            <a:r>
              <a:rPr lang="ru-RU" sz="1900" b="1" dirty="0" smtClean="0">
                <a:solidFill>
                  <a:srgbClr val="002060"/>
                </a:solidFill>
                <a:latin typeface="Arial" pitchFamily="34" charset="0"/>
                <a:cs typeface="Arial" pitchFamily="34" charset="0"/>
              </a:rPr>
              <a:t> </a:t>
            </a:r>
            <a:r>
              <a:rPr lang="ru-RU" sz="1900" b="1" dirty="0" smtClean="0">
                <a:solidFill>
                  <a:srgbClr val="002060"/>
                </a:solidFill>
                <a:latin typeface="Arial" pitchFamily="34" charset="0"/>
                <a:cs typeface="Arial" pitchFamily="34" charset="0"/>
              </a:rPr>
              <a:t>на</a:t>
            </a:r>
          </a:p>
          <a:p>
            <a:pPr algn="ctr"/>
            <a:r>
              <a:rPr lang="ru-RU" sz="1900" b="1" dirty="0" smtClean="0">
                <a:solidFill>
                  <a:srgbClr val="002060"/>
                </a:solidFill>
                <a:latin typeface="Arial" pitchFamily="34" charset="0"/>
                <a:cs typeface="Arial" pitchFamily="34" charset="0"/>
              </a:rPr>
              <a:t>2017 год</a:t>
            </a:r>
            <a:endParaRPr lang="ru-RU" sz="1900" b="1" dirty="0">
              <a:solidFill>
                <a:srgbClr val="002060"/>
              </a:solidFill>
              <a:latin typeface="Arial" pitchFamily="34" charset="0"/>
              <a:cs typeface="Arial" pitchFamily="34" charset="0"/>
            </a:endParaRPr>
          </a:p>
        </p:txBody>
      </p:sp>
      <p:sp>
        <p:nvSpPr>
          <p:cNvPr id="8" name="Прямоугольник 7"/>
          <p:cNvSpPr/>
          <p:nvPr/>
        </p:nvSpPr>
        <p:spPr>
          <a:xfrm>
            <a:off x="2361456" y="722590"/>
            <a:ext cx="626368" cy="3924435"/>
          </a:xfrm>
          <a:prstGeom prst="rect">
            <a:avLst/>
          </a:prstGeom>
          <a:solidFill>
            <a:srgbClr val="F89D52"/>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solidFill>
                  <a:srgbClr val="002060"/>
                </a:solidFill>
                <a:latin typeface="Arial" pitchFamily="34" charset="0"/>
                <a:cs typeface="Arial" pitchFamily="34" charset="0"/>
              </a:rPr>
              <a:t>Доходы бюджета всего </a:t>
            </a:r>
          </a:p>
          <a:p>
            <a:pPr algn="ctr"/>
            <a:r>
              <a:rPr lang="ru-RU" b="1" dirty="0" smtClean="0">
                <a:solidFill>
                  <a:srgbClr val="002060"/>
                </a:solidFill>
                <a:latin typeface="Arial" pitchFamily="34" charset="0"/>
                <a:cs typeface="Arial" pitchFamily="34" charset="0"/>
              </a:rPr>
              <a:t>2 542 665,5  </a:t>
            </a:r>
            <a:endParaRPr lang="ru-RU" b="1" dirty="0">
              <a:solidFill>
                <a:srgbClr val="002060"/>
              </a:solidFill>
              <a:latin typeface="Arial" pitchFamily="34" charset="0"/>
              <a:cs typeface="Arial" pitchFamily="34" charset="0"/>
            </a:endParaRPr>
          </a:p>
        </p:txBody>
      </p:sp>
      <p:sp>
        <p:nvSpPr>
          <p:cNvPr id="9" name="Прямоугольник 8"/>
          <p:cNvSpPr/>
          <p:nvPr/>
        </p:nvSpPr>
        <p:spPr>
          <a:xfrm>
            <a:off x="5148064" y="836712"/>
            <a:ext cx="576064" cy="3888432"/>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solidFill>
                  <a:srgbClr val="002060"/>
                </a:solidFill>
                <a:latin typeface="Arial" pitchFamily="34" charset="0"/>
                <a:cs typeface="Arial" pitchFamily="34" charset="0"/>
              </a:rPr>
              <a:t>Расходы бюджета всего</a:t>
            </a:r>
          </a:p>
          <a:p>
            <a:pPr algn="ctr"/>
            <a:r>
              <a:rPr lang="ru-RU" b="1" dirty="0" smtClean="0">
                <a:solidFill>
                  <a:srgbClr val="002060"/>
                </a:solidFill>
                <a:latin typeface="Arial" pitchFamily="34" charset="0"/>
                <a:cs typeface="Arial" pitchFamily="34" charset="0"/>
              </a:rPr>
              <a:t>2 604 386,4 </a:t>
            </a:r>
            <a:endParaRPr lang="ru-RU" b="1" dirty="0">
              <a:solidFill>
                <a:srgbClr val="002060"/>
              </a:solidFill>
              <a:latin typeface="Arial" pitchFamily="34" charset="0"/>
              <a:cs typeface="Arial" pitchFamily="34" charset="0"/>
            </a:endParaRPr>
          </a:p>
        </p:txBody>
      </p:sp>
      <p:sp>
        <p:nvSpPr>
          <p:cNvPr id="10" name="Пятиугольник 9"/>
          <p:cNvSpPr/>
          <p:nvPr/>
        </p:nvSpPr>
        <p:spPr>
          <a:xfrm>
            <a:off x="179512" y="996038"/>
            <a:ext cx="2232248" cy="1008112"/>
          </a:xfrm>
          <a:prstGeom prst="homePlate">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a:rou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smtClean="0">
                <a:solidFill>
                  <a:srgbClr val="002060"/>
                </a:solidFill>
                <a:latin typeface="Arial" pitchFamily="34" charset="0"/>
                <a:cs typeface="Arial" pitchFamily="34" charset="0"/>
              </a:rPr>
              <a:t>Налоговые доходы</a:t>
            </a:r>
          </a:p>
          <a:p>
            <a:pPr algn="ctr"/>
            <a:r>
              <a:rPr lang="ru-RU" sz="1600" b="1" dirty="0" smtClean="0">
                <a:solidFill>
                  <a:srgbClr val="002060"/>
                </a:solidFill>
                <a:latin typeface="Arial" pitchFamily="34" charset="0"/>
                <a:cs typeface="Arial" pitchFamily="34" charset="0"/>
              </a:rPr>
              <a:t>578 430,7</a:t>
            </a:r>
            <a:endParaRPr lang="ru-RU" sz="1600" b="1" dirty="0">
              <a:solidFill>
                <a:srgbClr val="002060"/>
              </a:solidFill>
              <a:latin typeface="Arial" pitchFamily="34" charset="0"/>
              <a:cs typeface="Arial" pitchFamily="34" charset="0"/>
            </a:endParaRPr>
          </a:p>
        </p:txBody>
      </p:sp>
      <p:sp>
        <p:nvSpPr>
          <p:cNvPr id="11" name="Пятиугольник 10"/>
          <p:cNvSpPr/>
          <p:nvPr/>
        </p:nvSpPr>
        <p:spPr>
          <a:xfrm>
            <a:off x="179512" y="2354397"/>
            <a:ext cx="2232248" cy="1008112"/>
          </a:xfrm>
          <a:prstGeom prst="homePlate">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smtClean="0">
                <a:solidFill>
                  <a:srgbClr val="002060"/>
                </a:solidFill>
                <a:latin typeface="Arial" pitchFamily="34" charset="0"/>
                <a:cs typeface="Arial" pitchFamily="34" charset="0"/>
              </a:rPr>
              <a:t>Неналоговые доходы                  141 520,0</a:t>
            </a:r>
          </a:p>
        </p:txBody>
      </p:sp>
      <p:sp>
        <p:nvSpPr>
          <p:cNvPr id="12" name="Пятиугольник 11"/>
          <p:cNvSpPr/>
          <p:nvPr/>
        </p:nvSpPr>
        <p:spPr>
          <a:xfrm>
            <a:off x="179512" y="3825044"/>
            <a:ext cx="2232248" cy="936104"/>
          </a:xfrm>
          <a:prstGeom prst="homePlat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smtClean="0">
                <a:solidFill>
                  <a:srgbClr val="002060"/>
                </a:solidFill>
                <a:latin typeface="Arial" pitchFamily="34" charset="0"/>
                <a:cs typeface="Arial" pitchFamily="34" charset="0"/>
              </a:rPr>
              <a:t>Безвозмездные поступления          1 822 714,8</a:t>
            </a:r>
          </a:p>
        </p:txBody>
      </p:sp>
      <p:sp>
        <p:nvSpPr>
          <p:cNvPr id="15" name="Стрелка влево 14"/>
          <p:cNvSpPr/>
          <p:nvPr/>
        </p:nvSpPr>
        <p:spPr>
          <a:xfrm>
            <a:off x="5868144" y="800708"/>
            <a:ext cx="3168352" cy="432048"/>
          </a:xfrm>
          <a:prstGeom prst="leftArrow">
            <a:avLst>
              <a:gd name="adj1" fmla="val 100000"/>
              <a:gd name="adj2" fmla="val 50000"/>
            </a:avLst>
          </a:prstGeom>
          <a:solidFill>
            <a:schemeClr val="accent5">
              <a:lumMod val="20000"/>
              <a:lumOff val="80000"/>
            </a:schemeClr>
          </a:solidFill>
          <a:ln>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latin typeface="Arial" pitchFamily="34" charset="0"/>
                <a:cs typeface="Arial" pitchFamily="34" charset="0"/>
              </a:rPr>
              <a:t>Образование</a:t>
            </a:r>
          </a:p>
          <a:p>
            <a:pPr algn="ctr"/>
            <a:r>
              <a:rPr lang="ru-RU" sz="1400" b="1" dirty="0" smtClean="0">
                <a:solidFill>
                  <a:schemeClr val="accent1">
                    <a:lumMod val="50000"/>
                  </a:schemeClr>
                </a:solidFill>
                <a:latin typeface="Arial" pitchFamily="34" charset="0"/>
                <a:cs typeface="Arial" pitchFamily="34" charset="0"/>
              </a:rPr>
              <a:t>1 426 738,4</a:t>
            </a:r>
            <a:endParaRPr lang="ru-RU" sz="1400" b="1" dirty="0">
              <a:solidFill>
                <a:schemeClr val="accent1">
                  <a:lumMod val="50000"/>
                </a:schemeClr>
              </a:solidFill>
              <a:latin typeface="Arial" pitchFamily="34" charset="0"/>
              <a:cs typeface="Arial" pitchFamily="34" charset="0"/>
            </a:endParaRPr>
          </a:p>
        </p:txBody>
      </p:sp>
      <p:sp>
        <p:nvSpPr>
          <p:cNvPr id="16" name="Стрелка влево 15"/>
          <p:cNvSpPr/>
          <p:nvPr/>
        </p:nvSpPr>
        <p:spPr>
          <a:xfrm>
            <a:off x="5868144" y="1284070"/>
            <a:ext cx="3168352" cy="432048"/>
          </a:xfrm>
          <a:prstGeom prst="leftArrow">
            <a:avLst>
              <a:gd name="adj1" fmla="val 100000"/>
              <a:gd name="adj2" fmla="val 50000"/>
            </a:avLst>
          </a:prstGeom>
          <a:solidFill>
            <a:schemeClr val="accent5">
              <a:lumMod val="40000"/>
              <a:lumOff val="60000"/>
            </a:schemeClr>
          </a:solidFill>
          <a:ln>
            <a:solidFill>
              <a:schemeClr val="accent5">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latin typeface="Arial" pitchFamily="34" charset="0"/>
                <a:cs typeface="Arial" pitchFamily="34" charset="0"/>
              </a:rPr>
              <a:t>ЖКХ</a:t>
            </a:r>
          </a:p>
          <a:p>
            <a:pPr algn="ctr"/>
            <a:r>
              <a:rPr lang="ru-RU" sz="1400" b="1" dirty="0" smtClean="0">
                <a:solidFill>
                  <a:schemeClr val="accent1">
                    <a:lumMod val="50000"/>
                  </a:schemeClr>
                </a:solidFill>
                <a:latin typeface="Arial" pitchFamily="34" charset="0"/>
                <a:cs typeface="Arial" pitchFamily="34" charset="0"/>
              </a:rPr>
              <a:t>273 821,0</a:t>
            </a:r>
            <a:endParaRPr lang="ru-RU" sz="1400" b="1" dirty="0">
              <a:solidFill>
                <a:schemeClr val="accent1">
                  <a:lumMod val="50000"/>
                </a:schemeClr>
              </a:solidFill>
              <a:latin typeface="Arial" pitchFamily="34" charset="0"/>
              <a:cs typeface="Arial" pitchFamily="34" charset="0"/>
            </a:endParaRPr>
          </a:p>
        </p:txBody>
      </p:sp>
      <p:sp>
        <p:nvSpPr>
          <p:cNvPr id="17" name="Стрелка влево 16"/>
          <p:cNvSpPr/>
          <p:nvPr/>
        </p:nvSpPr>
        <p:spPr>
          <a:xfrm>
            <a:off x="5868144" y="1778746"/>
            <a:ext cx="3168351" cy="432048"/>
          </a:xfrm>
          <a:prstGeom prst="leftArrow">
            <a:avLst>
              <a:gd name="adj1" fmla="val 100000"/>
              <a:gd name="adj2" fmla="val 50000"/>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smtClean="0">
                <a:solidFill>
                  <a:schemeClr val="accent1">
                    <a:lumMod val="50000"/>
                  </a:schemeClr>
                </a:solidFill>
                <a:latin typeface="Arial" pitchFamily="34" charset="0"/>
                <a:cs typeface="Arial" pitchFamily="34" charset="0"/>
              </a:rPr>
              <a:t>Социальная политика</a:t>
            </a:r>
          </a:p>
          <a:p>
            <a:pPr algn="ctr"/>
            <a:r>
              <a:rPr lang="ru-RU" sz="1400" b="1" dirty="0" smtClean="0">
                <a:solidFill>
                  <a:schemeClr val="accent1">
                    <a:lumMod val="50000"/>
                  </a:schemeClr>
                </a:solidFill>
                <a:latin typeface="Arial" pitchFamily="34" charset="0"/>
                <a:cs typeface="Arial" pitchFamily="34" charset="0"/>
              </a:rPr>
              <a:t>175 180,6</a:t>
            </a:r>
            <a:endParaRPr lang="ru-RU" sz="1400" b="1" dirty="0">
              <a:solidFill>
                <a:schemeClr val="accent1">
                  <a:lumMod val="50000"/>
                </a:schemeClr>
              </a:solidFill>
              <a:latin typeface="Arial" pitchFamily="34" charset="0"/>
              <a:cs typeface="Arial" pitchFamily="34" charset="0"/>
            </a:endParaRPr>
          </a:p>
        </p:txBody>
      </p:sp>
      <p:sp>
        <p:nvSpPr>
          <p:cNvPr id="18" name="Стрелка влево 17"/>
          <p:cNvSpPr/>
          <p:nvPr/>
        </p:nvSpPr>
        <p:spPr>
          <a:xfrm>
            <a:off x="5868144" y="2283233"/>
            <a:ext cx="3168352" cy="432048"/>
          </a:xfrm>
          <a:prstGeom prst="leftArrow">
            <a:avLst>
              <a:gd name="adj1" fmla="val 100000"/>
              <a:gd name="adj2" fmla="val 50000"/>
            </a:avLst>
          </a:prstGeom>
          <a:solidFill>
            <a:srgbClr val="7CC3D6"/>
          </a:solidFill>
          <a:ln>
            <a:solidFill>
              <a:srgbClr val="7CC3D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smtClean="0">
                <a:solidFill>
                  <a:schemeClr val="accent1">
                    <a:lumMod val="50000"/>
                  </a:schemeClr>
                </a:solidFill>
                <a:latin typeface="Arial" pitchFamily="34" charset="0"/>
                <a:cs typeface="Arial" pitchFamily="34" charset="0"/>
              </a:rPr>
              <a:t>Культура и кинематография</a:t>
            </a:r>
          </a:p>
          <a:p>
            <a:pPr algn="ctr"/>
            <a:r>
              <a:rPr lang="ru-RU" sz="1400" b="1" dirty="0" smtClean="0">
                <a:solidFill>
                  <a:schemeClr val="accent1">
                    <a:lumMod val="50000"/>
                  </a:schemeClr>
                </a:solidFill>
                <a:latin typeface="Arial" pitchFamily="34" charset="0"/>
                <a:cs typeface="Arial" pitchFamily="34" charset="0"/>
              </a:rPr>
              <a:t>111 308,4</a:t>
            </a:r>
            <a:endParaRPr lang="ru-RU" sz="1400" b="1" dirty="0">
              <a:solidFill>
                <a:schemeClr val="accent1">
                  <a:lumMod val="50000"/>
                </a:schemeClr>
              </a:solidFill>
              <a:latin typeface="Arial" pitchFamily="34" charset="0"/>
              <a:cs typeface="Arial" pitchFamily="34" charset="0"/>
            </a:endParaRPr>
          </a:p>
        </p:txBody>
      </p:sp>
      <p:sp>
        <p:nvSpPr>
          <p:cNvPr id="19" name="Стрелка влево 18"/>
          <p:cNvSpPr/>
          <p:nvPr/>
        </p:nvSpPr>
        <p:spPr>
          <a:xfrm>
            <a:off x="5868144" y="2797531"/>
            <a:ext cx="3168352" cy="432048"/>
          </a:xfrm>
          <a:prstGeom prst="leftArrow">
            <a:avLst>
              <a:gd name="adj1" fmla="val 100000"/>
              <a:gd name="adj2" fmla="val 50000"/>
            </a:avLst>
          </a:prstGeom>
          <a:solidFill>
            <a:srgbClr val="6ABAD0"/>
          </a:solidFill>
          <a:ln>
            <a:solidFill>
              <a:srgbClr val="64B7C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2060"/>
                </a:solidFill>
                <a:latin typeface="Arial" pitchFamily="34" charset="0"/>
                <a:cs typeface="Arial" pitchFamily="34" charset="0"/>
              </a:rPr>
              <a:t>Национальная экономика</a:t>
            </a:r>
          </a:p>
          <a:p>
            <a:pPr algn="ctr"/>
            <a:r>
              <a:rPr lang="ru-RU" sz="1400" b="1" dirty="0" smtClean="0">
                <a:solidFill>
                  <a:srgbClr val="002060"/>
                </a:solidFill>
                <a:latin typeface="Arial" pitchFamily="34" charset="0"/>
                <a:cs typeface="Arial" pitchFamily="34" charset="0"/>
              </a:rPr>
              <a:t>278 164,3</a:t>
            </a:r>
            <a:endParaRPr lang="ru-RU" sz="1400" b="1" dirty="0">
              <a:solidFill>
                <a:srgbClr val="002060"/>
              </a:solidFill>
              <a:latin typeface="Arial" pitchFamily="34" charset="0"/>
              <a:cs typeface="Arial" pitchFamily="34" charset="0"/>
            </a:endParaRPr>
          </a:p>
        </p:txBody>
      </p:sp>
      <p:sp>
        <p:nvSpPr>
          <p:cNvPr id="20" name="Стрелка влево 19"/>
          <p:cNvSpPr/>
          <p:nvPr/>
        </p:nvSpPr>
        <p:spPr>
          <a:xfrm>
            <a:off x="5796136" y="3292207"/>
            <a:ext cx="3240360" cy="1000889"/>
          </a:xfrm>
          <a:prstGeom prst="leftArrow">
            <a:avLst>
              <a:gd name="adj1" fmla="val 100000"/>
              <a:gd name="adj2" fmla="val 50000"/>
            </a:avLst>
          </a:prstGeom>
          <a:solidFill>
            <a:srgbClr val="50AEC8"/>
          </a:solidFill>
          <a:ln>
            <a:solidFill>
              <a:srgbClr val="41A7C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smtClean="0">
                <a:solidFill>
                  <a:srgbClr val="002060"/>
                </a:solidFill>
                <a:latin typeface="Arial" pitchFamily="34" charset="0"/>
                <a:cs typeface="Arial" pitchFamily="34" charset="0"/>
              </a:rPr>
              <a:t>Национальная безопасность и правоохранительная деятельность</a:t>
            </a:r>
          </a:p>
          <a:p>
            <a:pPr algn="ctr"/>
            <a:r>
              <a:rPr lang="ru-RU" sz="1400" b="1" dirty="0" smtClean="0">
                <a:solidFill>
                  <a:srgbClr val="002060"/>
                </a:solidFill>
                <a:latin typeface="Arial" pitchFamily="34" charset="0"/>
                <a:cs typeface="Arial" pitchFamily="34" charset="0"/>
              </a:rPr>
              <a:t>34 943,7</a:t>
            </a:r>
            <a:endParaRPr lang="ru-RU" sz="1400" b="1" dirty="0">
              <a:solidFill>
                <a:srgbClr val="002060"/>
              </a:solidFill>
              <a:latin typeface="Arial" pitchFamily="34" charset="0"/>
              <a:cs typeface="Arial" pitchFamily="34" charset="0"/>
            </a:endParaRPr>
          </a:p>
        </p:txBody>
      </p:sp>
      <p:sp>
        <p:nvSpPr>
          <p:cNvPr id="21" name="Стрелка влево 20"/>
          <p:cNvSpPr/>
          <p:nvPr/>
        </p:nvSpPr>
        <p:spPr>
          <a:xfrm>
            <a:off x="5868144" y="4365104"/>
            <a:ext cx="3168352" cy="432048"/>
          </a:xfrm>
          <a:prstGeom prst="leftArrow">
            <a:avLst>
              <a:gd name="adj1" fmla="val 100000"/>
              <a:gd name="adj2" fmla="val 50000"/>
            </a:avLst>
          </a:prstGeom>
          <a:solidFill>
            <a:srgbClr val="3898B2"/>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2060"/>
                </a:solidFill>
                <a:latin typeface="Arial" pitchFamily="34" charset="0"/>
                <a:cs typeface="Arial" pitchFamily="34" charset="0"/>
              </a:rPr>
              <a:t>Прочие расходы</a:t>
            </a:r>
          </a:p>
          <a:p>
            <a:pPr algn="ctr"/>
            <a:r>
              <a:rPr lang="ru-RU" sz="1400" b="1" dirty="0" smtClean="0">
                <a:solidFill>
                  <a:srgbClr val="002060"/>
                </a:solidFill>
                <a:latin typeface="Arial" pitchFamily="34" charset="0"/>
                <a:cs typeface="Arial" pitchFamily="34" charset="0"/>
              </a:rPr>
              <a:t>304 230,0</a:t>
            </a:r>
            <a:endParaRPr lang="ru-RU" sz="1400" b="1" dirty="0">
              <a:solidFill>
                <a:srgbClr val="002060"/>
              </a:solidFill>
              <a:latin typeface="Arial" pitchFamily="34" charset="0"/>
              <a:cs typeface="Arial" pitchFamily="34" charset="0"/>
            </a:endParaRPr>
          </a:p>
        </p:txBody>
      </p:sp>
      <p:sp>
        <p:nvSpPr>
          <p:cNvPr id="13" name="Прямоугольник 12"/>
          <p:cNvSpPr/>
          <p:nvPr/>
        </p:nvSpPr>
        <p:spPr>
          <a:xfrm>
            <a:off x="0" y="-4737"/>
            <a:ext cx="9144000" cy="707886"/>
          </a:xfrm>
          <a:prstGeom prst="rect">
            <a:avLst/>
          </a:prstGeom>
        </p:spPr>
        <p:txBody>
          <a:bodyPr wrap="square">
            <a:spAutoFit/>
          </a:bodyPr>
          <a:lstStyle/>
          <a:p>
            <a:pPr lvl="0" indent="450850" algn="ctr"/>
            <a:r>
              <a:rPr lang="ru-RU" sz="2000" b="1" dirty="0">
                <a:latin typeface="Arial" pitchFamily="34" charset="0"/>
                <a:ea typeface="Calibri" pitchFamily="34" charset="0"/>
                <a:cs typeface="Arial" pitchFamily="34" charset="0"/>
              </a:rPr>
              <a:t>Основные параметры бюджета городского округа город Урай </a:t>
            </a:r>
            <a:r>
              <a:rPr lang="ru-RU" sz="2000" b="1" dirty="0" smtClean="0">
                <a:latin typeface="Arial" pitchFamily="34" charset="0"/>
                <a:ea typeface="Calibri" pitchFamily="34" charset="0"/>
                <a:cs typeface="Arial" pitchFamily="34" charset="0"/>
              </a:rPr>
              <a:t>на 2017 год и на плановый период 2018 и 2019 годов, </a:t>
            </a:r>
            <a:r>
              <a:rPr lang="ru-RU" b="1" dirty="0" smtClean="0">
                <a:latin typeface="Arial" pitchFamily="34" charset="0"/>
                <a:ea typeface="Calibri" pitchFamily="34" charset="0"/>
                <a:cs typeface="Arial" pitchFamily="34" charset="0"/>
              </a:rPr>
              <a:t>тыс.руб.</a:t>
            </a:r>
            <a:endParaRPr lang="ru-RU" dirty="0">
              <a:latin typeface="Arial" pitchFamily="34" charset="0"/>
              <a:cs typeface="Arial" pitchFamily="34" charset="0"/>
            </a:endParaRPr>
          </a:p>
        </p:txBody>
      </p:sp>
      <p:sp>
        <p:nvSpPr>
          <p:cNvPr id="23" name="Прямоугольник 22"/>
          <p:cNvSpPr/>
          <p:nvPr/>
        </p:nvSpPr>
        <p:spPr>
          <a:xfrm rot="5400000">
            <a:off x="3754760" y="3356992"/>
            <a:ext cx="626368" cy="2016224"/>
          </a:xfrm>
          <a:prstGeom prst="rect">
            <a:avLst/>
          </a:prstGeom>
          <a:solidFill>
            <a:schemeClr val="accent1">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solidFill>
                  <a:srgbClr val="002060"/>
                </a:solidFill>
                <a:latin typeface="Arial" pitchFamily="34" charset="0"/>
                <a:cs typeface="Arial" pitchFamily="34" charset="0"/>
              </a:rPr>
              <a:t>Дефицит            61 720,9</a:t>
            </a: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151194764"/>
      </p:ext>
    </p:extLst>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8" name="Диаграмма 7"/>
          <p:cNvGraphicFramePr>
            <a:graphicFrameLocks/>
          </p:cNvGraphicFramePr>
          <p:nvPr>
            <p:extLst>
              <p:ext uri="{D42A27DB-BD31-4B8C-83A1-F6EECF244321}">
                <p14:modId xmlns:p14="http://schemas.microsoft.com/office/powerpoint/2010/main" xmlns="" val="1781047148"/>
              </p:ext>
            </p:extLst>
          </p:nvPr>
        </p:nvGraphicFramePr>
        <p:xfrm>
          <a:off x="251520" y="260648"/>
          <a:ext cx="8712968" cy="640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37408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7" name="Диаграмма 6"/>
          <p:cNvGraphicFramePr>
            <a:graphicFrameLocks/>
          </p:cNvGraphicFramePr>
          <p:nvPr>
            <p:extLst>
              <p:ext uri="{D42A27DB-BD31-4B8C-83A1-F6EECF244321}">
                <p14:modId xmlns:p14="http://schemas.microsoft.com/office/powerpoint/2010/main" xmlns="" val="3283203953"/>
              </p:ext>
            </p:extLst>
          </p:nvPr>
        </p:nvGraphicFramePr>
        <p:xfrm>
          <a:off x="323528" y="1196752"/>
          <a:ext cx="8712968" cy="5460414"/>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0" y="116632"/>
            <a:ext cx="8856984" cy="1015663"/>
          </a:xfrm>
          <a:prstGeom prst="rect">
            <a:avLst/>
          </a:prstGeom>
        </p:spPr>
        <p:txBody>
          <a:bodyPr wrap="square">
            <a:spAutoFit/>
          </a:bodyPr>
          <a:lstStyle/>
          <a:p>
            <a:pPr lvl="0" algn="ctr">
              <a:defRPr sz="1400" b="0" i="0" u="none" strike="noStrike" kern="1200" spc="0" baseline="0">
                <a:solidFill>
                  <a:prstClr val="black">
                    <a:lumMod val="65000"/>
                    <a:lumOff val="35000"/>
                  </a:prstClr>
                </a:solidFill>
                <a:latin typeface="+mn-lt"/>
                <a:ea typeface="+mn-ea"/>
                <a:cs typeface="+mn-cs"/>
              </a:defRPr>
            </a:pPr>
            <a:r>
              <a:rPr lang="ru-RU" sz="2000" b="1" dirty="0">
                <a:solidFill>
                  <a:prstClr val="black">
                    <a:lumMod val="95000"/>
                    <a:lumOff val="5000"/>
                  </a:prstClr>
                </a:solidFill>
                <a:latin typeface="Arial" pitchFamily="34" charset="0"/>
                <a:cs typeface="Arial" pitchFamily="34" charset="0"/>
              </a:rPr>
              <a:t>Динамика и структура налоговых доходов бюджета городского округа город Урай </a:t>
            </a:r>
            <a:r>
              <a:rPr lang="ru-RU" sz="2000" b="1" dirty="0" smtClean="0">
                <a:solidFill>
                  <a:prstClr val="black">
                    <a:lumMod val="95000"/>
                    <a:lumOff val="5000"/>
                  </a:prstClr>
                </a:solidFill>
                <a:latin typeface="Arial" pitchFamily="34" charset="0"/>
                <a:cs typeface="Arial" pitchFamily="34" charset="0"/>
              </a:rPr>
              <a:t>в 2016 году и </a:t>
            </a:r>
            <a:r>
              <a:rPr lang="ru-RU" sz="2000" b="1" dirty="0" smtClean="0">
                <a:solidFill>
                  <a:prstClr val="black">
                    <a:lumMod val="95000"/>
                    <a:lumOff val="5000"/>
                  </a:prstClr>
                </a:solidFill>
                <a:latin typeface="Arial" pitchFamily="34" charset="0"/>
                <a:cs typeface="Arial" pitchFamily="34" charset="0"/>
              </a:rPr>
              <a:t>бюджете </a:t>
            </a:r>
            <a:r>
              <a:rPr lang="ru-RU" sz="2000" b="1" dirty="0" smtClean="0">
                <a:solidFill>
                  <a:prstClr val="black">
                    <a:lumMod val="95000"/>
                    <a:lumOff val="5000"/>
                  </a:prstClr>
                </a:solidFill>
                <a:latin typeface="Arial" pitchFamily="34" charset="0"/>
                <a:cs typeface="Arial" pitchFamily="34" charset="0"/>
              </a:rPr>
              <a:t>на 2017 год и на плановый период 2018 и 2019 годов, </a:t>
            </a:r>
            <a:r>
              <a:rPr lang="ru-RU" sz="2000" b="1" dirty="0">
                <a:solidFill>
                  <a:prstClr val="black">
                    <a:lumMod val="95000"/>
                    <a:lumOff val="5000"/>
                  </a:prstClr>
                </a:solidFill>
                <a:latin typeface="Arial" pitchFamily="34" charset="0"/>
                <a:cs typeface="Arial" pitchFamily="34" charset="0"/>
              </a:rPr>
              <a:t>тыс.руб.</a:t>
            </a:r>
          </a:p>
        </p:txBody>
      </p:sp>
    </p:spTree>
    <p:extLst>
      <p:ext uri="{BB962C8B-B14F-4D97-AF65-F5344CB8AC3E}">
        <p14:creationId xmlns:p14="http://schemas.microsoft.com/office/powerpoint/2010/main" xmlns="" val="311976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xmlns="" val="1445673394"/>
              </p:ext>
            </p:extLst>
          </p:nvPr>
        </p:nvGraphicFramePr>
        <p:xfrm>
          <a:off x="179512" y="1196752"/>
          <a:ext cx="8784976"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323528" y="188641"/>
            <a:ext cx="8424936" cy="1015663"/>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ru-RU" sz="2000" b="1" dirty="0" smtClean="0">
                <a:solidFill>
                  <a:schemeClr val="tx1">
                    <a:lumMod val="95000"/>
                    <a:lumOff val="5000"/>
                  </a:schemeClr>
                </a:solidFill>
                <a:latin typeface="Arial" pitchFamily="34" charset="0"/>
                <a:cs typeface="Arial" pitchFamily="34" charset="0"/>
              </a:rPr>
              <a:t>Динамика и структура неналоговых доходов </a:t>
            </a:r>
            <a:r>
              <a:rPr lang="ru-RU" sz="2000" b="1" dirty="0" smtClean="0">
                <a:solidFill>
                  <a:prstClr val="black">
                    <a:lumMod val="95000"/>
                    <a:lumOff val="5000"/>
                  </a:prstClr>
                </a:solidFill>
                <a:latin typeface="Arial" pitchFamily="34" charset="0"/>
                <a:cs typeface="Arial" pitchFamily="34" charset="0"/>
              </a:rPr>
              <a:t>бюджета городского округа город Урай в 2016 году и </a:t>
            </a:r>
            <a:r>
              <a:rPr lang="ru-RU" sz="2000" b="1" dirty="0" smtClean="0">
                <a:solidFill>
                  <a:prstClr val="black">
                    <a:lumMod val="95000"/>
                    <a:lumOff val="5000"/>
                  </a:prstClr>
                </a:solidFill>
                <a:latin typeface="Arial" pitchFamily="34" charset="0"/>
                <a:cs typeface="Arial" pitchFamily="34" charset="0"/>
              </a:rPr>
              <a:t>бюджете </a:t>
            </a:r>
            <a:r>
              <a:rPr lang="ru-RU" sz="2000" b="1" dirty="0" smtClean="0">
                <a:solidFill>
                  <a:prstClr val="black">
                    <a:lumMod val="95000"/>
                    <a:lumOff val="5000"/>
                  </a:prstClr>
                </a:solidFill>
                <a:latin typeface="Arial" pitchFamily="34" charset="0"/>
                <a:cs typeface="Arial" pitchFamily="34" charset="0"/>
              </a:rPr>
              <a:t>на 2017 год и на плановый период 2018 и 2019 годов, тыс.руб.</a:t>
            </a:r>
            <a:endParaRPr lang="ru-RU" sz="2000" b="1"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xmlns="" val="180339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00120" cy="764704"/>
          </a:xfrm>
        </p:spPr>
        <p:txBody>
          <a:bodyPr>
            <a:noAutofit/>
          </a:bodyPr>
          <a:lstStyle/>
          <a:p>
            <a:pPr algn="ctr"/>
            <a:r>
              <a:rPr lang="ru-RU" sz="2400" b="1" dirty="0" smtClean="0">
                <a:solidFill>
                  <a:schemeClr val="tx1"/>
                </a:solidFill>
                <a:latin typeface="Arial" pitchFamily="34" charset="0"/>
                <a:cs typeface="Arial" pitchFamily="34" charset="0"/>
              </a:rPr>
              <a:t>Безвозмездные поступления бюджета </a:t>
            </a:r>
            <a:br>
              <a:rPr lang="ru-RU" sz="2400" b="1" dirty="0" smtClean="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городского округа город Урай, тыс.руб.</a:t>
            </a:r>
            <a:endParaRPr lang="ru-RU" sz="2400" b="1" dirty="0">
              <a:solidFill>
                <a:schemeClr val="tx1"/>
              </a:solidFill>
              <a:latin typeface="Arial" pitchFamily="34" charset="0"/>
              <a:cs typeface="Arial" pitchFamily="34"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xmlns="" val="1656328339"/>
              </p:ext>
            </p:extLst>
          </p:nvPr>
        </p:nvGraphicFramePr>
        <p:xfrm>
          <a:off x="179512" y="836712"/>
          <a:ext cx="8784976" cy="2952328"/>
        </p:xfrm>
        <a:graphic>
          <a:graphicData uri="http://schemas.openxmlformats.org/drawingml/2006/table">
            <a:tbl>
              <a:tblPr firstRow="1" bandRow="1">
                <a:tableStyleId>{93296810-A885-4BE3-A3E7-6D5BEEA58F35}</a:tableStyleId>
              </a:tblPr>
              <a:tblGrid>
                <a:gridCol w="3100185"/>
                <a:gridCol w="1580335"/>
                <a:gridCol w="1368152"/>
                <a:gridCol w="1368152"/>
                <a:gridCol w="1368152"/>
              </a:tblGrid>
              <a:tr h="732992">
                <a:tc>
                  <a:txBody>
                    <a:bodyPr/>
                    <a:lstStyle/>
                    <a:p>
                      <a:pPr algn="ctr"/>
                      <a:r>
                        <a:rPr lang="ru-RU" sz="1400" dirty="0" smtClean="0">
                          <a:solidFill>
                            <a:srgbClr val="432003"/>
                          </a:solidFill>
                          <a:latin typeface="Georgia" pitchFamily="18" charset="0"/>
                        </a:rPr>
                        <a:t>Безвозмездные поступления </a:t>
                      </a:r>
                      <a:endParaRPr lang="ru-RU" sz="1400" dirty="0">
                        <a:solidFill>
                          <a:srgbClr val="432003"/>
                        </a:solidFill>
                        <a:latin typeface="Georgia" pitchFamily="18" charset="0"/>
                      </a:endParaRPr>
                    </a:p>
                  </a:txBody>
                  <a:tcPr anchor="ctr">
                    <a:cell3D prstMaterial="dkEdge">
                      <a:bevel prst="coolSlant"/>
                      <a:lightRig rig="flood" dir="t"/>
                    </a:cell3D>
                    <a:solidFill>
                      <a:schemeClr val="accent2">
                        <a:lumMod val="60000"/>
                        <a:lumOff val="40000"/>
                      </a:schemeClr>
                    </a:solidFill>
                  </a:tcPr>
                </a:tc>
                <a:tc>
                  <a:txBody>
                    <a:bodyPr/>
                    <a:lstStyle/>
                    <a:p>
                      <a:pPr algn="ctr"/>
                      <a:r>
                        <a:rPr lang="ru-RU" sz="1400" dirty="0" smtClean="0">
                          <a:solidFill>
                            <a:srgbClr val="432003"/>
                          </a:solidFill>
                          <a:latin typeface="Georgia" pitchFamily="18" charset="0"/>
                        </a:rPr>
                        <a:t>2016 год (первоначальный план)</a:t>
                      </a:r>
                      <a:endParaRPr lang="ru-RU" sz="1400" dirty="0">
                        <a:solidFill>
                          <a:srgbClr val="432003"/>
                        </a:solidFill>
                        <a:latin typeface="Georgia" pitchFamily="18" charset="0"/>
                      </a:endParaRPr>
                    </a:p>
                  </a:txBody>
                  <a:tcPr anchor="ctr">
                    <a:cell3D prstMaterial="dkEdge">
                      <a:bevel prst="coolSlant"/>
                      <a:lightRig rig="flood" dir="t"/>
                    </a:cell3D>
                    <a:solidFill>
                      <a:schemeClr val="accent2">
                        <a:lumMod val="60000"/>
                        <a:lumOff val="40000"/>
                      </a:schemeClr>
                    </a:solidFill>
                  </a:tcPr>
                </a:tc>
                <a:tc>
                  <a:txBody>
                    <a:bodyPr/>
                    <a:lstStyle/>
                    <a:p>
                      <a:pPr algn="ctr"/>
                      <a:r>
                        <a:rPr lang="ru-RU" sz="1400" dirty="0" smtClean="0">
                          <a:solidFill>
                            <a:srgbClr val="432003"/>
                          </a:solidFill>
                          <a:latin typeface="Georgia" pitchFamily="18" charset="0"/>
                        </a:rPr>
                        <a:t>201</a:t>
                      </a:r>
                      <a:r>
                        <a:rPr lang="en-US" sz="1400" dirty="0" smtClean="0">
                          <a:solidFill>
                            <a:srgbClr val="432003"/>
                          </a:solidFill>
                          <a:latin typeface="Georgia" pitchFamily="18" charset="0"/>
                        </a:rPr>
                        <a:t>7</a:t>
                      </a:r>
                      <a:r>
                        <a:rPr lang="ru-RU" sz="1400" dirty="0" smtClean="0">
                          <a:solidFill>
                            <a:srgbClr val="432003"/>
                          </a:solidFill>
                          <a:latin typeface="Georgia" pitchFamily="18" charset="0"/>
                        </a:rPr>
                        <a:t> </a:t>
                      </a:r>
                      <a:r>
                        <a:rPr lang="ru-RU" sz="1400" dirty="0" smtClean="0">
                          <a:solidFill>
                            <a:srgbClr val="432003"/>
                          </a:solidFill>
                          <a:latin typeface="Georgia" pitchFamily="18" charset="0"/>
                        </a:rPr>
                        <a:t>год</a:t>
                      </a:r>
                    </a:p>
                    <a:p>
                      <a:pPr algn="ctr"/>
                      <a:endParaRPr lang="ru-RU" sz="1400" dirty="0">
                        <a:solidFill>
                          <a:srgbClr val="432003"/>
                        </a:solidFill>
                        <a:latin typeface="Georgia" pitchFamily="18" charset="0"/>
                      </a:endParaRPr>
                    </a:p>
                  </a:txBody>
                  <a:tcPr anchor="ctr">
                    <a:cell3D prstMaterial="dkEdge">
                      <a:bevel prst="coolSlant"/>
                      <a:lightRig rig="flood" dir="t"/>
                    </a:cell3D>
                    <a:solidFill>
                      <a:schemeClr val="accent2">
                        <a:lumMod val="60000"/>
                        <a:lumOff val="40000"/>
                      </a:schemeClr>
                    </a:solidFill>
                  </a:tcPr>
                </a:tc>
                <a:tc>
                  <a:txBody>
                    <a:bodyPr/>
                    <a:lstStyle/>
                    <a:p>
                      <a:pPr algn="ctr"/>
                      <a:r>
                        <a:rPr lang="ru-RU" sz="1400" dirty="0" smtClean="0">
                          <a:solidFill>
                            <a:srgbClr val="432003"/>
                          </a:solidFill>
                          <a:latin typeface="Georgia" pitchFamily="18" charset="0"/>
                        </a:rPr>
                        <a:t>201</a:t>
                      </a:r>
                      <a:r>
                        <a:rPr lang="en-US" sz="1400" dirty="0" smtClean="0">
                          <a:solidFill>
                            <a:srgbClr val="432003"/>
                          </a:solidFill>
                          <a:latin typeface="Georgia" pitchFamily="18" charset="0"/>
                        </a:rPr>
                        <a:t>8</a:t>
                      </a:r>
                      <a:r>
                        <a:rPr lang="ru-RU" sz="1400" dirty="0" smtClean="0">
                          <a:solidFill>
                            <a:srgbClr val="432003"/>
                          </a:solidFill>
                          <a:latin typeface="Georgia" pitchFamily="18" charset="0"/>
                        </a:rPr>
                        <a:t> </a:t>
                      </a:r>
                      <a:r>
                        <a:rPr lang="ru-RU" sz="1400" dirty="0" smtClean="0">
                          <a:solidFill>
                            <a:srgbClr val="432003"/>
                          </a:solidFill>
                          <a:latin typeface="Georgia" pitchFamily="18" charset="0"/>
                        </a:rPr>
                        <a:t>год</a:t>
                      </a:r>
                      <a:endParaRPr lang="ru-RU" sz="1400" dirty="0">
                        <a:solidFill>
                          <a:srgbClr val="432003"/>
                        </a:solidFill>
                        <a:latin typeface="Georgia" pitchFamily="18" charset="0"/>
                      </a:endParaRPr>
                    </a:p>
                  </a:txBody>
                  <a:tcPr anchor="ctr">
                    <a:cell3D prstMaterial="dkEdge">
                      <a:bevel prst="coolSlant"/>
                      <a:lightRig rig="flood" dir="t"/>
                    </a:cell3D>
                    <a:solidFill>
                      <a:schemeClr val="accent2">
                        <a:lumMod val="60000"/>
                        <a:lumOff val="40000"/>
                      </a:schemeClr>
                    </a:solidFill>
                  </a:tcPr>
                </a:tc>
                <a:tc>
                  <a:txBody>
                    <a:bodyPr/>
                    <a:lstStyle/>
                    <a:p>
                      <a:pPr algn="ctr"/>
                      <a:endParaRPr lang="ru-RU" sz="1400" dirty="0" smtClean="0">
                        <a:solidFill>
                          <a:srgbClr val="432003"/>
                        </a:solidFill>
                        <a:latin typeface="Georgia" pitchFamily="18" charset="0"/>
                      </a:endParaRPr>
                    </a:p>
                    <a:p>
                      <a:pPr algn="ctr"/>
                      <a:r>
                        <a:rPr lang="ru-RU" sz="1400" dirty="0" smtClean="0">
                          <a:solidFill>
                            <a:srgbClr val="432003"/>
                          </a:solidFill>
                          <a:latin typeface="Georgia" pitchFamily="18" charset="0"/>
                        </a:rPr>
                        <a:t>201</a:t>
                      </a:r>
                      <a:r>
                        <a:rPr lang="en-US" sz="1400" dirty="0" smtClean="0">
                          <a:solidFill>
                            <a:srgbClr val="432003"/>
                          </a:solidFill>
                          <a:latin typeface="Georgia" pitchFamily="18" charset="0"/>
                        </a:rPr>
                        <a:t>9</a:t>
                      </a:r>
                      <a:r>
                        <a:rPr lang="ru-RU" sz="1400" dirty="0" smtClean="0">
                          <a:solidFill>
                            <a:srgbClr val="432003"/>
                          </a:solidFill>
                          <a:latin typeface="Georgia" pitchFamily="18" charset="0"/>
                        </a:rPr>
                        <a:t> </a:t>
                      </a:r>
                      <a:r>
                        <a:rPr lang="ru-RU" sz="1400" dirty="0" smtClean="0">
                          <a:solidFill>
                            <a:srgbClr val="432003"/>
                          </a:solidFill>
                          <a:latin typeface="Georgia" pitchFamily="18" charset="0"/>
                        </a:rPr>
                        <a:t>год</a:t>
                      </a:r>
                    </a:p>
                    <a:p>
                      <a:pPr algn="ctr"/>
                      <a:endParaRPr lang="ru-RU" sz="1400" dirty="0">
                        <a:solidFill>
                          <a:srgbClr val="432003"/>
                        </a:solidFill>
                        <a:latin typeface="Georgia" pitchFamily="18" charset="0"/>
                      </a:endParaRPr>
                    </a:p>
                  </a:txBody>
                  <a:tcPr anchor="ctr">
                    <a:cell3D prstMaterial="dkEdge">
                      <a:bevel prst="coolSlant"/>
                      <a:lightRig rig="flood" dir="t"/>
                    </a:cell3D>
                    <a:solidFill>
                      <a:schemeClr val="accent2">
                        <a:lumMod val="60000"/>
                        <a:lumOff val="40000"/>
                      </a:schemeClr>
                    </a:solidFill>
                  </a:tcPr>
                </a:tc>
              </a:tr>
              <a:tr h="732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432003"/>
                          </a:solidFill>
                          <a:latin typeface="Arial" pitchFamily="34" charset="0"/>
                          <a:cs typeface="Arial" pitchFamily="34" charset="0"/>
                        </a:rPr>
                        <a:t>Безвозмездные поступления от др. бюджетов бюджетной системы РФ всего, в т.ч.:</a:t>
                      </a:r>
                    </a:p>
                  </a:txBody>
                  <a:tcPr anchor="ct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1 794 857,5</a:t>
                      </a:r>
                      <a:endParaRPr lang="ru-RU" sz="1600" b="1" dirty="0">
                        <a:solidFill>
                          <a:srgbClr val="432003"/>
                        </a:solidFill>
                        <a:latin typeface="Arial" pitchFamily="34" charset="0"/>
                        <a:cs typeface="Arial" pitchFamily="34" charset="0"/>
                      </a:endParaRPr>
                    </a:p>
                  </a:txBody>
                  <a:tcPr anchor="ct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1 822 714,8</a:t>
                      </a:r>
                      <a:endParaRPr lang="ru-RU" sz="1600" b="1" dirty="0">
                        <a:solidFill>
                          <a:srgbClr val="432003"/>
                        </a:solidFill>
                        <a:latin typeface="Arial" pitchFamily="34" charset="0"/>
                        <a:cs typeface="Arial" pitchFamily="34" charset="0"/>
                      </a:endParaRPr>
                    </a:p>
                  </a:txBody>
                  <a:tcPr anchor="ct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1 714 503,6</a:t>
                      </a:r>
                      <a:endParaRPr lang="ru-RU" sz="1600" b="1" dirty="0">
                        <a:solidFill>
                          <a:srgbClr val="432003"/>
                        </a:solidFill>
                        <a:latin typeface="Arial" pitchFamily="34" charset="0"/>
                        <a:cs typeface="Arial" pitchFamily="34" charset="0"/>
                      </a:endParaRPr>
                    </a:p>
                  </a:txBody>
                  <a:tcPr anchor="ct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1 649 177,4</a:t>
                      </a:r>
                      <a:endParaRPr lang="ru-RU" sz="1600" b="1" dirty="0">
                        <a:solidFill>
                          <a:srgbClr val="432003"/>
                        </a:solidFill>
                        <a:latin typeface="Arial" pitchFamily="34" charset="0"/>
                        <a:cs typeface="Arial" pitchFamily="34" charset="0"/>
                      </a:endParaRPr>
                    </a:p>
                  </a:txBody>
                  <a:tcPr anchor="ctr">
                    <a:cell3D prstMaterial="dkEdge">
                      <a:bevel prst="coolSlant"/>
                      <a:lightRig rig="flood" dir="t"/>
                    </a:cell3D>
                    <a:solidFill>
                      <a:schemeClr val="bg1">
                        <a:lumMod val="85000"/>
                      </a:schemeClr>
                    </a:solidFill>
                  </a:tcPr>
                </a:tc>
              </a:tr>
              <a:tr h="371586">
                <a:tc>
                  <a:txBody>
                    <a:bodyPr/>
                    <a:lstStyle/>
                    <a:p>
                      <a:r>
                        <a:rPr lang="ru-RU" sz="1400" b="1" dirty="0" smtClean="0">
                          <a:solidFill>
                            <a:srgbClr val="432003"/>
                          </a:solidFill>
                          <a:latin typeface="Arial" pitchFamily="34" charset="0"/>
                          <a:cs typeface="Arial" pitchFamily="34" charset="0"/>
                        </a:rPr>
                        <a:t>           Дотации</a:t>
                      </a:r>
                      <a:endParaRPr lang="ru-RU" sz="14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438 952,3</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486 287,2</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438 318,3</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438 318,3</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r>
              <a:tr h="371586">
                <a:tc>
                  <a:txBody>
                    <a:bodyPr/>
                    <a:lstStyle/>
                    <a:p>
                      <a:r>
                        <a:rPr lang="ru-RU" sz="1400" b="1" dirty="0" smtClean="0">
                          <a:solidFill>
                            <a:srgbClr val="432003"/>
                          </a:solidFill>
                          <a:latin typeface="Arial" pitchFamily="34" charset="0"/>
                          <a:cs typeface="Arial" pitchFamily="34" charset="0"/>
                        </a:rPr>
                        <a:t>          Субсидии</a:t>
                      </a:r>
                      <a:endParaRPr lang="ru-RU" sz="14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209 014,3</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162 665,2</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154 890,7</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145 483,1</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r>
              <a:tr h="371586">
                <a:tc>
                  <a:txBody>
                    <a:bodyPr/>
                    <a:lstStyle/>
                    <a:p>
                      <a:r>
                        <a:rPr lang="ru-RU" sz="1400" b="1" dirty="0" smtClean="0">
                          <a:solidFill>
                            <a:srgbClr val="432003"/>
                          </a:solidFill>
                          <a:latin typeface="Arial" pitchFamily="34" charset="0"/>
                          <a:cs typeface="Arial" pitchFamily="34" charset="0"/>
                        </a:rPr>
                        <a:t>          Субвенции</a:t>
                      </a:r>
                      <a:endParaRPr lang="ru-RU" sz="14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1 142 895,2</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1 169 853,8</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1 119 460,6</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1 063 562,2</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r>
              <a:tr h="371586">
                <a:tc>
                  <a:txBody>
                    <a:bodyPr/>
                    <a:lstStyle/>
                    <a:p>
                      <a:r>
                        <a:rPr lang="ru-RU" sz="1400" b="1" dirty="0" smtClean="0">
                          <a:solidFill>
                            <a:srgbClr val="432003"/>
                          </a:solidFill>
                          <a:latin typeface="Arial" pitchFamily="34" charset="0"/>
                          <a:cs typeface="Arial" pitchFamily="34" charset="0"/>
                        </a:rPr>
                        <a:t>          Иные межбюджетные </a:t>
                      </a:r>
                      <a:endParaRPr lang="ru-RU" sz="14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3 995,7</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3 908,6</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1834,0</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600" b="1" dirty="0" smtClean="0">
                          <a:solidFill>
                            <a:srgbClr val="432003"/>
                          </a:solidFill>
                          <a:latin typeface="Arial" pitchFamily="34" charset="0"/>
                          <a:cs typeface="Arial" pitchFamily="34" charset="0"/>
                        </a:rPr>
                        <a:t>1 813,8</a:t>
                      </a:r>
                      <a:endParaRPr lang="ru-RU" sz="1600" b="1" dirty="0">
                        <a:solidFill>
                          <a:srgbClr val="432003"/>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r>
            </a:tbl>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xmlns="" val="3287337015"/>
              </p:ext>
            </p:extLst>
          </p:nvPr>
        </p:nvGraphicFramePr>
        <p:xfrm>
          <a:off x="323528" y="3717032"/>
          <a:ext cx="7848872"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3643" y="3933056"/>
            <a:ext cx="1751249" cy="2031325"/>
          </a:xfrm>
          <a:prstGeom prst="rect">
            <a:avLst/>
          </a:prstGeom>
          <a:noFill/>
        </p:spPr>
        <p:txBody>
          <a:bodyPr wrap="none" rtlCol="0">
            <a:spAutoFit/>
          </a:bodyPr>
          <a:lstStyle/>
          <a:p>
            <a:pPr algn="r"/>
            <a:r>
              <a:rPr lang="ru-RU" b="1" dirty="0" smtClean="0">
                <a:solidFill>
                  <a:srgbClr val="3333FF"/>
                </a:solidFill>
                <a:latin typeface="Times New Roman" pitchFamily="18" charset="0"/>
                <a:cs typeface="Times New Roman" pitchFamily="18" charset="0"/>
              </a:rPr>
              <a:t>2019 год </a:t>
            </a:r>
          </a:p>
          <a:p>
            <a:pPr algn="r"/>
            <a:endParaRPr lang="ru-RU" b="1" dirty="0" smtClean="0">
              <a:solidFill>
                <a:srgbClr val="3333FF"/>
              </a:solidFill>
              <a:latin typeface="Times New Roman" pitchFamily="18" charset="0"/>
              <a:cs typeface="Times New Roman" pitchFamily="18" charset="0"/>
            </a:endParaRPr>
          </a:p>
          <a:p>
            <a:pPr algn="r"/>
            <a:r>
              <a:rPr lang="ru-RU" b="1" dirty="0" smtClean="0">
                <a:solidFill>
                  <a:srgbClr val="3333FF"/>
                </a:solidFill>
                <a:latin typeface="Times New Roman" pitchFamily="18" charset="0"/>
                <a:cs typeface="Times New Roman" pitchFamily="18" charset="0"/>
              </a:rPr>
              <a:t>2018 год</a:t>
            </a:r>
          </a:p>
          <a:p>
            <a:pPr algn="r"/>
            <a:endParaRPr lang="ru-RU" b="1" dirty="0" smtClean="0">
              <a:solidFill>
                <a:srgbClr val="3333FF"/>
              </a:solidFill>
              <a:latin typeface="Times New Roman" pitchFamily="18" charset="0"/>
              <a:cs typeface="Times New Roman" pitchFamily="18" charset="0"/>
            </a:endParaRPr>
          </a:p>
          <a:p>
            <a:pPr algn="r"/>
            <a:r>
              <a:rPr lang="ru-RU" b="1" dirty="0" smtClean="0">
                <a:solidFill>
                  <a:srgbClr val="3333FF"/>
                </a:solidFill>
                <a:latin typeface="Times New Roman" pitchFamily="18" charset="0"/>
                <a:cs typeface="Times New Roman" pitchFamily="18" charset="0"/>
              </a:rPr>
              <a:t>2017 год</a:t>
            </a:r>
          </a:p>
          <a:p>
            <a:pPr algn="r"/>
            <a:r>
              <a:rPr lang="ru-RU" b="1" dirty="0" smtClean="0">
                <a:solidFill>
                  <a:srgbClr val="3333FF"/>
                </a:solidFill>
                <a:latin typeface="Times New Roman" pitchFamily="18" charset="0"/>
                <a:cs typeface="Times New Roman" pitchFamily="18" charset="0"/>
              </a:rPr>
              <a:t> </a:t>
            </a:r>
          </a:p>
          <a:p>
            <a:pPr algn="r"/>
            <a:r>
              <a:rPr lang="ru-RU" b="1" dirty="0" smtClean="0">
                <a:solidFill>
                  <a:srgbClr val="3333FF"/>
                </a:solidFill>
                <a:latin typeface="Times New Roman" pitchFamily="18" charset="0"/>
                <a:cs typeface="Times New Roman" pitchFamily="18" charset="0"/>
              </a:rPr>
              <a:t>2016 год (план)</a:t>
            </a:r>
            <a:endParaRPr lang="ru-RU" b="1" dirty="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4114586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84"/>
            <a:ext cx="9144000" cy="838200"/>
          </a:xfrm>
        </p:spPr>
        <p:txBody>
          <a:bodyPr>
            <a:normAutofit/>
          </a:bodyPr>
          <a:lstStyle/>
          <a:p>
            <a:pPr algn="ctr"/>
            <a:r>
              <a:rPr lang="ru-RU" sz="2400" b="1" dirty="0" smtClean="0">
                <a:solidFill>
                  <a:schemeClr val="tx1"/>
                </a:solidFill>
                <a:latin typeface="Arial" pitchFamily="34" charset="0"/>
                <a:cs typeface="Arial" pitchFamily="34" charset="0"/>
              </a:rPr>
              <a:t>Основные мероприятия</a:t>
            </a:r>
            <a:br>
              <a:rPr lang="ru-RU" sz="2400" b="1" dirty="0" smtClean="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по мобилизации доходов бюджета</a:t>
            </a:r>
            <a:endParaRPr lang="ru-RU" sz="2400" b="1" dirty="0">
              <a:solidFill>
                <a:schemeClr val="tx1"/>
              </a:solidFill>
              <a:latin typeface="Arial" pitchFamily="34" charset="0"/>
              <a:cs typeface="Arial" pitchFamily="34" charset="0"/>
            </a:endParaRPr>
          </a:p>
        </p:txBody>
      </p:sp>
      <p:pic>
        <p:nvPicPr>
          <p:cNvPr id="5" name="Рисунок 4" descr="images (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997816" y="2498045"/>
            <a:ext cx="3199534" cy="2265333"/>
          </a:xfrm>
          <a:prstGeom prst="rect">
            <a:avLst/>
          </a:prstGeom>
        </p:spPr>
      </p:pic>
      <p:sp>
        <p:nvSpPr>
          <p:cNvPr id="6" name="Овальная выноска 5"/>
          <p:cNvSpPr/>
          <p:nvPr/>
        </p:nvSpPr>
        <p:spPr>
          <a:xfrm>
            <a:off x="6056470" y="1326425"/>
            <a:ext cx="2389605" cy="1231223"/>
          </a:xfrm>
          <a:prstGeom prst="wedgeEllipseCallout">
            <a:avLst>
              <a:gd name="adj1" fmla="val -32574"/>
              <a:gd name="adj2" fmla="val 50389"/>
            </a:avLst>
          </a:prstGeom>
          <a:solidFill>
            <a:srgbClr val="CC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prstClr val="white">
                    <a:lumMod val="95000"/>
                  </a:prstClr>
                </a:solidFill>
                <a:latin typeface="Arial" pitchFamily="34" charset="0"/>
                <a:cs typeface="Arial" pitchFamily="34" charset="0"/>
              </a:rPr>
              <a:t>Организация работы по выполнению плана мероприятий по росту доходов</a:t>
            </a:r>
            <a:endParaRPr lang="ru-RU" sz="1100" b="1" dirty="0">
              <a:solidFill>
                <a:prstClr val="white">
                  <a:lumMod val="95000"/>
                </a:prstClr>
              </a:solidFill>
              <a:latin typeface="Arial" pitchFamily="34" charset="0"/>
              <a:cs typeface="Arial" pitchFamily="34" charset="0"/>
            </a:endParaRPr>
          </a:p>
        </p:txBody>
      </p:sp>
      <p:sp>
        <p:nvSpPr>
          <p:cNvPr id="7" name="Овальная выноска 6"/>
          <p:cNvSpPr/>
          <p:nvPr/>
        </p:nvSpPr>
        <p:spPr>
          <a:xfrm>
            <a:off x="5796136" y="2708920"/>
            <a:ext cx="2880320" cy="1368152"/>
          </a:xfrm>
          <a:prstGeom prst="wedgeEllipseCallout">
            <a:avLst>
              <a:gd name="adj1" fmla="val -60257"/>
              <a:gd name="adj2" fmla="val 10189"/>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srgbClr val="0F6FC6">
                    <a:lumMod val="50000"/>
                  </a:srgbClr>
                </a:solidFill>
                <a:latin typeface="Arial" pitchFamily="34" charset="0"/>
                <a:cs typeface="Arial" pitchFamily="34" charset="0"/>
              </a:rPr>
              <a:t>Участие в  заседании Межведомственной комиссии по урегулированию задолженности при Межрайонной ИФНС России</a:t>
            </a:r>
            <a:endParaRPr lang="ru-RU" sz="1100" b="1" dirty="0">
              <a:solidFill>
                <a:srgbClr val="0F6FC6">
                  <a:lumMod val="50000"/>
                </a:srgbClr>
              </a:solidFill>
              <a:latin typeface="Arial" pitchFamily="34" charset="0"/>
              <a:cs typeface="Arial" pitchFamily="34" charset="0"/>
            </a:endParaRPr>
          </a:p>
        </p:txBody>
      </p:sp>
      <p:sp>
        <p:nvSpPr>
          <p:cNvPr id="8" name="Овальная выноска 7"/>
          <p:cNvSpPr/>
          <p:nvPr/>
        </p:nvSpPr>
        <p:spPr>
          <a:xfrm>
            <a:off x="3854531" y="4874200"/>
            <a:ext cx="3285999" cy="1944216"/>
          </a:xfrm>
          <a:prstGeom prst="wedgeEllipseCallout">
            <a:avLst>
              <a:gd name="adj1" fmla="val -20712"/>
              <a:gd name="adj2" fmla="val -61997"/>
            </a:avLst>
          </a:prstGeom>
          <a:solidFill>
            <a:srgbClr val="33B74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srgbClr val="0F6FC6">
                    <a:lumMod val="50000"/>
                  </a:srgbClr>
                </a:solidFill>
                <a:latin typeface="Arial" pitchFamily="34" charset="0"/>
                <a:cs typeface="Arial" pitchFamily="34" charset="0"/>
              </a:rPr>
              <a:t>Проведение заседаний Межведомственной комиссии по легализации объектов налогооб-ложения организаций и индивидуальных предпринимателей, выплачивающих заработную плату ниже прожиточного минимума, установленного в ХМАО-Югре</a:t>
            </a:r>
            <a:endParaRPr lang="ru-RU" sz="1100" b="1" dirty="0">
              <a:solidFill>
                <a:srgbClr val="0F6FC6">
                  <a:lumMod val="50000"/>
                </a:srgbClr>
              </a:solidFill>
              <a:latin typeface="Arial" pitchFamily="34" charset="0"/>
              <a:cs typeface="Arial" pitchFamily="34" charset="0"/>
            </a:endParaRPr>
          </a:p>
        </p:txBody>
      </p:sp>
      <p:sp>
        <p:nvSpPr>
          <p:cNvPr id="9" name="Овальная выноска 8"/>
          <p:cNvSpPr/>
          <p:nvPr/>
        </p:nvSpPr>
        <p:spPr>
          <a:xfrm>
            <a:off x="164043" y="1713089"/>
            <a:ext cx="3168352" cy="1224136"/>
          </a:xfrm>
          <a:prstGeom prst="wedgeEllipseCallout">
            <a:avLst>
              <a:gd name="adj1" fmla="val 41375"/>
              <a:gd name="adj2" fmla="val 61116"/>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srgbClr val="002060"/>
                </a:solidFill>
                <a:latin typeface="Arial" pitchFamily="34" charset="0"/>
                <a:cs typeface="Arial" pitchFamily="34" charset="0"/>
              </a:rPr>
              <a:t>Проведение заседаний Комиссии по контролю за выполнением обязательств контрагентами по имущественным договорам</a:t>
            </a:r>
            <a:endParaRPr lang="ru-RU" sz="1100" b="1" dirty="0">
              <a:solidFill>
                <a:srgbClr val="002060"/>
              </a:solidFill>
              <a:latin typeface="Arial" pitchFamily="34" charset="0"/>
              <a:cs typeface="Arial" pitchFamily="34" charset="0"/>
            </a:endParaRPr>
          </a:p>
        </p:txBody>
      </p:sp>
      <p:sp>
        <p:nvSpPr>
          <p:cNvPr id="10" name="Овальная выноска 9"/>
          <p:cNvSpPr/>
          <p:nvPr/>
        </p:nvSpPr>
        <p:spPr>
          <a:xfrm>
            <a:off x="302381" y="2924944"/>
            <a:ext cx="2952328" cy="1656184"/>
          </a:xfrm>
          <a:prstGeom prst="wedgeEllipseCallout">
            <a:avLst>
              <a:gd name="adj1" fmla="val 58419"/>
              <a:gd name="adj2" fmla="val -5739"/>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prstClr val="black"/>
                </a:solidFill>
                <a:latin typeface="Arial" pitchFamily="34" charset="0"/>
                <a:cs typeface="Arial" pitchFamily="34" charset="0"/>
              </a:rPr>
              <a:t>Осуществление мероприятий </a:t>
            </a:r>
          </a:p>
          <a:p>
            <a:pPr algn="ctr" fontAlgn="auto">
              <a:spcBef>
                <a:spcPts val="0"/>
              </a:spcBef>
              <a:spcAft>
                <a:spcPts val="0"/>
              </a:spcAft>
            </a:pPr>
            <a:r>
              <a:rPr lang="ru-RU" sz="1100" b="1" dirty="0" smtClean="0">
                <a:solidFill>
                  <a:prstClr val="black"/>
                </a:solidFill>
                <a:latin typeface="Arial" pitchFamily="34" charset="0"/>
                <a:cs typeface="Arial" pitchFamily="34" charset="0"/>
              </a:rPr>
              <a:t>по эффективности управления и распоряжения земельными участками, муниципальным имуществом в целях пополнения доходной части бюджета города</a:t>
            </a:r>
            <a:endParaRPr lang="ru-RU" sz="1100" b="1" dirty="0">
              <a:solidFill>
                <a:prstClr val="black"/>
              </a:solidFill>
              <a:latin typeface="Arial" pitchFamily="34" charset="0"/>
              <a:cs typeface="Arial" pitchFamily="34" charset="0"/>
            </a:endParaRPr>
          </a:p>
        </p:txBody>
      </p:sp>
      <p:sp>
        <p:nvSpPr>
          <p:cNvPr id="11" name="Овальная выноска 10"/>
          <p:cNvSpPr/>
          <p:nvPr/>
        </p:nvSpPr>
        <p:spPr>
          <a:xfrm>
            <a:off x="398147" y="4483617"/>
            <a:ext cx="3456384" cy="2232248"/>
          </a:xfrm>
          <a:prstGeom prst="wedgeEllipseCallout">
            <a:avLst>
              <a:gd name="adj1" fmla="val 40054"/>
              <a:gd name="adj2" fmla="val -49317"/>
            </a:avLst>
          </a:prstGeom>
          <a:solidFill>
            <a:srgbClr val="005E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prstClr val="white"/>
                </a:solidFill>
                <a:latin typeface="Arial" pitchFamily="34" charset="0"/>
                <a:cs typeface="Arial" pitchFamily="34" charset="0"/>
              </a:rPr>
              <a:t>Работа с администраторами доходов бюджета города,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endParaRPr lang="ru-RU" sz="1100" b="1" dirty="0">
              <a:solidFill>
                <a:prstClr val="white"/>
              </a:solidFill>
              <a:latin typeface="Arial" pitchFamily="34" charset="0"/>
              <a:cs typeface="Arial" pitchFamily="34" charset="0"/>
            </a:endParaRPr>
          </a:p>
        </p:txBody>
      </p:sp>
      <p:sp>
        <p:nvSpPr>
          <p:cNvPr id="12" name="Овальная выноска 11"/>
          <p:cNvSpPr/>
          <p:nvPr/>
        </p:nvSpPr>
        <p:spPr>
          <a:xfrm>
            <a:off x="6119664" y="4149080"/>
            <a:ext cx="2628800" cy="1152128"/>
          </a:xfrm>
          <a:prstGeom prst="wedgeEllipseCallout">
            <a:avLst>
              <a:gd name="adj1" fmla="val -63518"/>
              <a:gd name="adj2" fmla="val -29781"/>
            </a:avLst>
          </a:prstGeom>
          <a:solidFill>
            <a:srgbClr val="FA90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prstClr val="black"/>
                </a:solidFill>
                <a:latin typeface="Arial" pitchFamily="34" charset="0"/>
                <a:cs typeface="Arial" pitchFamily="34" charset="0"/>
              </a:rPr>
              <a:t>Проведение мероприятий, направленных на снижение недоимки по налоговым платежам</a:t>
            </a:r>
            <a:endParaRPr lang="ru-RU" sz="1100" b="1" dirty="0">
              <a:solidFill>
                <a:prstClr val="black"/>
              </a:solidFill>
              <a:latin typeface="Arial" pitchFamily="34" charset="0"/>
              <a:cs typeface="Arial" pitchFamily="34" charset="0"/>
            </a:endParaRPr>
          </a:p>
        </p:txBody>
      </p:sp>
      <p:sp>
        <p:nvSpPr>
          <p:cNvPr id="13" name="Овальная выноска 12"/>
          <p:cNvSpPr/>
          <p:nvPr/>
        </p:nvSpPr>
        <p:spPr>
          <a:xfrm>
            <a:off x="2843808" y="980728"/>
            <a:ext cx="3353542" cy="1744828"/>
          </a:xfrm>
          <a:prstGeom prst="wedgeEllipseCallout">
            <a:avLst>
              <a:gd name="adj1" fmla="val -32574"/>
              <a:gd name="adj2" fmla="val 50389"/>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ru-RU" sz="1100" b="1" dirty="0" smtClean="0">
                <a:solidFill>
                  <a:srgbClr val="002060"/>
                </a:solidFill>
                <a:latin typeface="Arial" pitchFamily="34" charset="0"/>
                <a:cs typeface="Arial" pitchFamily="34" charset="0"/>
              </a:rPr>
              <a:t>Обеспечение эффективного взаимодействия с федеральными и органами исполнительной власти ХМАО-Югры, в целях реализации мер, направленных на пополнение доходной части за счет налоговых и неналоговых доходов</a:t>
            </a:r>
            <a:endParaRPr lang="ru-RU" sz="11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1136047355"/>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1511" name="Прямоугольник 12"/>
          <p:cNvSpPr>
            <a:spLocks noChangeArrowheads="1"/>
          </p:cNvSpPr>
          <p:nvPr/>
        </p:nvSpPr>
        <p:spPr bwMode="auto">
          <a:xfrm>
            <a:off x="251520" y="56819"/>
            <a:ext cx="8569325" cy="1015663"/>
          </a:xfrm>
          <a:prstGeom prst="rect">
            <a:avLst/>
          </a:prstGeom>
          <a:noFill/>
          <a:ln w="9525">
            <a:noFill/>
            <a:miter lim="800000"/>
            <a:headEnd/>
            <a:tailEnd/>
          </a:ln>
        </p:spPr>
        <p:txBody>
          <a:bodyPr wrap="square">
            <a:spAutoFit/>
          </a:bodyPr>
          <a:lstStyle/>
          <a:p>
            <a:pPr algn="ctr"/>
            <a:r>
              <a:rPr lang="ru-RU" sz="2000" b="1" dirty="0" smtClean="0">
                <a:latin typeface="Arial" pitchFamily="34" charset="0"/>
                <a:cs typeface="Arial" pitchFamily="34" charset="0"/>
              </a:rPr>
              <a:t>Структура расходов бюджета городского округа в 2016 году и </a:t>
            </a:r>
            <a:r>
              <a:rPr lang="ru-RU" sz="2000" b="1" dirty="0" smtClean="0">
                <a:latin typeface="Arial" pitchFamily="34" charset="0"/>
                <a:cs typeface="Arial" pitchFamily="34" charset="0"/>
              </a:rPr>
              <a:t>бюджете </a:t>
            </a:r>
            <a:r>
              <a:rPr lang="ru-RU" sz="2000" b="1" dirty="0" smtClean="0">
                <a:latin typeface="Arial" pitchFamily="34" charset="0"/>
                <a:cs typeface="Arial" pitchFamily="34" charset="0"/>
              </a:rPr>
              <a:t>на 2017 год и на плановый период </a:t>
            </a:r>
          </a:p>
          <a:p>
            <a:pPr algn="ctr"/>
            <a:r>
              <a:rPr lang="ru-RU" sz="2000" b="1" dirty="0" smtClean="0">
                <a:latin typeface="Arial" pitchFamily="34" charset="0"/>
                <a:cs typeface="Arial" pitchFamily="34" charset="0"/>
              </a:rPr>
              <a:t>2018 и 2019 годов</a:t>
            </a:r>
            <a:endParaRPr lang="ru-RU" b="1" dirty="0">
              <a:latin typeface="Arial" pitchFamily="34" charset="0"/>
              <a:cs typeface="Arial"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xmlns="" val="3187609764"/>
              </p:ext>
            </p:extLst>
          </p:nvPr>
        </p:nvGraphicFramePr>
        <p:xfrm>
          <a:off x="107508" y="1046071"/>
          <a:ext cx="8928988" cy="5537791"/>
        </p:xfrm>
        <a:graphic>
          <a:graphicData uri="http://schemas.openxmlformats.org/drawingml/2006/table">
            <a:tbl>
              <a:tblPr/>
              <a:tblGrid>
                <a:gridCol w="3312364"/>
                <a:gridCol w="576064"/>
                <a:gridCol w="1296144"/>
                <a:gridCol w="1296144"/>
                <a:gridCol w="1224136"/>
                <a:gridCol w="1224136"/>
              </a:tblGrid>
              <a:tr h="334352">
                <a:tc rowSpan="2">
                  <a:txBody>
                    <a:bodyPr/>
                    <a:lstStyle/>
                    <a:p>
                      <a:pPr algn="ctr" fontAlgn="b"/>
                      <a:r>
                        <a:rPr lang="ru-RU" sz="1400" b="1" i="0" u="none" strike="noStrike" dirty="0">
                          <a:solidFill>
                            <a:srgbClr val="0000FF"/>
                          </a:solidFill>
                          <a:latin typeface="Arial" pitchFamily="34" charset="0"/>
                          <a:cs typeface="Arial" pitchFamily="34" charset="0"/>
                        </a:rPr>
                        <a:t>Показатель</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rowSpan="2">
                  <a:txBody>
                    <a:bodyPr/>
                    <a:lstStyle/>
                    <a:p>
                      <a:pPr algn="ctr" fontAlgn="b"/>
                      <a:r>
                        <a:rPr lang="ru-RU" sz="1400" b="1" i="0" u="none" strike="noStrike" dirty="0" err="1">
                          <a:solidFill>
                            <a:srgbClr val="0000FF"/>
                          </a:solidFill>
                          <a:latin typeface="Arial" pitchFamily="34" charset="0"/>
                          <a:cs typeface="Arial" pitchFamily="34" charset="0"/>
                        </a:rPr>
                        <a:t>Рз</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rowSpan="2">
                  <a:txBody>
                    <a:bodyPr/>
                    <a:lstStyle/>
                    <a:p>
                      <a:pPr algn="ctr" fontAlgn="b"/>
                      <a:r>
                        <a:rPr lang="ru-RU" sz="1400" b="1" dirty="0" smtClean="0">
                          <a:solidFill>
                            <a:srgbClr val="0000FF"/>
                          </a:solidFill>
                          <a:latin typeface="Arial" pitchFamily="34" charset="0"/>
                          <a:ea typeface="Times New Roman"/>
                          <a:cs typeface="Arial" pitchFamily="34" charset="0"/>
                        </a:rPr>
                        <a:t>Первоначальный план н</a:t>
                      </a:r>
                      <a:r>
                        <a:rPr lang="ru-RU" sz="1400" b="1" i="0" u="none" strike="noStrike" dirty="0" smtClean="0">
                          <a:solidFill>
                            <a:srgbClr val="0000FF"/>
                          </a:solidFill>
                          <a:latin typeface="Arial" pitchFamily="34" charset="0"/>
                          <a:cs typeface="Arial" pitchFamily="34" charset="0"/>
                        </a:rPr>
                        <a:t>а 2016 </a:t>
                      </a:r>
                      <a:r>
                        <a:rPr lang="ru-RU" sz="1400" b="1" i="0" u="none" strike="noStrike" dirty="0">
                          <a:solidFill>
                            <a:srgbClr val="0000FF"/>
                          </a:solidFill>
                          <a:latin typeface="Arial" pitchFamily="34" charset="0"/>
                          <a:cs typeface="Arial" pitchFamily="34" charset="0"/>
                        </a:rPr>
                        <a:t>год </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algn="ctr" fontAlgn="b"/>
                      <a:r>
                        <a:rPr lang="ru-RU" sz="1400" b="1" i="0" u="none" strike="noStrike" dirty="0" smtClean="0">
                          <a:solidFill>
                            <a:srgbClr val="0000FF"/>
                          </a:solidFill>
                          <a:latin typeface="Arial" pitchFamily="34" charset="0"/>
                          <a:cs typeface="Arial" pitchFamily="34" charset="0"/>
                        </a:rPr>
                        <a:t>Бюджет</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hMerge="1">
                  <a:txBody>
                    <a:bodyPr/>
                    <a:lstStyle/>
                    <a:p>
                      <a:pPr algn="ctr" fontAlgn="b"/>
                      <a:endParaRPr lang="ru-RU" sz="1400" b="0" i="0" u="none" strike="noStrike" dirty="0">
                        <a:solidFill>
                          <a:srgbClr val="0000FF"/>
                        </a:solidFill>
                        <a:latin typeface="Times New Roman"/>
                      </a:endParaRPr>
                    </a:p>
                  </a:txBody>
                  <a:tcPr marL="6494" marR="6494" marT="64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10000"/>
                      </a:schemeClr>
                    </a:solidFill>
                  </a:tcPr>
                </a:tc>
                <a:tc hMerge="1">
                  <a:txBody>
                    <a:bodyPr/>
                    <a:lstStyle/>
                    <a:p>
                      <a:pPr algn="ctr" fontAlgn="b"/>
                      <a:endParaRPr lang="ru-RU" sz="1200" b="1" i="0" u="none" strike="noStrike" dirty="0">
                        <a:solidFill>
                          <a:srgbClr val="0000FF"/>
                        </a:solidFill>
                        <a:latin typeface="Times New Roman"/>
                      </a:endParaRPr>
                    </a:p>
                  </a:txBody>
                  <a:tcPr marL="6494" marR="6494" marT="6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10000"/>
                      </a:schemeClr>
                    </a:solidFill>
                  </a:tcPr>
                </a:tc>
              </a:tr>
              <a:tr h="47052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400" b="1" i="0" u="none" strike="noStrike" baseline="0" dirty="0" smtClean="0">
                          <a:solidFill>
                            <a:srgbClr val="0000FF"/>
                          </a:solidFill>
                          <a:latin typeface="Arial" pitchFamily="34" charset="0"/>
                          <a:cs typeface="Arial" pitchFamily="34" charset="0"/>
                        </a:rPr>
                        <a:t>2017 год</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2018 год</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2019 год</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403527">
                <a:tc>
                  <a:txBody>
                    <a:bodyPr/>
                    <a:lstStyle/>
                    <a:p>
                      <a:pPr algn="l" fontAlgn="b"/>
                      <a:r>
                        <a:rPr lang="ru-RU" sz="1800" b="1" i="0" u="none" strike="noStrike" dirty="0" smtClean="0">
                          <a:solidFill>
                            <a:srgbClr val="0000FF"/>
                          </a:solidFill>
                          <a:latin typeface="Arial" pitchFamily="34" charset="0"/>
                          <a:cs typeface="Arial" pitchFamily="34" charset="0"/>
                        </a:rPr>
                        <a:t> Расходы - всего</a:t>
                      </a:r>
                      <a:r>
                        <a:rPr lang="ru-RU" sz="1400" b="1" i="0" u="none" strike="noStrike" dirty="0" smtClean="0">
                          <a:solidFill>
                            <a:srgbClr val="0000FF"/>
                          </a:solidFill>
                          <a:latin typeface="Arial" pitchFamily="34" charset="0"/>
                          <a:cs typeface="Arial" pitchFamily="34" charset="0"/>
                        </a:rPr>
                        <a:t>,  в </a:t>
                      </a:r>
                      <a:r>
                        <a:rPr lang="ru-RU" sz="1400" b="1" i="0" u="none" strike="noStrike" dirty="0">
                          <a:solidFill>
                            <a:srgbClr val="0000FF"/>
                          </a:solidFill>
                          <a:latin typeface="Arial" pitchFamily="34" charset="0"/>
                          <a:cs typeface="Arial" pitchFamily="34" charset="0"/>
                        </a:rPr>
                        <a:t>том числе</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 </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2 652 217,9</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2 604 386,4</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2 498 729,4</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2 441 298,9</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5413">
                <a:tc>
                  <a:txBody>
                    <a:bodyPr/>
                    <a:lstStyle/>
                    <a:p>
                      <a:pPr algn="l" fontAlgn="b"/>
                      <a:r>
                        <a:rPr lang="ru-RU" sz="1400" b="1" i="0" u="none" strike="noStrike" dirty="0" smtClean="0">
                          <a:solidFill>
                            <a:srgbClr val="0000FF"/>
                          </a:solidFill>
                          <a:latin typeface="Arial" pitchFamily="34" charset="0"/>
                          <a:cs typeface="Arial" pitchFamily="34" charset="0"/>
                        </a:rPr>
                        <a:t> Общегосударственные </a:t>
                      </a:r>
                      <a:r>
                        <a:rPr lang="ru-RU" sz="1400" b="1" i="0" u="none" strike="noStrike" dirty="0">
                          <a:solidFill>
                            <a:srgbClr val="0000FF"/>
                          </a:solidFill>
                          <a:latin typeface="Arial" pitchFamily="34" charset="0"/>
                          <a:cs typeface="Arial" pitchFamily="34" charset="0"/>
                        </a:rPr>
                        <a:t>вопросы</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01</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268 798,9</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279 195,1</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270 089,1</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309 981,2</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427647">
                <a:tc>
                  <a:txBody>
                    <a:bodyPr/>
                    <a:lstStyle/>
                    <a:p>
                      <a:pPr algn="l" fontAlgn="b"/>
                      <a:r>
                        <a:rPr lang="ru-RU" sz="1400" b="1" i="0" u="none" strike="noStrike" dirty="0" smtClean="0">
                          <a:solidFill>
                            <a:srgbClr val="0000FF"/>
                          </a:solidFill>
                          <a:latin typeface="Arial" pitchFamily="34" charset="0"/>
                          <a:cs typeface="Arial" pitchFamily="34" charset="0"/>
                        </a:rPr>
                        <a:t> Национальная </a:t>
                      </a:r>
                      <a:r>
                        <a:rPr lang="ru-RU" sz="1400" b="1" i="0" u="none" strike="noStrike" dirty="0">
                          <a:solidFill>
                            <a:srgbClr val="0000FF"/>
                          </a:solidFill>
                          <a:latin typeface="Arial" pitchFamily="34" charset="0"/>
                          <a:cs typeface="Arial" pitchFamily="34" charset="0"/>
                        </a:rPr>
                        <a:t>безопасность и правоохранительная деятельность</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03</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36 867,1</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34 943,7</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34 696,9</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34 563,7</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5413">
                <a:tc>
                  <a:txBody>
                    <a:bodyPr/>
                    <a:lstStyle/>
                    <a:p>
                      <a:pPr algn="l" fontAlgn="b"/>
                      <a:r>
                        <a:rPr lang="ru-RU" sz="1400" b="1" i="0" u="none" strike="noStrike" dirty="0" smtClean="0">
                          <a:solidFill>
                            <a:srgbClr val="0000FF"/>
                          </a:solidFill>
                          <a:latin typeface="Arial" pitchFamily="34" charset="0"/>
                          <a:cs typeface="Arial" pitchFamily="34" charset="0"/>
                        </a:rPr>
                        <a:t> Национальная  </a:t>
                      </a:r>
                      <a:r>
                        <a:rPr lang="ru-RU" sz="1400" b="1" i="0" u="none" strike="noStrike" dirty="0">
                          <a:solidFill>
                            <a:srgbClr val="0000FF"/>
                          </a:solidFill>
                          <a:latin typeface="Arial" pitchFamily="34" charset="0"/>
                          <a:cs typeface="Arial" pitchFamily="34" charset="0"/>
                        </a:rPr>
                        <a:t>экономика</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04</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236 787,4</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277 964,3</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272 199,2</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232 758,3</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5413">
                <a:tc>
                  <a:txBody>
                    <a:bodyPr/>
                    <a:lstStyle/>
                    <a:p>
                      <a:pPr algn="l" fontAlgn="b"/>
                      <a:r>
                        <a:rPr lang="ru-RU" sz="1400" b="1" i="0" u="none" strike="noStrike" dirty="0" smtClean="0">
                          <a:solidFill>
                            <a:srgbClr val="0000FF"/>
                          </a:solidFill>
                          <a:latin typeface="Arial" pitchFamily="34" charset="0"/>
                          <a:cs typeface="Arial" pitchFamily="34" charset="0"/>
                        </a:rPr>
                        <a:t> Жилищно-коммунальное </a:t>
                      </a:r>
                      <a:r>
                        <a:rPr lang="ru-RU" sz="1400" b="1" i="0" u="none" strike="noStrike" dirty="0">
                          <a:solidFill>
                            <a:srgbClr val="0000FF"/>
                          </a:solidFill>
                          <a:latin typeface="Arial" pitchFamily="34" charset="0"/>
                          <a:cs typeface="Arial" pitchFamily="34" charset="0"/>
                        </a:rPr>
                        <a:t>хозяйство</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05</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369 319,4</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274 021,0</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250 007,0</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239 673,2</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4262">
                <a:tc>
                  <a:txBody>
                    <a:bodyPr/>
                    <a:lstStyle/>
                    <a:p>
                      <a:pPr algn="l" fontAlgn="b"/>
                      <a:r>
                        <a:rPr lang="ru-RU" sz="1400" b="1" i="0" u="none" strike="noStrike" dirty="0" smtClean="0">
                          <a:solidFill>
                            <a:srgbClr val="0000FF"/>
                          </a:solidFill>
                          <a:latin typeface="Arial" pitchFamily="34" charset="0"/>
                          <a:cs typeface="Arial" pitchFamily="34" charset="0"/>
                        </a:rPr>
                        <a:t> Охрана окружающей среды</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06</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1 200,0</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336,1</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136,1</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136,1</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4262">
                <a:tc>
                  <a:txBody>
                    <a:bodyPr/>
                    <a:lstStyle/>
                    <a:p>
                      <a:pPr algn="l" fontAlgn="b"/>
                      <a:r>
                        <a:rPr lang="ru-RU" sz="1400" b="1" i="0" u="none" strike="noStrike" dirty="0" smtClean="0">
                          <a:solidFill>
                            <a:srgbClr val="0000FF"/>
                          </a:solidFill>
                          <a:latin typeface="Arial" pitchFamily="34" charset="0"/>
                          <a:cs typeface="Arial" pitchFamily="34" charset="0"/>
                        </a:rPr>
                        <a:t> Образование</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07</a:t>
                      </a: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1 440 707,4</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1 427</a:t>
                      </a:r>
                      <a:r>
                        <a:rPr lang="ru-RU" sz="1400" b="1" i="0" u="none" strike="noStrike" baseline="0" dirty="0" smtClean="0">
                          <a:solidFill>
                            <a:srgbClr val="0000FF"/>
                          </a:solidFill>
                          <a:latin typeface="Arial" pitchFamily="34" charset="0"/>
                          <a:cs typeface="Arial" pitchFamily="34" charset="0"/>
                        </a:rPr>
                        <a:t> 222,6</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1 382 185,4</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1 334 571,3</a:t>
                      </a:r>
                      <a:endParaRPr lang="ru-RU" sz="1400" b="1" i="0" u="none" strike="noStrike" dirty="0">
                        <a:solidFill>
                          <a:srgbClr val="0000FF"/>
                        </a:solidFill>
                        <a:latin typeface="Arial" pitchFamily="34" charset="0"/>
                        <a:cs typeface="Arial" pitchFamily="34" charset="0"/>
                      </a:endParaRPr>
                    </a:p>
                  </a:txBody>
                  <a:tcPr marL="6494" marR="6494" marT="6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4262">
                <a:tc>
                  <a:txBody>
                    <a:bodyPr/>
                    <a:lstStyle/>
                    <a:p>
                      <a:pPr algn="l" fontAlgn="b"/>
                      <a:r>
                        <a:rPr lang="ru-RU" sz="1400" b="1" i="0" u="none" strike="noStrike" dirty="0" smtClean="0">
                          <a:solidFill>
                            <a:srgbClr val="0000FF"/>
                          </a:solidFill>
                          <a:latin typeface="Arial" pitchFamily="34" charset="0"/>
                          <a:cs typeface="Arial" pitchFamily="34" charset="0"/>
                        </a:rPr>
                        <a:t> Культура</a:t>
                      </a:r>
                      <a:r>
                        <a:rPr lang="ru-RU" sz="1400" b="1" i="0" u="none" strike="noStrike" dirty="0">
                          <a:solidFill>
                            <a:srgbClr val="0000FF"/>
                          </a:solidFill>
                          <a:latin typeface="Arial" pitchFamily="34" charset="0"/>
                          <a:cs typeface="Arial" pitchFamily="34" charset="0"/>
                        </a:rPr>
                        <a:t>, кинематография </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08</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110 069,5</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111 308,4</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110 247,0</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108 896,3</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283179">
                <a:tc>
                  <a:txBody>
                    <a:bodyPr/>
                    <a:lstStyle/>
                    <a:p>
                      <a:pPr algn="l" fontAlgn="b"/>
                      <a:r>
                        <a:rPr lang="ru-RU" sz="1400" b="1" i="0" u="none" strike="noStrike" dirty="0" smtClean="0">
                          <a:solidFill>
                            <a:srgbClr val="0000FF"/>
                          </a:solidFill>
                          <a:latin typeface="Arial" pitchFamily="34" charset="0"/>
                          <a:cs typeface="Arial" pitchFamily="34" charset="0"/>
                        </a:rPr>
                        <a:t> Здравоохранение</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09</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0,0</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823,9</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823,9</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823,9</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5413">
                <a:tc>
                  <a:txBody>
                    <a:bodyPr/>
                    <a:lstStyle/>
                    <a:p>
                      <a:pPr algn="l" fontAlgn="b"/>
                      <a:r>
                        <a:rPr lang="ru-RU" sz="1400" b="1" i="0" u="none" strike="noStrike" dirty="0" smtClean="0">
                          <a:solidFill>
                            <a:srgbClr val="0000FF"/>
                          </a:solidFill>
                          <a:latin typeface="Arial" pitchFamily="34" charset="0"/>
                          <a:cs typeface="Arial" pitchFamily="34" charset="0"/>
                        </a:rPr>
                        <a:t> Социальная </a:t>
                      </a:r>
                      <a:r>
                        <a:rPr lang="ru-RU" sz="1400" b="1" i="0" u="none" strike="noStrike" dirty="0">
                          <a:solidFill>
                            <a:srgbClr val="0000FF"/>
                          </a:solidFill>
                          <a:latin typeface="Arial" pitchFamily="34" charset="0"/>
                          <a:cs typeface="Arial" pitchFamily="34" charset="0"/>
                        </a:rPr>
                        <a:t>политика</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10</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164 249,6</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175 180,6</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159 343,3</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164 427,9</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50481">
                <a:tc>
                  <a:txBody>
                    <a:bodyPr/>
                    <a:lstStyle/>
                    <a:p>
                      <a:pPr algn="l" fontAlgn="b"/>
                      <a:r>
                        <a:rPr lang="ru-RU" sz="1400" b="1" i="0" u="none" strike="noStrike" dirty="0" smtClean="0">
                          <a:solidFill>
                            <a:srgbClr val="0000FF"/>
                          </a:solidFill>
                          <a:latin typeface="Arial" pitchFamily="34" charset="0"/>
                          <a:cs typeface="Arial" pitchFamily="34" charset="0"/>
                        </a:rPr>
                        <a:t> Физическая </a:t>
                      </a:r>
                      <a:r>
                        <a:rPr lang="ru-RU" sz="1400" b="1" i="0" u="none" strike="noStrike" dirty="0">
                          <a:solidFill>
                            <a:srgbClr val="0000FF"/>
                          </a:solidFill>
                          <a:latin typeface="Arial" pitchFamily="34" charset="0"/>
                          <a:cs typeface="Arial" pitchFamily="34" charset="0"/>
                        </a:rPr>
                        <a:t>культура и спорт</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11</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1 420,8</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4 209,3</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4 085,2</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373,0</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344861">
                <a:tc>
                  <a:txBody>
                    <a:bodyPr/>
                    <a:lstStyle/>
                    <a:p>
                      <a:pPr algn="l" fontAlgn="b"/>
                      <a:r>
                        <a:rPr lang="ru-RU" sz="1400" b="1" i="0" u="none" strike="noStrike" dirty="0" smtClean="0">
                          <a:solidFill>
                            <a:srgbClr val="0000FF"/>
                          </a:solidFill>
                          <a:latin typeface="Arial" pitchFamily="34" charset="0"/>
                          <a:cs typeface="Arial" pitchFamily="34" charset="0"/>
                        </a:rPr>
                        <a:t> Средства </a:t>
                      </a:r>
                      <a:r>
                        <a:rPr lang="ru-RU" sz="1400" b="1" i="0" u="none" strike="noStrike" dirty="0">
                          <a:solidFill>
                            <a:srgbClr val="0000FF"/>
                          </a:solidFill>
                          <a:latin typeface="Arial" pitchFamily="34" charset="0"/>
                          <a:cs typeface="Arial" pitchFamily="34" charset="0"/>
                        </a:rPr>
                        <a:t>массовой информации </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12</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13 246,3</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13 246,3</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13 246,3</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13 246,3</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r h="432115">
                <a:tc>
                  <a:txBody>
                    <a:bodyPr/>
                    <a:lstStyle/>
                    <a:p>
                      <a:pPr algn="l" fontAlgn="b"/>
                      <a:r>
                        <a:rPr lang="ru-RU" sz="1400" b="1" i="0" u="none" strike="noStrike" dirty="0" smtClean="0">
                          <a:solidFill>
                            <a:srgbClr val="0000FF"/>
                          </a:solidFill>
                          <a:latin typeface="Arial" pitchFamily="34" charset="0"/>
                          <a:cs typeface="Arial" pitchFamily="34" charset="0"/>
                        </a:rPr>
                        <a:t> Обслуживание </a:t>
                      </a:r>
                      <a:r>
                        <a:rPr lang="ru-RU" sz="1400" b="1" i="0" u="none" strike="noStrike" dirty="0">
                          <a:solidFill>
                            <a:srgbClr val="0000FF"/>
                          </a:solidFill>
                          <a:latin typeface="Arial" pitchFamily="34" charset="0"/>
                          <a:cs typeface="Arial" pitchFamily="34" charset="0"/>
                        </a:rPr>
                        <a:t>государственного и муниципального долга</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a:solidFill>
                            <a:srgbClr val="0000FF"/>
                          </a:solidFill>
                          <a:latin typeface="Arial" pitchFamily="34" charset="0"/>
                          <a:cs typeface="Arial" pitchFamily="34" charset="0"/>
                        </a:rPr>
                        <a:t>13</a:t>
                      </a: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9 551,5</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5 935,1</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1670,0</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c>
                  <a:txBody>
                    <a:bodyPr/>
                    <a:lstStyle/>
                    <a:p>
                      <a:pPr algn="ctr" fontAlgn="b"/>
                      <a:r>
                        <a:rPr lang="ru-RU" sz="1400" b="1" i="0" u="none" strike="noStrike" dirty="0" smtClean="0">
                          <a:solidFill>
                            <a:srgbClr val="0000FF"/>
                          </a:solidFill>
                          <a:latin typeface="Arial" pitchFamily="34" charset="0"/>
                          <a:cs typeface="Arial" pitchFamily="34" charset="0"/>
                        </a:rPr>
                        <a:t>1 847,7</a:t>
                      </a:r>
                      <a:endParaRPr lang="ru-RU" sz="1400" b="1" i="0" u="none" strike="noStrike" dirty="0">
                        <a:solidFill>
                          <a:srgbClr val="0000FF"/>
                        </a:solidFill>
                        <a:latin typeface="Arial" pitchFamily="34" charset="0"/>
                        <a:cs typeface="Arial" pitchFamily="34" charset="0"/>
                      </a:endParaRPr>
                    </a:p>
                  </a:txBody>
                  <a:tcPr marL="6494" marR="6494" marT="6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10000"/>
                      </a:schemeClr>
                    </a:solidFill>
                  </a:tcPr>
                </a:tc>
              </a:tr>
            </a:tbl>
          </a:graphicData>
        </a:graphic>
      </p:graphicFrame>
      <p:sp>
        <p:nvSpPr>
          <p:cNvPr id="2" name="Прямоугольник 1"/>
          <p:cNvSpPr/>
          <p:nvPr/>
        </p:nvSpPr>
        <p:spPr>
          <a:xfrm>
            <a:off x="7409302" y="692696"/>
            <a:ext cx="1734698" cy="307777"/>
          </a:xfrm>
          <a:prstGeom prst="rect">
            <a:avLst/>
          </a:prstGeom>
        </p:spPr>
        <p:txBody>
          <a:bodyPr wrap="square">
            <a:spAutoFit/>
          </a:bodyPr>
          <a:lstStyle/>
          <a:p>
            <a:pPr indent="450850" algn="r" eaLnBrk="0" hangingPunct="0"/>
            <a:r>
              <a:rPr lang="ru-RU" sz="1400" b="1" dirty="0" smtClean="0">
                <a:latin typeface="Arial" pitchFamily="34" charset="0"/>
                <a:ea typeface="Calibri" pitchFamily="34" charset="0"/>
                <a:cs typeface="Arial" pitchFamily="34" charset="0"/>
              </a:rPr>
              <a:t>тыс.руб.</a:t>
            </a:r>
            <a:endParaRPr lang="ru-RU" sz="1400" b="1" dirty="0">
              <a:latin typeface="Arial" pitchFamily="34" charset="0"/>
              <a:cs typeface="Arial" pitchFamily="34" charset="0"/>
            </a:endParaRPr>
          </a:p>
        </p:txBody>
      </p:sp>
    </p:spTree>
    <p:extLst>
      <p:ext uri="{BB962C8B-B14F-4D97-AF65-F5344CB8AC3E}">
        <p14:creationId xmlns:p14="http://schemas.microsoft.com/office/powerpoint/2010/main" xmlns="" val="3676481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xmlns="" val="1758506854"/>
              </p:ext>
            </p:extLst>
          </p:nvPr>
        </p:nvGraphicFramePr>
        <p:xfrm>
          <a:off x="1979712" y="1124744"/>
          <a:ext cx="694826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67544" y="188640"/>
            <a:ext cx="8208912" cy="1107996"/>
          </a:xfrm>
          <a:prstGeom prst="rect">
            <a:avLst/>
          </a:prstGeom>
        </p:spPr>
        <p:txBody>
          <a:bodyPr wrap="square">
            <a:spAutoFit/>
          </a:bodyPr>
          <a:lstStyle/>
          <a:p>
            <a:pPr algn="ctr"/>
            <a:r>
              <a:rPr lang="ru-RU" sz="2200" b="1" dirty="0" smtClean="0">
                <a:latin typeface="Arial" pitchFamily="34" charset="0"/>
                <a:cs typeface="Arial" pitchFamily="34" charset="0"/>
              </a:rPr>
              <a:t>Расходы </a:t>
            </a:r>
            <a:r>
              <a:rPr lang="ru-RU" sz="2200" b="1" dirty="0">
                <a:latin typeface="Arial" pitchFamily="34" charset="0"/>
                <a:cs typeface="Arial" pitchFamily="34" charset="0"/>
              </a:rPr>
              <a:t>бюджета городского округа </a:t>
            </a:r>
          </a:p>
          <a:p>
            <a:pPr algn="ctr"/>
            <a:r>
              <a:rPr lang="ru-RU" sz="2200" b="1" dirty="0" smtClean="0">
                <a:latin typeface="Arial" pitchFamily="34" charset="0"/>
                <a:cs typeface="Arial" pitchFamily="34" charset="0"/>
              </a:rPr>
              <a:t>в 2016 году и </a:t>
            </a:r>
            <a:r>
              <a:rPr lang="ru-RU" sz="2200" b="1" dirty="0" smtClean="0">
                <a:latin typeface="Arial" pitchFamily="34" charset="0"/>
                <a:cs typeface="Arial" pitchFamily="34" charset="0"/>
              </a:rPr>
              <a:t>в бюджете </a:t>
            </a:r>
            <a:r>
              <a:rPr lang="ru-RU" sz="2200" b="1" dirty="0" smtClean="0">
                <a:latin typeface="Arial" pitchFamily="34" charset="0"/>
                <a:cs typeface="Arial" pitchFamily="34" charset="0"/>
              </a:rPr>
              <a:t>на 2017 год и на плановый период 2018 и 2019 годов, тыс.руб.</a:t>
            </a:r>
            <a:endParaRPr lang="ru-RU" sz="2200" b="1" dirty="0">
              <a:latin typeface="Arial" pitchFamily="34" charset="0"/>
              <a:cs typeface="Arial" pitchFamily="34" charset="0"/>
            </a:endParaRPr>
          </a:p>
        </p:txBody>
      </p:sp>
      <p:graphicFrame>
        <p:nvGraphicFramePr>
          <p:cNvPr id="9" name="Диаграмма 8"/>
          <p:cNvGraphicFramePr/>
          <p:nvPr/>
        </p:nvGraphicFramePr>
        <p:xfrm>
          <a:off x="827584" y="1412776"/>
          <a:ext cx="792088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10682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8892480" cy="1015663"/>
          </a:xfrm>
          <a:prstGeom prst="rect">
            <a:avLst/>
          </a:prstGeom>
        </p:spPr>
        <p:txBody>
          <a:bodyPr wrap="square">
            <a:spAutoFit/>
          </a:bodyPr>
          <a:lstStyle/>
          <a:p>
            <a:pPr algn="ctr">
              <a:defRPr/>
            </a:pPr>
            <a:r>
              <a:rPr lang="ru-RU" sz="2000" b="1" dirty="0" smtClean="0">
                <a:ln w="11430"/>
                <a:latin typeface="Arial" pitchFamily="34" charset="0"/>
                <a:cs typeface="Arial" pitchFamily="34" charset="0"/>
              </a:rPr>
              <a:t>Распределение расходов бюджета городского округа по программным и непрограммным направлениям деятельности, тыс.руб.</a:t>
            </a:r>
            <a:endParaRPr lang="ru-RU" sz="2000" dirty="0">
              <a:latin typeface="Arial" pitchFamily="34" charset="0"/>
              <a:cs typeface="Arial" pitchFamily="34" charset="0"/>
            </a:endParaRPr>
          </a:p>
        </p:txBody>
      </p:sp>
      <p:graphicFrame>
        <p:nvGraphicFramePr>
          <p:cNvPr id="8" name="Таблица 7"/>
          <p:cNvGraphicFramePr>
            <a:graphicFrameLocks noGrp="1"/>
          </p:cNvGraphicFramePr>
          <p:nvPr/>
        </p:nvGraphicFramePr>
        <p:xfrm>
          <a:off x="467544" y="1196751"/>
          <a:ext cx="8136905" cy="1944215"/>
        </p:xfrm>
        <a:graphic>
          <a:graphicData uri="http://schemas.openxmlformats.org/drawingml/2006/table">
            <a:tbl>
              <a:tblPr firstRow="1" bandRow="1">
                <a:tableStyleId>{93296810-A885-4BE3-A3E7-6D5BEEA58F35}</a:tableStyleId>
              </a:tblPr>
              <a:tblGrid>
                <a:gridCol w="4320480"/>
                <a:gridCol w="1906021"/>
                <a:gridCol w="1910404"/>
              </a:tblGrid>
              <a:tr h="907300">
                <a:tc>
                  <a:txBody>
                    <a:bodyPr/>
                    <a:lstStyle/>
                    <a:p>
                      <a:pPr algn="ctr"/>
                      <a:r>
                        <a:rPr lang="ru-RU" sz="1600" b="1" dirty="0" smtClean="0">
                          <a:solidFill>
                            <a:schemeClr val="tx1">
                              <a:lumMod val="95000"/>
                              <a:lumOff val="5000"/>
                            </a:schemeClr>
                          </a:solidFill>
                          <a:latin typeface="Arial" pitchFamily="34" charset="0"/>
                          <a:cs typeface="Arial" pitchFamily="34" charset="0"/>
                        </a:rPr>
                        <a:t>Расходы бюджета</a:t>
                      </a:r>
                      <a:endParaRPr lang="ru-RU" sz="1600" b="1" dirty="0">
                        <a:solidFill>
                          <a:schemeClr val="tx1">
                            <a:lumMod val="95000"/>
                            <a:lumOff val="5000"/>
                          </a:schemeClr>
                        </a:solidFill>
                        <a:latin typeface="Arial" pitchFamily="34" charset="0"/>
                        <a:cs typeface="Arial" pitchFamily="34" charset="0"/>
                      </a:endParaRPr>
                    </a:p>
                  </a:txBody>
                  <a:tcPr anchor="ctr">
                    <a:cell3D prstMaterial="dkEdge">
                      <a:bevel prst="coolSlant"/>
                      <a:lightRig rig="flood" dir="t"/>
                    </a:cell3D>
                    <a:solidFill>
                      <a:schemeClr val="accent2">
                        <a:lumMod val="60000"/>
                        <a:lumOff val="40000"/>
                      </a:schemeClr>
                    </a:solidFill>
                  </a:tcPr>
                </a:tc>
                <a:tc>
                  <a:txBody>
                    <a:bodyPr/>
                    <a:lstStyle/>
                    <a:p>
                      <a:pPr algn="ctr"/>
                      <a:r>
                        <a:rPr lang="ru-RU" sz="1600" b="1" dirty="0" smtClean="0">
                          <a:solidFill>
                            <a:schemeClr val="tx1">
                              <a:lumMod val="95000"/>
                              <a:lumOff val="5000"/>
                            </a:schemeClr>
                          </a:solidFill>
                          <a:latin typeface="Arial" pitchFamily="34" charset="0"/>
                          <a:cs typeface="Arial" pitchFamily="34" charset="0"/>
                        </a:rPr>
                        <a:t>2016 год (первоначальный план)</a:t>
                      </a:r>
                      <a:endParaRPr lang="ru-RU" sz="1600" b="1" dirty="0">
                        <a:solidFill>
                          <a:schemeClr val="tx1">
                            <a:lumMod val="95000"/>
                            <a:lumOff val="5000"/>
                          </a:schemeClr>
                        </a:solidFill>
                        <a:latin typeface="Arial" pitchFamily="34" charset="0"/>
                        <a:cs typeface="Arial" pitchFamily="34" charset="0"/>
                      </a:endParaRPr>
                    </a:p>
                  </a:txBody>
                  <a:tcPr anchor="ctr">
                    <a:cell3D prstMaterial="dkEdge">
                      <a:bevel prst="coolSlant"/>
                      <a:lightRig rig="flood" dir="t"/>
                    </a:cell3D>
                    <a:solidFill>
                      <a:schemeClr val="accent2">
                        <a:lumMod val="60000"/>
                        <a:lumOff val="40000"/>
                      </a:schemeClr>
                    </a:solidFill>
                  </a:tcPr>
                </a:tc>
                <a:tc>
                  <a:txBody>
                    <a:bodyPr/>
                    <a:lstStyle/>
                    <a:p>
                      <a:pPr algn="ctr"/>
                      <a:r>
                        <a:rPr lang="ru-RU" sz="1600" b="1" dirty="0" smtClean="0">
                          <a:solidFill>
                            <a:schemeClr val="tx1">
                              <a:lumMod val="95000"/>
                              <a:lumOff val="5000"/>
                            </a:schemeClr>
                          </a:solidFill>
                          <a:latin typeface="Arial" pitchFamily="34" charset="0"/>
                          <a:cs typeface="Arial" pitchFamily="34" charset="0"/>
                        </a:rPr>
                        <a:t>201</a:t>
                      </a:r>
                      <a:r>
                        <a:rPr lang="en-US" sz="1600" b="1" dirty="0" smtClean="0">
                          <a:solidFill>
                            <a:schemeClr val="tx1">
                              <a:lumMod val="95000"/>
                              <a:lumOff val="5000"/>
                            </a:schemeClr>
                          </a:solidFill>
                          <a:latin typeface="Arial" pitchFamily="34" charset="0"/>
                          <a:cs typeface="Arial" pitchFamily="34" charset="0"/>
                        </a:rPr>
                        <a:t>7</a:t>
                      </a:r>
                      <a:r>
                        <a:rPr lang="ru-RU" sz="1600" b="1" dirty="0" smtClean="0">
                          <a:solidFill>
                            <a:schemeClr val="tx1">
                              <a:lumMod val="95000"/>
                              <a:lumOff val="5000"/>
                            </a:schemeClr>
                          </a:solidFill>
                          <a:latin typeface="Arial" pitchFamily="34" charset="0"/>
                          <a:cs typeface="Arial" pitchFamily="34" charset="0"/>
                        </a:rPr>
                        <a:t> </a:t>
                      </a:r>
                      <a:r>
                        <a:rPr lang="ru-RU" sz="1600" b="1" dirty="0" smtClean="0">
                          <a:solidFill>
                            <a:schemeClr val="tx1">
                              <a:lumMod val="95000"/>
                              <a:lumOff val="5000"/>
                            </a:schemeClr>
                          </a:solidFill>
                          <a:latin typeface="Arial" pitchFamily="34" charset="0"/>
                          <a:cs typeface="Arial" pitchFamily="34" charset="0"/>
                        </a:rPr>
                        <a:t>год</a:t>
                      </a:r>
                      <a:endParaRPr lang="ru-RU" sz="1600" b="1" dirty="0">
                        <a:solidFill>
                          <a:schemeClr val="tx1">
                            <a:lumMod val="95000"/>
                            <a:lumOff val="5000"/>
                          </a:schemeClr>
                        </a:solidFill>
                        <a:latin typeface="Arial" pitchFamily="34" charset="0"/>
                        <a:cs typeface="Arial" pitchFamily="34" charset="0"/>
                      </a:endParaRPr>
                    </a:p>
                  </a:txBody>
                  <a:tcPr anchor="ctr">
                    <a:cell3D prstMaterial="dkEdge">
                      <a:bevel prst="coolSlant"/>
                      <a:lightRig rig="flood" dir="t"/>
                    </a:cell3D>
                    <a:solidFill>
                      <a:schemeClr val="accent2">
                        <a:lumMod val="60000"/>
                        <a:lumOff val="40000"/>
                      </a:schemeClr>
                    </a:solidFill>
                  </a:tcPr>
                </a:tc>
              </a:tr>
              <a:tr h="388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lumMod val="95000"/>
                              <a:lumOff val="5000"/>
                            </a:schemeClr>
                          </a:solidFill>
                          <a:latin typeface="Arial" pitchFamily="34" charset="0"/>
                          <a:cs typeface="Arial" pitchFamily="34" charset="0"/>
                        </a:rPr>
                        <a:t>Всего расходов</a:t>
                      </a:r>
                      <a:r>
                        <a:rPr lang="ru-RU" sz="1600" b="1" dirty="0" smtClean="0">
                          <a:solidFill>
                            <a:schemeClr val="tx1">
                              <a:lumMod val="95000"/>
                              <a:lumOff val="5000"/>
                            </a:schemeClr>
                          </a:solidFill>
                          <a:latin typeface="Arial" pitchFamily="34" charset="0"/>
                          <a:cs typeface="Arial" pitchFamily="34" charset="0"/>
                        </a:rPr>
                        <a:t>, </a:t>
                      </a:r>
                      <a:r>
                        <a:rPr lang="ru-RU" sz="1200" b="1" dirty="0" smtClean="0">
                          <a:solidFill>
                            <a:schemeClr val="tx1">
                              <a:lumMod val="95000"/>
                              <a:lumOff val="5000"/>
                            </a:schemeClr>
                          </a:solidFill>
                          <a:latin typeface="Arial" pitchFamily="34" charset="0"/>
                          <a:cs typeface="Arial" pitchFamily="34" charset="0"/>
                        </a:rPr>
                        <a:t>в том числе</a:t>
                      </a:r>
                      <a:r>
                        <a:rPr lang="en-US" sz="1200" b="1" dirty="0" smtClean="0">
                          <a:solidFill>
                            <a:schemeClr val="tx1">
                              <a:lumMod val="95000"/>
                              <a:lumOff val="5000"/>
                            </a:schemeClr>
                          </a:solidFill>
                          <a:latin typeface="Arial" pitchFamily="34" charset="0"/>
                          <a:cs typeface="Arial" pitchFamily="34" charset="0"/>
                        </a:rPr>
                        <a:t>:</a:t>
                      </a:r>
                      <a:endParaRPr lang="ru-RU" sz="1200" b="1" dirty="0" smtClean="0">
                        <a:solidFill>
                          <a:schemeClr val="tx1">
                            <a:lumMod val="95000"/>
                            <a:lumOff val="5000"/>
                          </a:schemeClr>
                        </a:solidFill>
                        <a:latin typeface="Arial" pitchFamily="34" charset="0"/>
                        <a:cs typeface="Arial" pitchFamily="34" charset="0"/>
                      </a:endParaRPr>
                    </a:p>
                  </a:txBody>
                  <a:tcPr anchor="ctr">
                    <a:cell3D prstMaterial="dkEdge">
                      <a:bevel prst="coolSlant"/>
                      <a:lightRig rig="flood" dir="t"/>
                    </a:cell3D>
                    <a:solidFill>
                      <a:schemeClr val="bg1">
                        <a:lumMod val="85000"/>
                      </a:schemeClr>
                    </a:solidFill>
                  </a:tcPr>
                </a:tc>
                <a:tc>
                  <a:txBody>
                    <a:bodyPr/>
                    <a:lstStyle/>
                    <a:p>
                      <a:pPr algn="ctr"/>
                      <a:r>
                        <a:rPr lang="ru-RU" sz="1600" b="1" dirty="0" smtClean="0">
                          <a:solidFill>
                            <a:schemeClr val="tx1">
                              <a:lumMod val="95000"/>
                              <a:lumOff val="5000"/>
                            </a:schemeClr>
                          </a:solidFill>
                          <a:latin typeface="Arial" pitchFamily="34" charset="0"/>
                          <a:cs typeface="Arial" pitchFamily="34" charset="0"/>
                        </a:rPr>
                        <a:t>2 652 217,9</a:t>
                      </a:r>
                      <a:endParaRPr lang="ru-RU" sz="1600" b="1" dirty="0">
                        <a:solidFill>
                          <a:schemeClr val="tx1">
                            <a:lumMod val="95000"/>
                            <a:lumOff val="5000"/>
                          </a:schemeClr>
                        </a:solidFill>
                        <a:latin typeface="Arial" pitchFamily="34" charset="0"/>
                        <a:cs typeface="Arial" pitchFamily="34" charset="0"/>
                      </a:endParaRPr>
                    </a:p>
                  </a:txBody>
                  <a:tcPr anchor="ctr">
                    <a:cell3D prstMaterial="dkEdge">
                      <a:bevel prst="coolSlant"/>
                      <a:lightRig rig="flood" dir="t"/>
                    </a:cell3D>
                    <a:solidFill>
                      <a:schemeClr val="bg1">
                        <a:lumMod val="85000"/>
                      </a:schemeClr>
                    </a:solidFill>
                  </a:tcPr>
                </a:tc>
                <a:tc>
                  <a:txBody>
                    <a:bodyPr/>
                    <a:lstStyle/>
                    <a:p>
                      <a:pPr algn="ctr"/>
                      <a:r>
                        <a:rPr lang="ru-RU" sz="1600" b="1" dirty="0" smtClean="0">
                          <a:solidFill>
                            <a:schemeClr val="tx1">
                              <a:lumMod val="95000"/>
                              <a:lumOff val="5000"/>
                            </a:schemeClr>
                          </a:solidFill>
                          <a:latin typeface="Arial" pitchFamily="34" charset="0"/>
                          <a:cs typeface="Arial" pitchFamily="34" charset="0"/>
                        </a:rPr>
                        <a:t>2 604 386,4</a:t>
                      </a:r>
                      <a:endParaRPr lang="ru-RU" sz="1600" b="1" dirty="0">
                        <a:solidFill>
                          <a:schemeClr val="tx1">
                            <a:lumMod val="95000"/>
                            <a:lumOff val="5000"/>
                          </a:schemeClr>
                        </a:solidFill>
                        <a:latin typeface="Arial" pitchFamily="34" charset="0"/>
                        <a:cs typeface="Arial" pitchFamily="34" charset="0"/>
                      </a:endParaRPr>
                    </a:p>
                  </a:txBody>
                  <a:tcPr anchor="ctr">
                    <a:cell3D prstMaterial="dkEdge">
                      <a:bevel prst="coolSlant"/>
                      <a:lightRig rig="flood" dir="t"/>
                    </a:cell3D>
                    <a:solidFill>
                      <a:schemeClr val="bg1">
                        <a:lumMod val="85000"/>
                      </a:schemeClr>
                    </a:solidFill>
                  </a:tcPr>
                </a:tc>
              </a:tr>
              <a:tr h="324036">
                <a:tc>
                  <a:txBody>
                    <a:bodyPr/>
                    <a:lstStyle/>
                    <a:p>
                      <a:r>
                        <a:rPr lang="ru-RU" sz="1400" b="1" dirty="0" smtClean="0">
                          <a:solidFill>
                            <a:schemeClr val="tx1">
                              <a:lumMod val="95000"/>
                              <a:lumOff val="5000"/>
                            </a:schemeClr>
                          </a:solidFill>
                          <a:latin typeface="Arial" pitchFamily="34" charset="0"/>
                          <a:cs typeface="Arial" pitchFamily="34" charset="0"/>
                        </a:rPr>
                        <a:t>В</a:t>
                      </a:r>
                      <a:r>
                        <a:rPr lang="ru-RU" sz="1400" b="1" baseline="0" dirty="0" smtClean="0">
                          <a:solidFill>
                            <a:schemeClr val="tx1">
                              <a:lumMod val="95000"/>
                              <a:lumOff val="5000"/>
                            </a:schemeClr>
                          </a:solidFill>
                          <a:latin typeface="Arial" pitchFamily="34" charset="0"/>
                          <a:cs typeface="Arial" pitchFamily="34" charset="0"/>
                        </a:rPr>
                        <a:t> рамках муниципальных программ</a:t>
                      </a:r>
                      <a:endParaRPr lang="ru-RU" sz="1400" b="1" dirty="0">
                        <a:solidFill>
                          <a:schemeClr val="tx1">
                            <a:lumMod val="95000"/>
                            <a:lumOff val="5000"/>
                          </a:schemeClr>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400" b="1" dirty="0" smtClean="0">
                          <a:solidFill>
                            <a:schemeClr val="tx1">
                              <a:lumMod val="95000"/>
                              <a:lumOff val="5000"/>
                            </a:schemeClr>
                          </a:solidFill>
                          <a:latin typeface="Arial" pitchFamily="34" charset="0"/>
                          <a:cs typeface="Arial" pitchFamily="34" charset="0"/>
                        </a:rPr>
                        <a:t>2 652 217,9</a:t>
                      </a:r>
                      <a:endParaRPr lang="ru-RU" sz="1400" b="1" dirty="0">
                        <a:solidFill>
                          <a:schemeClr val="tx1">
                            <a:lumMod val="95000"/>
                            <a:lumOff val="5000"/>
                          </a:schemeClr>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lumMod val="95000"/>
                              <a:lumOff val="5000"/>
                            </a:schemeClr>
                          </a:solidFill>
                          <a:latin typeface="Arial" pitchFamily="34" charset="0"/>
                          <a:cs typeface="Arial" pitchFamily="34" charset="0"/>
                        </a:rPr>
                        <a:t>2 580 820,5</a:t>
                      </a:r>
                      <a:endParaRPr lang="ru-RU" sz="1400" b="1" dirty="0">
                        <a:solidFill>
                          <a:schemeClr val="tx1">
                            <a:lumMod val="95000"/>
                            <a:lumOff val="5000"/>
                          </a:schemeClr>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r>
              <a:tr h="324036">
                <a:tc>
                  <a:txBody>
                    <a:bodyPr/>
                    <a:lstStyle/>
                    <a:p>
                      <a:r>
                        <a:rPr lang="ru-RU" sz="1400" b="1" dirty="0" smtClean="0">
                          <a:solidFill>
                            <a:schemeClr val="tx1">
                              <a:lumMod val="95000"/>
                              <a:lumOff val="5000"/>
                            </a:schemeClr>
                          </a:solidFill>
                          <a:latin typeface="Arial" pitchFamily="34" charset="0"/>
                          <a:cs typeface="Arial" pitchFamily="34" charset="0"/>
                        </a:rPr>
                        <a:t>Непрограммные направления деятельности</a:t>
                      </a:r>
                      <a:endParaRPr lang="ru-RU" sz="1400" b="1" dirty="0">
                        <a:solidFill>
                          <a:schemeClr val="tx1">
                            <a:lumMod val="95000"/>
                            <a:lumOff val="5000"/>
                          </a:schemeClr>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400" b="1" dirty="0" smtClean="0">
                          <a:solidFill>
                            <a:schemeClr val="tx1">
                              <a:lumMod val="95000"/>
                              <a:lumOff val="5000"/>
                            </a:schemeClr>
                          </a:solidFill>
                          <a:latin typeface="Arial" pitchFamily="34" charset="0"/>
                          <a:cs typeface="Arial" pitchFamily="34" charset="0"/>
                        </a:rPr>
                        <a:t>0,0</a:t>
                      </a:r>
                      <a:endParaRPr lang="ru-RU" sz="1400" b="1" dirty="0">
                        <a:solidFill>
                          <a:schemeClr val="tx1">
                            <a:lumMod val="95000"/>
                            <a:lumOff val="5000"/>
                          </a:schemeClr>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c>
                  <a:txBody>
                    <a:bodyPr/>
                    <a:lstStyle/>
                    <a:p>
                      <a:pPr algn="ctr"/>
                      <a:r>
                        <a:rPr lang="ru-RU" sz="1400" b="1" dirty="0" smtClean="0">
                          <a:solidFill>
                            <a:schemeClr val="tx1">
                              <a:lumMod val="95000"/>
                              <a:lumOff val="5000"/>
                            </a:schemeClr>
                          </a:solidFill>
                          <a:latin typeface="Arial" pitchFamily="34" charset="0"/>
                          <a:cs typeface="Arial" pitchFamily="34" charset="0"/>
                        </a:rPr>
                        <a:t>23 565,9</a:t>
                      </a:r>
                      <a:endParaRPr lang="ru-RU" sz="1400" b="1" dirty="0">
                        <a:solidFill>
                          <a:schemeClr val="tx1">
                            <a:lumMod val="95000"/>
                            <a:lumOff val="5000"/>
                          </a:schemeClr>
                        </a:solidFill>
                        <a:latin typeface="Arial" pitchFamily="34" charset="0"/>
                        <a:cs typeface="Arial" pitchFamily="34" charset="0"/>
                      </a:endParaRPr>
                    </a:p>
                  </a:txBody>
                  <a:tcPr>
                    <a:cell3D prstMaterial="dkEdge">
                      <a:bevel prst="coolSlant"/>
                      <a:lightRig rig="flood" dir="t"/>
                    </a:cell3D>
                    <a:solidFill>
                      <a:schemeClr val="bg1">
                        <a:lumMod val="85000"/>
                      </a:schemeClr>
                    </a:solidFill>
                  </a:tcPr>
                </a:tc>
              </a:tr>
            </a:tbl>
          </a:graphicData>
        </a:graphic>
      </p:graphicFrame>
      <p:grpSp>
        <p:nvGrpSpPr>
          <p:cNvPr id="7" name="Группа 6"/>
          <p:cNvGrpSpPr/>
          <p:nvPr/>
        </p:nvGrpSpPr>
        <p:grpSpPr>
          <a:xfrm>
            <a:off x="467544" y="4869160"/>
            <a:ext cx="2462487" cy="820813"/>
            <a:chOff x="4" y="1080124"/>
            <a:chExt cx="2462487" cy="820813"/>
          </a:xfrm>
        </p:grpSpPr>
        <p:sp>
          <p:nvSpPr>
            <p:cNvPr id="9" name="Прямоугольник 8"/>
            <p:cNvSpPr/>
            <p:nvPr/>
          </p:nvSpPr>
          <p:spPr>
            <a:xfrm>
              <a:off x="4" y="1080124"/>
              <a:ext cx="2462487" cy="820813"/>
            </a:xfrm>
            <a:prstGeom prst="rect">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Прямоугольник 9"/>
            <p:cNvSpPr/>
            <p:nvPr/>
          </p:nvSpPr>
          <p:spPr>
            <a:xfrm>
              <a:off x="4" y="1080124"/>
              <a:ext cx="2462487" cy="82081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b="1" kern="1200" dirty="0" smtClean="0">
                  <a:solidFill>
                    <a:srgbClr val="EF3143"/>
                  </a:solidFill>
                  <a:latin typeface="Arial" pitchFamily="34" charset="0"/>
                  <a:cs typeface="Arial" pitchFamily="34" charset="0"/>
                </a:rPr>
                <a:t>7 272,5 тыс.руб.</a:t>
              </a:r>
              <a:endParaRPr lang="ru-RU" b="1" kern="1200" dirty="0">
                <a:solidFill>
                  <a:srgbClr val="EF3143"/>
                </a:solidFill>
                <a:latin typeface="Arial" pitchFamily="34" charset="0"/>
                <a:cs typeface="Arial" pitchFamily="34" charset="0"/>
              </a:endParaRPr>
            </a:p>
          </p:txBody>
        </p:sp>
      </p:grpSp>
      <p:grpSp>
        <p:nvGrpSpPr>
          <p:cNvPr id="11" name="Группа 10"/>
          <p:cNvGrpSpPr/>
          <p:nvPr/>
        </p:nvGrpSpPr>
        <p:grpSpPr>
          <a:xfrm>
            <a:off x="5724128" y="4869160"/>
            <a:ext cx="2736291" cy="772410"/>
            <a:chOff x="2880327" y="1080119"/>
            <a:chExt cx="2736291" cy="772410"/>
          </a:xfrm>
        </p:grpSpPr>
        <p:sp>
          <p:nvSpPr>
            <p:cNvPr id="12" name="Прямоугольник 11"/>
            <p:cNvSpPr/>
            <p:nvPr/>
          </p:nvSpPr>
          <p:spPr>
            <a:xfrm>
              <a:off x="2880327" y="1080119"/>
              <a:ext cx="2736291" cy="772410"/>
            </a:xfrm>
            <a:prstGeom prst="rect">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3" name="Прямоугольник 12"/>
            <p:cNvSpPr/>
            <p:nvPr/>
          </p:nvSpPr>
          <p:spPr>
            <a:xfrm>
              <a:off x="2880327" y="1080119"/>
              <a:ext cx="2736291" cy="77241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b="1" kern="1200" dirty="0" smtClean="0">
                  <a:solidFill>
                    <a:srgbClr val="EF3143"/>
                  </a:solidFill>
                  <a:latin typeface="Arial" pitchFamily="34" charset="0"/>
                  <a:cs typeface="Arial" pitchFamily="34" charset="0"/>
                </a:rPr>
                <a:t>16 293,4 тыс.руб.</a:t>
              </a:r>
              <a:endParaRPr lang="ru-RU" b="1" kern="1200" dirty="0">
                <a:solidFill>
                  <a:srgbClr val="EF3143"/>
                </a:solidFill>
                <a:latin typeface="Arial" pitchFamily="34" charset="0"/>
                <a:cs typeface="Arial" pitchFamily="34" charset="0"/>
              </a:endParaRPr>
            </a:p>
          </p:txBody>
        </p:sp>
      </p:grpSp>
      <p:sp>
        <p:nvSpPr>
          <p:cNvPr id="16" name="Прямоугольник 15"/>
          <p:cNvSpPr/>
          <p:nvPr/>
        </p:nvSpPr>
        <p:spPr>
          <a:xfrm>
            <a:off x="6228184" y="4941168"/>
            <a:ext cx="2664296" cy="7488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endParaRPr lang="ru-RU" b="1" kern="1200" dirty="0">
              <a:solidFill>
                <a:srgbClr val="EF3143"/>
              </a:solidFill>
              <a:latin typeface="Arial" pitchFamily="34" charset="0"/>
              <a:cs typeface="Arial" pitchFamily="34" charset="0"/>
            </a:endParaRPr>
          </a:p>
        </p:txBody>
      </p:sp>
      <p:grpSp>
        <p:nvGrpSpPr>
          <p:cNvPr id="17" name="Группа 16"/>
          <p:cNvGrpSpPr/>
          <p:nvPr/>
        </p:nvGrpSpPr>
        <p:grpSpPr>
          <a:xfrm>
            <a:off x="323528" y="5733256"/>
            <a:ext cx="2678511" cy="936104"/>
            <a:chOff x="0" y="1967143"/>
            <a:chExt cx="2530516" cy="1167986"/>
          </a:xfrm>
        </p:grpSpPr>
        <p:sp>
          <p:nvSpPr>
            <p:cNvPr id="18" name="Прямоугольник 17"/>
            <p:cNvSpPr/>
            <p:nvPr/>
          </p:nvSpPr>
          <p:spPr>
            <a:xfrm>
              <a:off x="68029" y="1967143"/>
              <a:ext cx="2462487" cy="988296"/>
            </a:xfrm>
            <a:prstGeom prst="rect">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Прямоугольник 18"/>
            <p:cNvSpPr/>
            <p:nvPr/>
          </p:nvSpPr>
          <p:spPr>
            <a:xfrm>
              <a:off x="0" y="1967143"/>
              <a:ext cx="2462487" cy="1167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ctr" defTabSz="666750">
                <a:lnSpc>
                  <a:spcPct val="100000"/>
                </a:lnSpc>
                <a:spcBef>
                  <a:spcPct val="0"/>
                </a:spcBef>
                <a:spcAft>
                  <a:spcPts val="0"/>
                </a:spcAft>
                <a:buChar char="••"/>
              </a:pPr>
              <a:r>
                <a:rPr lang="ru-RU" sz="1400" b="1" kern="1200" dirty="0" smtClean="0">
                  <a:solidFill>
                    <a:schemeClr val="bg2">
                      <a:lumMod val="10000"/>
                    </a:schemeClr>
                  </a:solidFill>
                  <a:latin typeface="Arial" pitchFamily="34" charset="0"/>
                  <a:cs typeface="Arial" pitchFamily="34" charset="0"/>
                </a:rPr>
                <a:t> Обеспечение деятельности Контрольно-счётной палаты г.Урай</a:t>
              </a:r>
              <a:endParaRPr lang="ru-RU" sz="1400" b="1" kern="1200" dirty="0">
                <a:solidFill>
                  <a:schemeClr val="bg2">
                    <a:lumMod val="10000"/>
                  </a:schemeClr>
                </a:solidFill>
                <a:latin typeface="Arial" pitchFamily="34" charset="0"/>
                <a:cs typeface="Arial" pitchFamily="34" charset="0"/>
              </a:endParaRPr>
            </a:p>
          </p:txBody>
        </p:sp>
      </p:grpSp>
      <p:grpSp>
        <p:nvGrpSpPr>
          <p:cNvPr id="20" name="Группа 19"/>
          <p:cNvGrpSpPr/>
          <p:nvPr/>
        </p:nvGrpSpPr>
        <p:grpSpPr>
          <a:xfrm>
            <a:off x="5724128" y="5661248"/>
            <a:ext cx="2838637" cy="936104"/>
            <a:chOff x="2773278" y="2093504"/>
            <a:chExt cx="2838637" cy="1021382"/>
          </a:xfrm>
        </p:grpSpPr>
        <p:sp>
          <p:nvSpPr>
            <p:cNvPr id="21" name="Прямоугольник 20"/>
            <p:cNvSpPr/>
            <p:nvPr/>
          </p:nvSpPr>
          <p:spPr>
            <a:xfrm>
              <a:off x="2773278" y="2093504"/>
              <a:ext cx="2766629" cy="1021382"/>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Прямоугольник 21"/>
            <p:cNvSpPr/>
            <p:nvPr/>
          </p:nvSpPr>
          <p:spPr>
            <a:xfrm>
              <a:off x="2845286" y="2158952"/>
              <a:ext cx="2766629" cy="7920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ctr" defTabSz="666750">
                <a:lnSpc>
                  <a:spcPct val="100000"/>
                </a:lnSpc>
                <a:spcBef>
                  <a:spcPct val="0"/>
                </a:spcBef>
                <a:spcAft>
                  <a:spcPts val="0"/>
                </a:spcAft>
                <a:buChar char="••"/>
              </a:pPr>
              <a:r>
                <a:rPr lang="ru-RU" sz="1400" b="1" kern="1200" dirty="0" smtClean="0">
                  <a:solidFill>
                    <a:schemeClr val="bg2">
                      <a:lumMod val="10000"/>
                    </a:schemeClr>
                  </a:solidFill>
                  <a:latin typeface="Arial" pitchFamily="34" charset="0"/>
                  <a:cs typeface="Arial" pitchFamily="34" charset="0"/>
                </a:rPr>
                <a:t> Обеспечение деятельности Думы города Урай</a:t>
              </a:r>
              <a:endParaRPr lang="ru-RU" sz="1400" b="1" kern="1200" dirty="0">
                <a:solidFill>
                  <a:schemeClr val="bg2">
                    <a:lumMod val="10000"/>
                  </a:schemeClr>
                </a:solidFill>
                <a:latin typeface="Arial" pitchFamily="34" charset="0"/>
                <a:cs typeface="Arial" pitchFamily="34" charset="0"/>
              </a:endParaRPr>
            </a:p>
          </p:txBody>
        </p:sp>
      </p:grpSp>
      <p:sp>
        <p:nvSpPr>
          <p:cNvPr id="25" name="Прямоугольник 24"/>
          <p:cNvSpPr/>
          <p:nvPr/>
        </p:nvSpPr>
        <p:spPr>
          <a:xfrm>
            <a:off x="6228184" y="5661248"/>
            <a:ext cx="2664296" cy="93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0" lvl="1" indent="0" algn="ctr" defTabSz="622300">
              <a:lnSpc>
                <a:spcPct val="100000"/>
              </a:lnSpc>
              <a:spcBef>
                <a:spcPct val="0"/>
              </a:spcBef>
              <a:spcAft>
                <a:spcPts val="0"/>
              </a:spcAft>
              <a:buChar char="••"/>
            </a:pPr>
            <a:endParaRPr lang="ru-RU" sz="1400" b="1" kern="1200" dirty="0">
              <a:solidFill>
                <a:schemeClr val="bg2">
                  <a:lumMod val="10000"/>
                </a:schemeClr>
              </a:solidFill>
              <a:latin typeface="Arial" pitchFamily="34" charset="0"/>
              <a:cs typeface="Arial" pitchFamily="34" charset="0"/>
            </a:endParaRPr>
          </a:p>
        </p:txBody>
      </p:sp>
      <p:sp>
        <p:nvSpPr>
          <p:cNvPr id="29" name="Прямоугольник 28"/>
          <p:cNvSpPr/>
          <p:nvPr/>
        </p:nvSpPr>
        <p:spPr>
          <a:xfrm>
            <a:off x="1403648" y="3356992"/>
            <a:ext cx="6552728" cy="646331"/>
          </a:xfrm>
          <a:prstGeom prst="rect">
            <a:avLst/>
          </a:prstGeom>
        </p:spPr>
        <p:txBody>
          <a:bodyPr wrap="square">
            <a:spAutoFit/>
          </a:bodyPr>
          <a:lstStyle/>
          <a:p>
            <a:pPr algn="ctr"/>
            <a:r>
              <a:rPr lang="ru-RU" b="1" dirty="0" smtClean="0">
                <a:ln w="11430"/>
                <a:latin typeface="Arial" pitchFamily="34" charset="0"/>
                <a:cs typeface="Arial" pitchFamily="34" charset="0"/>
              </a:rPr>
              <a:t>Непрограммные направления деятельности в </a:t>
            </a:r>
            <a:r>
              <a:rPr lang="ru-RU" b="1" dirty="0" smtClean="0">
                <a:ln w="11430"/>
                <a:latin typeface="Arial" pitchFamily="34" charset="0"/>
                <a:cs typeface="Arial" pitchFamily="34" charset="0"/>
              </a:rPr>
              <a:t>бюджете </a:t>
            </a:r>
            <a:r>
              <a:rPr lang="ru-RU" b="1" dirty="0" smtClean="0">
                <a:ln w="11430"/>
                <a:latin typeface="Arial" pitchFamily="34" charset="0"/>
                <a:cs typeface="Arial" pitchFamily="34" charset="0"/>
              </a:rPr>
              <a:t>на 2017 год</a:t>
            </a:r>
            <a:endParaRPr lang="ru-RU" dirty="0"/>
          </a:p>
        </p:txBody>
      </p:sp>
      <p:cxnSp>
        <p:nvCxnSpPr>
          <p:cNvPr id="31" name="Прямая со стрелкой 30"/>
          <p:cNvCxnSpPr/>
          <p:nvPr/>
        </p:nvCxnSpPr>
        <p:spPr>
          <a:xfrm>
            <a:off x="4427984" y="4077072"/>
            <a:ext cx="230425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a:off x="1403648" y="4077072"/>
            <a:ext cx="302433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37039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539552" y="67271"/>
            <a:ext cx="8136904" cy="707886"/>
          </a:xfrm>
          <a:prstGeom prst="rect">
            <a:avLst/>
          </a:prstGeom>
        </p:spPr>
        <p:txBody>
          <a:bodyPr wrap="square">
            <a:spAutoFit/>
          </a:bodyPr>
          <a:lstStyle/>
          <a:p>
            <a:pPr algn="ctr"/>
            <a:r>
              <a:rPr lang="ru-RU" sz="2000" b="1" dirty="0" smtClean="0">
                <a:latin typeface="Arial" pitchFamily="34" charset="0"/>
                <a:cs typeface="Arial" pitchFamily="34" charset="0"/>
              </a:rPr>
              <a:t>Расходы бюджета города на функционирование социальной сферы в 2016 году и </a:t>
            </a:r>
            <a:r>
              <a:rPr lang="ru-RU" sz="2000" b="1" dirty="0" smtClean="0">
                <a:latin typeface="Arial" pitchFamily="34" charset="0"/>
                <a:cs typeface="Arial" pitchFamily="34" charset="0"/>
              </a:rPr>
              <a:t>в бюджете </a:t>
            </a:r>
            <a:r>
              <a:rPr lang="ru-RU" sz="2000" b="1" dirty="0" smtClean="0">
                <a:latin typeface="Arial" pitchFamily="34" charset="0"/>
                <a:cs typeface="Arial" pitchFamily="34" charset="0"/>
              </a:rPr>
              <a:t>на 2017 </a:t>
            </a:r>
            <a:r>
              <a:rPr lang="ru-RU" sz="2000" b="1" dirty="0" smtClean="0">
                <a:latin typeface="Arial" pitchFamily="34" charset="0"/>
                <a:cs typeface="Arial" pitchFamily="34" charset="0"/>
              </a:rPr>
              <a:t>год, </a:t>
            </a:r>
            <a:r>
              <a:rPr lang="ru-RU" sz="2000" b="1" dirty="0" smtClean="0">
                <a:latin typeface="Arial" pitchFamily="34" charset="0"/>
                <a:cs typeface="Arial" pitchFamily="34" charset="0"/>
              </a:rPr>
              <a:t>тыс.рублей</a:t>
            </a:r>
            <a:endParaRPr lang="ru-RU" sz="2000" dirty="0">
              <a:latin typeface="Arial" pitchFamily="34" charset="0"/>
              <a:cs typeface="Arial" pitchFamily="34" charset="0"/>
            </a:endParaRPr>
          </a:p>
        </p:txBody>
      </p:sp>
      <p:sp>
        <p:nvSpPr>
          <p:cNvPr id="9" name="Прямоугольник 8"/>
          <p:cNvSpPr/>
          <p:nvPr/>
        </p:nvSpPr>
        <p:spPr>
          <a:xfrm>
            <a:off x="539552" y="5373216"/>
            <a:ext cx="3832795" cy="461665"/>
          </a:xfrm>
          <a:prstGeom prst="rect">
            <a:avLst/>
          </a:prstGeom>
        </p:spPr>
        <p:txBody>
          <a:bodyPr wrap="square">
            <a:spAutoFit/>
          </a:bodyPr>
          <a:lstStyle/>
          <a:p>
            <a:pPr>
              <a:spcBef>
                <a:spcPct val="50000"/>
              </a:spcBef>
              <a:defRPr/>
            </a:pPr>
            <a:r>
              <a:rPr lang="ru-RU" sz="2400" b="1" dirty="0">
                <a:latin typeface="Arial" pitchFamily="34" charset="0"/>
                <a:cs typeface="Arial" pitchFamily="34" charset="0"/>
              </a:rPr>
              <a:t>Социальная </a:t>
            </a:r>
            <a:r>
              <a:rPr lang="ru-RU" sz="2400" b="1" dirty="0" smtClean="0">
                <a:latin typeface="Arial" pitchFamily="34" charset="0"/>
                <a:cs typeface="Arial" pitchFamily="34" charset="0"/>
              </a:rPr>
              <a:t>сфера                                                                 </a:t>
            </a:r>
          </a:p>
        </p:txBody>
      </p:sp>
      <p:sp>
        <p:nvSpPr>
          <p:cNvPr id="10" name="Прямоугольник 9"/>
          <p:cNvSpPr/>
          <p:nvPr/>
        </p:nvSpPr>
        <p:spPr>
          <a:xfrm>
            <a:off x="5076056" y="4750112"/>
            <a:ext cx="4572000" cy="1631216"/>
          </a:xfrm>
          <a:prstGeom prst="rect">
            <a:avLst/>
          </a:prstGeom>
        </p:spPr>
        <p:txBody>
          <a:bodyPr wrap="square">
            <a:spAutoFit/>
          </a:bodyPr>
          <a:lstStyle/>
          <a:p>
            <a:pPr>
              <a:defRPr/>
            </a:pPr>
            <a:r>
              <a:rPr lang="en-US" sz="2000" b="1" dirty="0" smtClean="0">
                <a:latin typeface="Arial" pitchFamily="34" charset="0"/>
                <a:cs typeface="Arial" pitchFamily="34" charset="0"/>
              </a:rPr>
              <a:t>-</a:t>
            </a:r>
            <a:r>
              <a:rPr lang="ru-RU" sz="2000" b="1" dirty="0" smtClean="0">
                <a:latin typeface="Arial" pitchFamily="34" charset="0"/>
                <a:cs typeface="Arial" pitchFamily="34" charset="0"/>
              </a:rPr>
              <a:t>Образование</a:t>
            </a:r>
            <a:endParaRPr lang="ru-RU" sz="2000" b="1" dirty="0">
              <a:latin typeface="Arial" pitchFamily="34" charset="0"/>
              <a:cs typeface="Arial" pitchFamily="34" charset="0"/>
            </a:endParaRPr>
          </a:p>
          <a:p>
            <a:pPr>
              <a:buFontTx/>
              <a:buChar char="-"/>
              <a:defRPr/>
            </a:pPr>
            <a:r>
              <a:rPr lang="ru-RU" sz="2000" b="1" dirty="0" smtClean="0">
                <a:latin typeface="Arial" pitchFamily="34" charset="0"/>
                <a:cs typeface="Arial" pitchFamily="34" charset="0"/>
              </a:rPr>
              <a:t>Культура </a:t>
            </a:r>
          </a:p>
          <a:p>
            <a:pPr>
              <a:buFontTx/>
              <a:buChar char="-"/>
              <a:defRPr/>
            </a:pPr>
            <a:r>
              <a:rPr lang="ru-RU" sz="2000" b="1" dirty="0" smtClean="0">
                <a:latin typeface="Arial" pitchFamily="34" charset="0"/>
                <a:cs typeface="Arial" pitchFamily="34" charset="0"/>
              </a:rPr>
              <a:t>Здравоохранение</a:t>
            </a:r>
            <a:endParaRPr lang="ru-RU" sz="2000" b="1" dirty="0">
              <a:latin typeface="Arial" pitchFamily="34" charset="0"/>
              <a:cs typeface="Arial" pitchFamily="34" charset="0"/>
            </a:endParaRPr>
          </a:p>
          <a:p>
            <a:pPr>
              <a:buFontTx/>
              <a:buChar char="-"/>
              <a:defRPr/>
            </a:pPr>
            <a:r>
              <a:rPr lang="ru-RU" sz="2000" b="1" dirty="0">
                <a:latin typeface="Arial" pitchFamily="34" charset="0"/>
                <a:cs typeface="Arial" pitchFamily="34" charset="0"/>
              </a:rPr>
              <a:t>Социальная политика</a:t>
            </a:r>
          </a:p>
          <a:p>
            <a:pPr>
              <a:buFontTx/>
              <a:buChar char="-"/>
              <a:defRPr/>
            </a:pPr>
            <a:r>
              <a:rPr lang="ru-RU" sz="2000" b="1" dirty="0">
                <a:latin typeface="Arial" pitchFamily="34" charset="0"/>
                <a:cs typeface="Arial" pitchFamily="34" charset="0"/>
              </a:rPr>
              <a:t>Физическая культура и спорт</a:t>
            </a:r>
          </a:p>
        </p:txBody>
      </p:sp>
      <p:sp>
        <p:nvSpPr>
          <p:cNvPr id="11" name="Левая фигурная скобка 10"/>
          <p:cNvSpPr/>
          <p:nvPr/>
        </p:nvSpPr>
        <p:spPr>
          <a:xfrm>
            <a:off x="4211960" y="4797152"/>
            <a:ext cx="936104" cy="1584176"/>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graphicFrame>
        <p:nvGraphicFramePr>
          <p:cNvPr id="16" name="Диаграмма 15"/>
          <p:cNvGraphicFramePr/>
          <p:nvPr>
            <p:extLst>
              <p:ext uri="{D42A27DB-BD31-4B8C-83A1-F6EECF244321}">
                <p14:modId xmlns:p14="http://schemas.microsoft.com/office/powerpoint/2010/main" xmlns="" val="3365533858"/>
              </p:ext>
            </p:extLst>
          </p:nvPr>
        </p:nvGraphicFramePr>
        <p:xfrm>
          <a:off x="0" y="1412776"/>
          <a:ext cx="4572000" cy="3103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Диаграмма 16"/>
          <p:cNvGraphicFramePr/>
          <p:nvPr>
            <p:extLst>
              <p:ext uri="{D42A27DB-BD31-4B8C-83A1-F6EECF244321}">
                <p14:modId xmlns:p14="http://schemas.microsoft.com/office/powerpoint/2010/main" xmlns="" val="1900489731"/>
              </p:ext>
            </p:extLst>
          </p:nvPr>
        </p:nvGraphicFramePr>
        <p:xfrm>
          <a:off x="4372347" y="1351838"/>
          <a:ext cx="4788024" cy="3103240"/>
        </p:xfrm>
        <a:graphic>
          <a:graphicData uri="http://schemas.openxmlformats.org/drawingml/2006/chart">
            <c:chart xmlns:c="http://schemas.openxmlformats.org/drawingml/2006/chart" xmlns:r="http://schemas.openxmlformats.org/officeDocument/2006/relationships" r:id="rId3"/>
          </a:graphicData>
        </a:graphic>
      </p:graphicFrame>
      <p:sp>
        <p:nvSpPr>
          <p:cNvPr id="18" name="Прямоугольник 17"/>
          <p:cNvSpPr/>
          <p:nvPr/>
        </p:nvSpPr>
        <p:spPr>
          <a:xfrm>
            <a:off x="1187624" y="2564904"/>
            <a:ext cx="1872208" cy="338554"/>
          </a:xfrm>
          <a:prstGeom prst="rect">
            <a:avLst/>
          </a:prstGeom>
        </p:spPr>
        <p:txBody>
          <a:bodyPr wrap="square">
            <a:spAutoFit/>
          </a:bodyPr>
          <a:lstStyle/>
          <a:p>
            <a:pPr indent="450850" algn="r" eaLnBrk="0" hangingPunct="0"/>
            <a:r>
              <a:rPr lang="ru-RU" sz="1600" b="1" dirty="0" smtClean="0">
                <a:latin typeface="Arial" pitchFamily="34" charset="0"/>
                <a:ea typeface="Calibri" pitchFamily="34" charset="0"/>
                <a:cs typeface="Arial" pitchFamily="34" charset="0"/>
              </a:rPr>
              <a:t>935 770,6</a:t>
            </a:r>
            <a:endParaRPr lang="ru-RU" sz="1600" b="1" dirty="0">
              <a:latin typeface="Arial" pitchFamily="34" charset="0"/>
              <a:cs typeface="Arial" pitchFamily="34" charset="0"/>
            </a:endParaRPr>
          </a:p>
        </p:txBody>
      </p:sp>
      <p:sp>
        <p:nvSpPr>
          <p:cNvPr id="19" name="Прямоугольник 18"/>
          <p:cNvSpPr/>
          <p:nvPr/>
        </p:nvSpPr>
        <p:spPr>
          <a:xfrm>
            <a:off x="-252536" y="3933056"/>
            <a:ext cx="1368152" cy="400110"/>
          </a:xfrm>
          <a:prstGeom prst="rect">
            <a:avLst/>
          </a:prstGeom>
        </p:spPr>
        <p:txBody>
          <a:bodyPr wrap="square">
            <a:spAutoFit/>
          </a:bodyPr>
          <a:lstStyle/>
          <a:p>
            <a:pPr indent="450850" algn="r" eaLnBrk="0" hangingPunct="0"/>
            <a:r>
              <a:rPr lang="ru-RU" sz="2000" b="1" dirty="0" smtClean="0">
                <a:latin typeface="Arial" pitchFamily="34" charset="0"/>
                <a:ea typeface="Calibri" pitchFamily="34" charset="0"/>
                <a:cs typeface="Arial" pitchFamily="34" charset="0"/>
              </a:rPr>
              <a:t>64,7%</a:t>
            </a:r>
            <a:endParaRPr lang="ru-RU" sz="2000" b="1" dirty="0">
              <a:latin typeface="Arial" pitchFamily="34" charset="0"/>
              <a:cs typeface="Arial" pitchFamily="34" charset="0"/>
            </a:endParaRPr>
          </a:p>
        </p:txBody>
      </p:sp>
      <p:sp>
        <p:nvSpPr>
          <p:cNvPr id="20" name="Прямоугольник 19"/>
          <p:cNvSpPr/>
          <p:nvPr/>
        </p:nvSpPr>
        <p:spPr>
          <a:xfrm>
            <a:off x="1670840" y="1988840"/>
            <a:ext cx="1366080" cy="400110"/>
          </a:xfrm>
          <a:prstGeom prst="rect">
            <a:avLst/>
          </a:prstGeom>
        </p:spPr>
        <p:txBody>
          <a:bodyPr wrap="none">
            <a:spAutoFit/>
          </a:bodyPr>
          <a:lstStyle/>
          <a:p>
            <a:pPr indent="450850" algn="r" eaLnBrk="0" hangingPunct="0"/>
            <a:r>
              <a:rPr lang="ru-RU" sz="2000" b="1" dirty="0" smtClean="0">
                <a:latin typeface="Arial" pitchFamily="34" charset="0"/>
                <a:cs typeface="Arial" pitchFamily="34" charset="0"/>
              </a:rPr>
              <a:t>35,3%</a:t>
            </a:r>
            <a:endParaRPr lang="ru-RU" sz="2000" b="1" dirty="0">
              <a:latin typeface="Arial" pitchFamily="34" charset="0"/>
              <a:cs typeface="Arial" pitchFamily="34" charset="0"/>
            </a:endParaRPr>
          </a:p>
        </p:txBody>
      </p:sp>
      <p:sp>
        <p:nvSpPr>
          <p:cNvPr id="21" name="Прямоугольник 20"/>
          <p:cNvSpPr/>
          <p:nvPr/>
        </p:nvSpPr>
        <p:spPr>
          <a:xfrm>
            <a:off x="4572000" y="2852936"/>
            <a:ext cx="1268296" cy="338554"/>
          </a:xfrm>
          <a:prstGeom prst="rect">
            <a:avLst/>
          </a:prstGeom>
        </p:spPr>
        <p:txBody>
          <a:bodyPr wrap="none">
            <a:spAutoFit/>
          </a:bodyPr>
          <a:lstStyle/>
          <a:p>
            <a:pPr lvl="0"/>
            <a:r>
              <a:rPr lang="ru-RU" sz="1600" b="1" dirty="0" smtClean="0">
                <a:latin typeface="Arial" pitchFamily="34" charset="0"/>
                <a:cs typeface="Arial" pitchFamily="34" charset="0"/>
              </a:rPr>
              <a:t>1 718 744,8</a:t>
            </a:r>
            <a:endParaRPr lang="ru-RU" sz="1600" b="1" dirty="0">
              <a:latin typeface="Arial" pitchFamily="34" charset="0"/>
              <a:cs typeface="Arial" pitchFamily="34" charset="0"/>
            </a:endParaRPr>
          </a:p>
        </p:txBody>
      </p:sp>
      <p:sp>
        <p:nvSpPr>
          <p:cNvPr id="22" name="Прямоугольник 21"/>
          <p:cNvSpPr/>
          <p:nvPr/>
        </p:nvSpPr>
        <p:spPr>
          <a:xfrm>
            <a:off x="6372200" y="2473151"/>
            <a:ext cx="1096775" cy="338554"/>
          </a:xfrm>
          <a:prstGeom prst="rect">
            <a:avLst/>
          </a:prstGeom>
        </p:spPr>
        <p:txBody>
          <a:bodyPr wrap="none">
            <a:spAutoFit/>
          </a:bodyPr>
          <a:lstStyle/>
          <a:p>
            <a:pPr lvl="0"/>
            <a:r>
              <a:rPr lang="ru-RU" sz="1600" b="1" dirty="0" smtClean="0">
                <a:latin typeface="Arial" pitchFamily="34" charset="0"/>
                <a:cs typeface="Arial" pitchFamily="34" charset="0"/>
              </a:rPr>
              <a:t>885 641,6</a:t>
            </a:r>
            <a:endParaRPr lang="ru-RU" sz="1600" b="1" dirty="0">
              <a:latin typeface="Arial" pitchFamily="34" charset="0"/>
              <a:cs typeface="Arial" pitchFamily="34" charset="0"/>
            </a:endParaRPr>
          </a:p>
        </p:txBody>
      </p:sp>
      <p:sp>
        <p:nvSpPr>
          <p:cNvPr id="23" name="Прямоугольник 22"/>
          <p:cNvSpPr/>
          <p:nvPr/>
        </p:nvSpPr>
        <p:spPr>
          <a:xfrm>
            <a:off x="3904564" y="3789040"/>
            <a:ext cx="1366080" cy="400110"/>
          </a:xfrm>
          <a:prstGeom prst="rect">
            <a:avLst/>
          </a:prstGeom>
        </p:spPr>
        <p:txBody>
          <a:bodyPr wrap="none">
            <a:spAutoFit/>
          </a:bodyPr>
          <a:lstStyle/>
          <a:p>
            <a:pPr indent="450850" algn="r" eaLnBrk="0" hangingPunct="0"/>
            <a:r>
              <a:rPr lang="ru-RU" sz="2000" b="1" dirty="0" smtClean="0">
                <a:latin typeface="Arial" pitchFamily="34" charset="0"/>
                <a:ea typeface="Calibri" pitchFamily="34" charset="0"/>
                <a:cs typeface="Arial" pitchFamily="34" charset="0"/>
              </a:rPr>
              <a:t>66,0%</a:t>
            </a:r>
            <a:endParaRPr lang="ru-RU" sz="2000" b="1" dirty="0">
              <a:latin typeface="Arial" pitchFamily="34" charset="0"/>
              <a:cs typeface="Arial" pitchFamily="34" charset="0"/>
            </a:endParaRPr>
          </a:p>
        </p:txBody>
      </p:sp>
      <p:sp>
        <p:nvSpPr>
          <p:cNvPr id="24" name="Прямоугольник 23"/>
          <p:cNvSpPr/>
          <p:nvPr/>
        </p:nvSpPr>
        <p:spPr>
          <a:xfrm>
            <a:off x="6280828" y="1916832"/>
            <a:ext cx="1366080" cy="400110"/>
          </a:xfrm>
          <a:prstGeom prst="rect">
            <a:avLst/>
          </a:prstGeom>
        </p:spPr>
        <p:txBody>
          <a:bodyPr wrap="none">
            <a:spAutoFit/>
          </a:bodyPr>
          <a:lstStyle/>
          <a:p>
            <a:pPr indent="450850" algn="r" eaLnBrk="0" hangingPunct="0"/>
            <a:r>
              <a:rPr lang="ru-RU" sz="2000" b="1" dirty="0" smtClean="0">
                <a:latin typeface="Arial" pitchFamily="34" charset="0"/>
                <a:ea typeface="Calibri" pitchFamily="34" charset="0"/>
                <a:cs typeface="Arial" pitchFamily="34" charset="0"/>
              </a:rPr>
              <a:t>34,0%</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31968" cy="838200"/>
          </a:xfrm>
        </p:spPr>
        <p:txBody>
          <a:bodyPr>
            <a:noAutofit/>
          </a:bodyPr>
          <a:lstStyle/>
          <a:p>
            <a:pPr algn="ctr"/>
            <a:r>
              <a:rPr lang="ru-RU" sz="2400" b="1" dirty="0" smtClean="0">
                <a:solidFill>
                  <a:schemeClr val="tx1"/>
                </a:solidFill>
                <a:latin typeface="Arial" pitchFamily="34" charset="0"/>
                <a:cs typeface="Arial" pitchFamily="34" charset="0"/>
              </a:rPr>
              <a:t>Документы, на основании которых составляется проект муниципального бюджета</a:t>
            </a:r>
            <a:endParaRPr lang="ru-RU" sz="2400" b="1" dirty="0">
              <a:solidFill>
                <a:schemeClr val="tx1"/>
              </a:solidFill>
              <a:latin typeface="Arial" pitchFamily="34" charset="0"/>
              <a:cs typeface="Arial" pitchFamily="34"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xmlns="" val="1081242164"/>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descr="iCAVC16B8.jpg"/>
          <p:cNvPicPr>
            <a:picLocks noChangeAspect="1"/>
          </p:cNvPicPr>
          <p:nvPr/>
        </p:nvPicPr>
        <p:blipFill>
          <a:blip r:embed="rId7" cstate="print"/>
          <a:stretch>
            <a:fillRect/>
          </a:stretch>
        </p:blipFill>
        <p:spPr>
          <a:xfrm>
            <a:off x="6516216" y="1412776"/>
            <a:ext cx="2520280" cy="2021616"/>
          </a:xfrm>
          <a:prstGeom prst="rect">
            <a:avLst/>
          </a:prstGeom>
          <a:effectLst>
            <a:softEdge rad="127000"/>
          </a:effectLst>
        </p:spPr>
      </p:pic>
    </p:spTree>
    <p:extLst>
      <p:ext uri="{BB962C8B-B14F-4D97-AF65-F5344CB8AC3E}">
        <p14:creationId xmlns:p14="http://schemas.microsoft.com/office/powerpoint/2010/main" xmlns="" val="2245417993"/>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848" y="-171400"/>
            <a:ext cx="7668344" cy="936104"/>
          </a:xfrm>
        </p:spPr>
        <p:txBody>
          <a:bodyPr>
            <a:normAutofit/>
          </a:bodyPr>
          <a:lstStyle/>
          <a:p>
            <a:pPr algn="ctr"/>
            <a:r>
              <a:rPr lang="ru-RU" sz="2000" b="1" dirty="0" smtClean="0">
                <a:solidFill>
                  <a:schemeClr val="tx1"/>
                </a:solidFill>
                <a:latin typeface="Arial" pitchFamily="34" charset="0"/>
                <a:cs typeface="Arial" pitchFamily="34" charset="0"/>
              </a:rPr>
              <a:t>Муниципальные программы, реализуемые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в городе Урай в 2017- 2019 годах</a:t>
            </a:r>
            <a:endParaRPr lang="ru-RU" sz="2000" b="1" dirty="0">
              <a:solidFill>
                <a:schemeClr val="tx1"/>
              </a:solidFill>
              <a:latin typeface="Arial" pitchFamily="34" charset="0"/>
              <a:cs typeface="Arial" pitchFamily="34"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xmlns="" val="283012873"/>
              </p:ext>
            </p:extLst>
          </p:nvPr>
        </p:nvGraphicFramePr>
        <p:xfrm>
          <a:off x="107504" y="1715369"/>
          <a:ext cx="8856984" cy="4983313"/>
        </p:xfrm>
        <a:graphic>
          <a:graphicData uri="http://schemas.openxmlformats.org/drawingml/2006/table">
            <a:tbl>
              <a:tblPr firstRow="1" bandRow="1">
                <a:tableStyleId>{5940675A-B579-460E-94D1-54222C63F5DA}</a:tableStyleId>
              </a:tblPr>
              <a:tblGrid>
                <a:gridCol w="5256584"/>
                <a:gridCol w="1224136"/>
                <a:gridCol w="1224136"/>
                <a:gridCol w="1152128"/>
              </a:tblGrid>
              <a:tr h="255347">
                <a:tc rowSpan="2">
                  <a:txBody>
                    <a:bodyPr/>
                    <a:lstStyle/>
                    <a:p>
                      <a:pPr algn="ctr"/>
                      <a:r>
                        <a:rPr lang="ru-RU" sz="1100" b="1" dirty="0" smtClean="0">
                          <a:solidFill>
                            <a:srgbClr val="0000FF"/>
                          </a:solidFill>
                          <a:latin typeface="Arial" pitchFamily="34" charset="0"/>
                          <a:cs typeface="Arial" pitchFamily="34" charset="0"/>
                        </a:rPr>
                        <a:t>Наименование муниципальной программы</a:t>
                      </a:r>
                      <a:endParaRPr lang="ru-RU" sz="1100" b="1" dirty="0">
                        <a:solidFill>
                          <a:srgbClr val="0000FF"/>
                        </a:solidFill>
                        <a:latin typeface="Arial" pitchFamily="34" charset="0"/>
                        <a:cs typeface="Arial" pitchFamily="34" charset="0"/>
                      </a:endParaRPr>
                    </a:p>
                  </a:txBody>
                  <a:tcPr anchor="ctr"/>
                </a:tc>
                <a:tc gridSpan="3">
                  <a:txBody>
                    <a:bodyPr/>
                    <a:lstStyle/>
                    <a:p>
                      <a:pPr algn="ctr"/>
                      <a:r>
                        <a:rPr lang="ru-RU" sz="1100" b="1" dirty="0" smtClean="0">
                          <a:solidFill>
                            <a:srgbClr val="3333FF"/>
                          </a:solidFill>
                          <a:latin typeface="Arial" pitchFamily="34" charset="0"/>
                          <a:cs typeface="Arial" pitchFamily="34" charset="0"/>
                        </a:rPr>
                        <a:t>Бюджет</a:t>
                      </a:r>
                      <a:endParaRPr lang="ru-RU" sz="1100" b="1" dirty="0">
                        <a:solidFill>
                          <a:srgbClr val="3333FF"/>
                        </a:solidFill>
                        <a:latin typeface="Arial" pitchFamily="34" charset="0"/>
                        <a:cs typeface="Arial" pitchFamily="34" charset="0"/>
                      </a:endParaRPr>
                    </a:p>
                  </a:txBody>
                  <a:tcPr anchor="ctr"/>
                </a:tc>
                <a:tc hMerge="1">
                  <a:txBody>
                    <a:bodyPr/>
                    <a:lstStyle/>
                    <a:p>
                      <a:endParaRPr lang="ru-RU" dirty="0"/>
                    </a:p>
                  </a:txBody>
                  <a:tcPr anchor="ctr"/>
                </a:tc>
                <a:tc hMerge="1">
                  <a:txBody>
                    <a:bodyPr/>
                    <a:lstStyle/>
                    <a:p>
                      <a:endParaRPr lang="ru-RU" dirty="0"/>
                    </a:p>
                  </a:txBody>
                  <a:tcPr anchor="ctr"/>
                </a:tc>
              </a:tr>
              <a:tr h="270368">
                <a:tc vMerge="1">
                  <a:txBody>
                    <a:bodyPr/>
                    <a:lstStyle/>
                    <a:p>
                      <a:pPr algn="l"/>
                      <a:endParaRPr lang="ru-RU" sz="1100" b="1" dirty="0">
                        <a:solidFill>
                          <a:srgbClr val="0000FF"/>
                        </a:solidFill>
                        <a:latin typeface="Arial" pitchFamily="34" charset="0"/>
                        <a:cs typeface="Arial" pitchFamily="34" charset="0"/>
                      </a:endParaRPr>
                    </a:p>
                  </a:txBody>
                  <a:tcPr anchor="ctr"/>
                </a:tc>
                <a:tc>
                  <a:txBody>
                    <a:bodyPr/>
                    <a:lstStyle/>
                    <a:p>
                      <a:pPr algn="ctr"/>
                      <a:r>
                        <a:rPr lang="ru-RU" sz="1200" b="1" dirty="0" smtClean="0">
                          <a:solidFill>
                            <a:srgbClr val="0000FF"/>
                          </a:solidFill>
                          <a:latin typeface="Arial" pitchFamily="34" charset="0"/>
                          <a:cs typeface="Arial" pitchFamily="34" charset="0"/>
                        </a:rPr>
                        <a:t>2017 год</a:t>
                      </a:r>
                      <a:endParaRPr lang="ru-RU" sz="1200" b="1" dirty="0">
                        <a:solidFill>
                          <a:srgbClr val="0000FF"/>
                        </a:solidFill>
                        <a:latin typeface="Arial" pitchFamily="34" charset="0"/>
                        <a:cs typeface="Arial" pitchFamily="34" charset="0"/>
                      </a:endParaRPr>
                    </a:p>
                  </a:txBody>
                  <a:tcPr anchor="ctr"/>
                </a:tc>
                <a:tc>
                  <a:txBody>
                    <a:bodyPr/>
                    <a:lstStyle/>
                    <a:p>
                      <a:pPr algn="ctr"/>
                      <a:r>
                        <a:rPr lang="ru-RU" sz="1200" b="1" dirty="0" smtClean="0">
                          <a:solidFill>
                            <a:srgbClr val="0000FF"/>
                          </a:solidFill>
                          <a:latin typeface="Arial" pitchFamily="34" charset="0"/>
                          <a:cs typeface="Arial" pitchFamily="34" charset="0"/>
                        </a:rPr>
                        <a:t>2018 год</a:t>
                      </a:r>
                      <a:endParaRPr lang="ru-RU" sz="1200" b="1" dirty="0">
                        <a:solidFill>
                          <a:srgbClr val="0000FF"/>
                        </a:solidFill>
                        <a:latin typeface="Arial" pitchFamily="34" charset="0"/>
                        <a:cs typeface="Arial" pitchFamily="34" charset="0"/>
                      </a:endParaRPr>
                    </a:p>
                  </a:txBody>
                  <a:tcPr anchor="ctr"/>
                </a:tc>
                <a:tc>
                  <a:txBody>
                    <a:bodyPr/>
                    <a:lstStyle/>
                    <a:p>
                      <a:pPr algn="ctr"/>
                      <a:r>
                        <a:rPr lang="ru-RU" sz="1200" b="1" dirty="0" smtClean="0">
                          <a:solidFill>
                            <a:srgbClr val="0000FF"/>
                          </a:solidFill>
                          <a:latin typeface="Arial" pitchFamily="34" charset="0"/>
                          <a:cs typeface="Arial" pitchFamily="34" charset="0"/>
                        </a:rPr>
                        <a:t>2019 год</a:t>
                      </a:r>
                      <a:endParaRPr lang="ru-RU" sz="1200" b="1" dirty="0">
                        <a:solidFill>
                          <a:srgbClr val="0000FF"/>
                        </a:solidFill>
                        <a:latin typeface="Arial" pitchFamily="34" charset="0"/>
                        <a:cs typeface="Arial" pitchFamily="34" charset="0"/>
                      </a:endParaRPr>
                    </a:p>
                  </a:txBody>
                  <a:tcPr anchor="ctr"/>
                </a:tc>
              </a:tr>
              <a:tr h="430205">
                <a:tc>
                  <a:txBody>
                    <a:bodyPr/>
                    <a:lstStyle/>
                    <a:p>
                      <a:pPr algn="l"/>
                      <a:r>
                        <a:rPr lang="ru-RU" sz="1100" b="1" dirty="0" smtClean="0">
                          <a:solidFill>
                            <a:srgbClr val="0000FF"/>
                          </a:solidFill>
                          <a:latin typeface="Arial" pitchFamily="34" charset="0"/>
                          <a:cs typeface="Arial" pitchFamily="34" charset="0"/>
                        </a:rPr>
                        <a:t>1. Муниципальная программа "Развитие образования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2014-2018 годы</a:t>
                      </a:r>
                      <a:endParaRPr lang="ru-RU" sz="1100" b="1" dirty="0">
                        <a:solidFill>
                          <a:srgbClr val="0000FF"/>
                        </a:solidFill>
                        <a:latin typeface="Arial" pitchFamily="34" charset="0"/>
                        <a:cs typeface="Arial" pitchFamily="34" charset="0"/>
                      </a:endParaRPr>
                    </a:p>
                  </a:txBody>
                  <a:tcPr anchor="ctr"/>
                </a:tc>
                <a:tc>
                  <a:txBody>
                    <a:bodyPr/>
                    <a:lstStyle/>
                    <a:p>
                      <a:pPr algn="ctr" fontAlgn="b"/>
                      <a:r>
                        <a:rPr lang="ru-RU" sz="1200" b="1" u="none" strike="noStrike" dirty="0">
                          <a:solidFill>
                            <a:srgbClr val="0000FF"/>
                          </a:solidFill>
                          <a:effectLst/>
                          <a:latin typeface="Arial" pitchFamily="34" charset="0"/>
                          <a:cs typeface="Arial" pitchFamily="34" charset="0"/>
                        </a:rPr>
                        <a:t>1 267 155,0</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1 227 517,8</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0,0</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r>
              <a:tr h="420572">
                <a:tc>
                  <a:txBody>
                    <a:bodyPr/>
                    <a:lstStyle/>
                    <a:p>
                      <a:pPr algn="l"/>
                      <a:r>
                        <a:rPr lang="ru-RU" sz="1100" b="1" dirty="0" smtClean="0">
                          <a:solidFill>
                            <a:srgbClr val="0000FF"/>
                          </a:solidFill>
                          <a:latin typeface="Arial" pitchFamily="34" charset="0"/>
                          <a:cs typeface="Arial" pitchFamily="34" charset="0"/>
                        </a:rPr>
                        <a:t>2. Муниципальная программа "Культура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2017-2021 годы</a:t>
                      </a:r>
                      <a:endParaRPr lang="ru-RU" sz="1100" b="1" dirty="0">
                        <a:solidFill>
                          <a:srgbClr val="0000FF"/>
                        </a:solidFill>
                        <a:latin typeface="Arial" pitchFamily="34" charset="0"/>
                        <a:cs typeface="Arial" pitchFamily="34" charset="0"/>
                      </a:endParaRPr>
                    </a:p>
                  </a:txBody>
                  <a:tcPr anchor="ctr"/>
                </a:tc>
                <a:tc>
                  <a:txBody>
                    <a:bodyPr/>
                    <a:lstStyle/>
                    <a:p>
                      <a:pPr algn="ctr" fontAlgn="b"/>
                      <a:r>
                        <a:rPr lang="ru-RU" sz="1200" b="1" u="none" strike="noStrike" dirty="0">
                          <a:solidFill>
                            <a:srgbClr val="0000FF"/>
                          </a:solidFill>
                          <a:effectLst/>
                          <a:latin typeface="Arial" pitchFamily="34" charset="0"/>
                          <a:cs typeface="Arial" pitchFamily="34" charset="0"/>
                        </a:rPr>
                        <a:t>173 589,2</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172 527,8</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171 177,1</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r>
              <a:tr h="420572">
                <a:tc>
                  <a:txBody>
                    <a:bodyPr/>
                    <a:lstStyle/>
                    <a:p>
                      <a:pPr algn="l"/>
                      <a:r>
                        <a:rPr lang="ru-RU" sz="1100" b="1" dirty="0" smtClean="0">
                          <a:solidFill>
                            <a:srgbClr val="0000FF"/>
                          </a:solidFill>
                          <a:latin typeface="Arial" pitchFamily="34" charset="0"/>
                          <a:cs typeface="Arial" pitchFamily="34" charset="0"/>
                        </a:rPr>
                        <a:t>3. </a:t>
                      </a:r>
                      <a:r>
                        <a:rPr lang="ru-RU" sz="1100" b="1" dirty="0" err="1" smtClean="0">
                          <a:solidFill>
                            <a:srgbClr val="0000FF"/>
                          </a:solidFill>
                          <a:latin typeface="Arial" pitchFamily="34" charset="0"/>
                          <a:cs typeface="Arial" pitchFamily="34" charset="0"/>
                        </a:rPr>
                        <a:t>Мунципальная</a:t>
                      </a:r>
                      <a:r>
                        <a:rPr lang="ru-RU" sz="1100" b="1" dirty="0" smtClean="0">
                          <a:solidFill>
                            <a:srgbClr val="0000FF"/>
                          </a:solidFill>
                          <a:latin typeface="Arial" pitchFamily="34" charset="0"/>
                          <a:cs typeface="Arial" pitchFamily="34" charset="0"/>
                        </a:rPr>
                        <a:t> программа "Развитие физической культуры, спорта и туризма в городе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2016-2018 годы</a:t>
                      </a:r>
                      <a:endParaRPr lang="ru-RU" sz="1100" b="1" dirty="0">
                        <a:solidFill>
                          <a:srgbClr val="0000FF"/>
                        </a:solidFill>
                        <a:latin typeface="Arial" pitchFamily="34" charset="0"/>
                        <a:cs typeface="Arial" pitchFamily="34" charset="0"/>
                      </a:endParaRPr>
                    </a:p>
                  </a:txBody>
                  <a:tcPr anchor="ctr"/>
                </a:tc>
                <a:tc>
                  <a:txBody>
                    <a:bodyPr/>
                    <a:lstStyle/>
                    <a:p>
                      <a:pPr algn="ctr" fontAlgn="b"/>
                      <a:r>
                        <a:rPr lang="ru-RU" sz="1200" b="1" u="none" strike="noStrike" dirty="0">
                          <a:solidFill>
                            <a:srgbClr val="0000FF"/>
                          </a:solidFill>
                          <a:effectLst/>
                          <a:latin typeface="Arial" pitchFamily="34" charset="0"/>
                          <a:cs typeface="Arial" pitchFamily="34" charset="0"/>
                        </a:rPr>
                        <a:t>105 832,9</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105 832,9</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0,0</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r>
              <a:tr h="550123">
                <a:tc>
                  <a:txBody>
                    <a:bodyPr/>
                    <a:lstStyle/>
                    <a:p>
                      <a:pPr algn="l"/>
                      <a:r>
                        <a:rPr lang="ru-RU" sz="1100" b="1" dirty="0" smtClean="0">
                          <a:solidFill>
                            <a:srgbClr val="0000FF"/>
                          </a:solidFill>
                          <a:latin typeface="Arial" pitchFamily="34" charset="0"/>
                          <a:cs typeface="Arial" pitchFamily="34" charset="0"/>
                        </a:rPr>
                        <a:t>4. Муниципальная программа "Поддержка социально ориентированных некоммерческих  организаций в городе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2015 - 2017 годы</a:t>
                      </a:r>
                      <a:endParaRPr lang="ru-RU" sz="1100" b="1" dirty="0">
                        <a:solidFill>
                          <a:srgbClr val="0000FF"/>
                        </a:solidFill>
                        <a:latin typeface="Arial" pitchFamily="34" charset="0"/>
                        <a:cs typeface="Arial" pitchFamily="34" charset="0"/>
                      </a:endParaRPr>
                    </a:p>
                  </a:txBody>
                  <a:tcPr anchor="ctr"/>
                </a:tc>
                <a:tc>
                  <a:txBody>
                    <a:bodyPr/>
                    <a:lstStyle/>
                    <a:p>
                      <a:pPr algn="ctr" fontAlgn="b"/>
                      <a:r>
                        <a:rPr lang="ru-RU" sz="1200" b="1" u="none" strike="noStrike" dirty="0" smtClean="0">
                          <a:solidFill>
                            <a:srgbClr val="0000FF"/>
                          </a:solidFill>
                          <a:effectLst/>
                          <a:latin typeface="Arial" pitchFamily="34" charset="0"/>
                          <a:cs typeface="Arial" pitchFamily="34" charset="0"/>
                        </a:rPr>
                        <a:t>14 920,3</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u="none" strike="noStrike" dirty="0" smtClean="0">
                        <a:solidFill>
                          <a:srgbClr val="0000FF"/>
                        </a:solidFill>
                        <a:effectLst/>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1" u="none" strike="noStrike" dirty="0" smtClean="0">
                          <a:solidFill>
                            <a:srgbClr val="0000FF"/>
                          </a:solidFill>
                          <a:effectLst/>
                          <a:latin typeface="Arial" pitchFamily="34" charset="0"/>
                          <a:cs typeface="Arial" pitchFamily="34" charset="0"/>
                        </a:rPr>
                        <a:t>0,0</a:t>
                      </a:r>
                    </a:p>
                    <a:p>
                      <a:pPr algn="ctr"/>
                      <a:endParaRPr lang="ru-RU" sz="1200" b="1" dirty="0">
                        <a:solidFill>
                          <a:srgbClr val="0000FF"/>
                        </a:solidFill>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u="none" strike="noStrike" dirty="0" smtClean="0">
                        <a:solidFill>
                          <a:srgbClr val="0000FF"/>
                        </a:solidFill>
                        <a:effectLst/>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1" u="none" strike="noStrike" dirty="0" smtClean="0">
                          <a:solidFill>
                            <a:srgbClr val="0000FF"/>
                          </a:solidFill>
                          <a:effectLst/>
                          <a:latin typeface="Arial" pitchFamily="34" charset="0"/>
                          <a:cs typeface="Arial" pitchFamily="34" charset="0"/>
                        </a:rPr>
                        <a:t>0,0</a:t>
                      </a:r>
                    </a:p>
                    <a:p>
                      <a:pPr algn="ctr"/>
                      <a:endParaRPr lang="ru-RU" sz="1200" b="1" dirty="0">
                        <a:solidFill>
                          <a:srgbClr val="0000FF"/>
                        </a:solidFill>
                        <a:latin typeface="Arial" pitchFamily="34" charset="0"/>
                        <a:cs typeface="Arial" pitchFamily="34" charset="0"/>
                      </a:endParaRPr>
                    </a:p>
                  </a:txBody>
                  <a:tcPr marL="9525" marR="9525" marT="9525" marB="0" anchor="ctr"/>
                </a:tc>
              </a:tr>
              <a:tr h="585797">
                <a:tc>
                  <a:txBody>
                    <a:bodyPr/>
                    <a:lstStyle/>
                    <a:p>
                      <a:pPr algn="l"/>
                      <a:r>
                        <a:rPr lang="ru-RU" sz="1100" b="1" dirty="0" smtClean="0">
                          <a:solidFill>
                            <a:srgbClr val="0000FF"/>
                          </a:solidFill>
                          <a:latin typeface="Arial" pitchFamily="34" charset="0"/>
                          <a:cs typeface="Arial" pitchFamily="34" charset="0"/>
                        </a:rPr>
                        <a:t>5. Муниципальная программа "Улучшение жилищных условий граждан, проживающих на территории муниципального образования город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2016-2018 годы</a:t>
                      </a:r>
                      <a:endParaRPr lang="ru-RU" sz="1100" b="1" dirty="0">
                        <a:solidFill>
                          <a:srgbClr val="0000FF"/>
                        </a:solidFill>
                        <a:latin typeface="Arial" pitchFamily="34" charset="0"/>
                        <a:cs typeface="Arial" pitchFamily="34" charset="0"/>
                      </a:endParaRPr>
                    </a:p>
                  </a:txBody>
                  <a:tcPr anchor="ctr"/>
                </a:tc>
                <a:tc>
                  <a:txBody>
                    <a:bodyPr/>
                    <a:lstStyle/>
                    <a:p>
                      <a:pPr algn="ctr" fontAlgn="b"/>
                      <a:r>
                        <a:rPr lang="ru-RU" sz="1200" b="1" u="none" strike="noStrike" dirty="0" smtClean="0">
                          <a:solidFill>
                            <a:srgbClr val="0000FF"/>
                          </a:solidFill>
                          <a:effectLst/>
                          <a:latin typeface="Arial" pitchFamily="34" charset="0"/>
                          <a:cs typeface="Arial" pitchFamily="34" charset="0"/>
                        </a:rPr>
                        <a:t>39 823,3</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52 754,7</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0,0</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r>
              <a:tr h="565943">
                <a:tc>
                  <a:txBody>
                    <a:bodyPr/>
                    <a:lstStyle/>
                    <a:p>
                      <a:pPr algn="l"/>
                      <a:r>
                        <a:rPr lang="ru-RU" sz="1100" b="1" dirty="0" smtClean="0">
                          <a:solidFill>
                            <a:srgbClr val="0000FF"/>
                          </a:solidFill>
                          <a:latin typeface="Arial" pitchFamily="34" charset="0"/>
                          <a:cs typeface="Arial" pitchFamily="34" charset="0"/>
                        </a:rPr>
                        <a:t>6. Муниципальная программа "Капитальный ремонт и реконструкция систем коммунальной инфраструктуры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2014-2020 годы"</a:t>
                      </a:r>
                      <a:endParaRPr lang="ru-RU" sz="1100" b="1" dirty="0">
                        <a:solidFill>
                          <a:srgbClr val="0000FF"/>
                        </a:solidFill>
                        <a:latin typeface="Arial" pitchFamily="34" charset="0"/>
                        <a:cs typeface="Arial" pitchFamily="34" charset="0"/>
                      </a:endParaRPr>
                    </a:p>
                  </a:txBody>
                  <a:tcPr anchor="ctr"/>
                </a:tc>
                <a:tc>
                  <a:txBody>
                    <a:bodyPr/>
                    <a:lstStyle/>
                    <a:p>
                      <a:pPr algn="ctr" fontAlgn="b"/>
                      <a:r>
                        <a:rPr lang="ru-RU" sz="1200" b="1" u="none" strike="noStrike" dirty="0">
                          <a:solidFill>
                            <a:srgbClr val="0000FF"/>
                          </a:solidFill>
                          <a:effectLst/>
                          <a:latin typeface="Arial" pitchFamily="34" charset="0"/>
                          <a:cs typeface="Arial" pitchFamily="34" charset="0"/>
                        </a:rPr>
                        <a:t>24 618,5</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8 063,5</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8 063,5</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r>
              <a:tr h="420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7. Муниципальная программа "Профилактика правонарушений на территории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2015-2017 годы</a:t>
                      </a:r>
                    </a:p>
                  </a:txBody>
                  <a:tcPr anchor="ctr"/>
                </a:tc>
                <a:tc>
                  <a:txBody>
                    <a:bodyPr/>
                    <a:lstStyle/>
                    <a:p>
                      <a:pPr algn="ctr" fontAlgn="b"/>
                      <a:r>
                        <a:rPr lang="ru-RU" sz="1200" b="1" u="none" strike="noStrike" dirty="0">
                          <a:solidFill>
                            <a:srgbClr val="0000FF"/>
                          </a:solidFill>
                          <a:effectLst/>
                          <a:latin typeface="Arial" pitchFamily="34" charset="0"/>
                          <a:cs typeface="Arial" pitchFamily="34" charset="0"/>
                        </a:rPr>
                        <a:t>10 673,6</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u="none" strike="noStrike" dirty="0" smtClean="0">
                          <a:solidFill>
                            <a:srgbClr val="0000FF"/>
                          </a:solidFill>
                          <a:effectLst/>
                          <a:latin typeface="Arial" pitchFamily="34" charset="0"/>
                          <a:cs typeface="Arial" pitchFamily="34" charset="0"/>
                        </a:rPr>
                        <a:t>0,0</a:t>
                      </a:r>
                      <a:endParaRPr lang="ru-RU" sz="1200" b="1" dirty="0">
                        <a:solidFill>
                          <a:srgbClr val="0000FF"/>
                        </a:solidFill>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u="none" strike="noStrike" dirty="0" smtClean="0">
                          <a:solidFill>
                            <a:srgbClr val="0000FF"/>
                          </a:solidFill>
                          <a:effectLst/>
                          <a:latin typeface="Arial" pitchFamily="34" charset="0"/>
                          <a:cs typeface="Arial" pitchFamily="34" charset="0"/>
                        </a:rPr>
                        <a:t>0,0</a:t>
                      </a:r>
                      <a:endParaRPr lang="ru-RU" sz="1200" b="1" dirty="0">
                        <a:solidFill>
                          <a:srgbClr val="0000FF"/>
                        </a:solidFill>
                        <a:latin typeface="Arial" pitchFamily="34" charset="0"/>
                        <a:cs typeface="Arial" pitchFamily="34" charset="0"/>
                      </a:endParaRPr>
                    </a:p>
                  </a:txBody>
                  <a:tcPr marL="9525" marR="9525" marT="9525" marB="0" anchor="ctr"/>
                </a:tc>
              </a:tr>
              <a:tr h="585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8. Муниципальная программа "Защита населения и территории городского округа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от чрезвычайных ситуаций, совершенствование гражданской обороны" на 2013-2018 годы</a:t>
                      </a:r>
                    </a:p>
                  </a:txBody>
                  <a:tcPr anchor="ctr"/>
                </a:tc>
                <a:tc>
                  <a:txBody>
                    <a:bodyPr/>
                    <a:lstStyle/>
                    <a:p>
                      <a:pPr algn="ctr" fontAlgn="b"/>
                      <a:r>
                        <a:rPr lang="ru-RU" sz="1200" b="1" u="none" strike="noStrike" dirty="0">
                          <a:solidFill>
                            <a:srgbClr val="0000FF"/>
                          </a:solidFill>
                          <a:effectLst/>
                          <a:latin typeface="Arial" pitchFamily="34" charset="0"/>
                          <a:cs typeface="Arial" pitchFamily="34" charset="0"/>
                        </a:rPr>
                        <a:t>26 294,9</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26 286,1</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0,0</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r>
              <a:tr h="420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9. Муниципальная программа "Охрана окружающей среды в границах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2017-2020 годы</a:t>
                      </a:r>
                    </a:p>
                  </a:txBody>
                  <a:tcPr anchor="ctr"/>
                </a:tc>
                <a:tc>
                  <a:txBody>
                    <a:bodyPr/>
                    <a:lstStyle/>
                    <a:p>
                      <a:pPr algn="ctr" fontAlgn="b"/>
                      <a:r>
                        <a:rPr lang="ru-RU" sz="1200" b="1" u="none" strike="noStrike" dirty="0">
                          <a:solidFill>
                            <a:srgbClr val="0000FF"/>
                          </a:solidFill>
                          <a:effectLst/>
                          <a:latin typeface="Arial" pitchFamily="34" charset="0"/>
                          <a:cs typeface="Arial" pitchFamily="34" charset="0"/>
                        </a:rPr>
                        <a:t>300,0</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a:solidFill>
                            <a:srgbClr val="0000FF"/>
                          </a:solidFill>
                          <a:effectLst/>
                          <a:latin typeface="Arial" pitchFamily="34" charset="0"/>
                          <a:cs typeface="Arial" pitchFamily="34" charset="0"/>
                        </a:rPr>
                        <a:t>100,0</a:t>
                      </a:r>
                      <a:endParaRPr lang="ru-RU" sz="1200" b="1" i="0" u="none" strike="noStrike">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200" b="1" u="none" strike="noStrike" dirty="0">
                          <a:solidFill>
                            <a:srgbClr val="0000FF"/>
                          </a:solidFill>
                          <a:effectLst/>
                          <a:latin typeface="Arial" pitchFamily="34" charset="0"/>
                          <a:cs typeface="Arial" pitchFamily="34" charset="0"/>
                        </a:rPr>
                        <a:t>100,0</a:t>
                      </a:r>
                      <a:endParaRPr lang="ru-RU" sz="1200" b="1" i="0" u="none" strike="noStrike" dirty="0">
                        <a:solidFill>
                          <a:srgbClr val="0000FF"/>
                        </a:solidFill>
                        <a:effectLst/>
                        <a:latin typeface="Arial" pitchFamily="34" charset="0"/>
                        <a:cs typeface="Arial" pitchFamily="34" charset="0"/>
                      </a:endParaRPr>
                    </a:p>
                  </a:txBody>
                  <a:tcPr marL="9525" marR="9525" marT="9525" marB="0" anchor="ctr"/>
                </a:tc>
              </a:tr>
            </a:tbl>
          </a:graphicData>
        </a:graphic>
      </p:graphicFrame>
      <p:sp>
        <p:nvSpPr>
          <p:cNvPr id="6" name="TextBox 5"/>
          <p:cNvSpPr txBox="1"/>
          <p:nvPr/>
        </p:nvSpPr>
        <p:spPr>
          <a:xfrm>
            <a:off x="179512" y="764705"/>
            <a:ext cx="7272808" cy="954107"/>
          </a:xfrm>
          <a:prstGeom prst="rect">
            <a:avLst/>
          </a:prstGeom>
          <a:noFill/>
        </p:spPr>
        <p:txBody>
          <a:bodyPr wrap="square" rtlCol="0">
            <a:spAutoFit/>
          </a:bodyPr>
          <a:lstStyle/>
          <a:p>
            <a:pPr fontAlgn="auto">
              <a:spcBef>
                <a:spcPts val="0"/>
              </a:spcBef>
              <a:spcAft>
                <a:spcPts val="0"/>
              </a:spcAft>
            </a:pPr>
            <a:r>
              <a:rPr lang="ru-RU" sz="1400" b="1" dirty="0" smtClean="0">
                <a:solidFill>
                  <a:srgbClr val="0F6FC6">
                    <a:lumMod val="75000"/>
                  </a:srgbClr>
                </a:solidFill>
                <a:latin typeface="Arial" pitchFamily="34" charset="0"/>
                <a:cs typeface="Arial" pitchFamily="34" charset="0"/>
              </a:rPr>
              <a:t>      </a:t>
            </a:r>
            <a:r>
              <a:rPr lang="ru-RU" sz="1400" b="1" u="sng" dirty="0" smtClean="0">
                <a:latin typeface="Arial" pitchFamily="34" charset="0"/>
                <a:cs typeface="Arial" pitchFamily="34" charset="0"/>
              </a:rPr>
              <a:t>Муниципальная программа</a:t>
            </a:r>
            <a:r>
              <a:rPr lang="ru-RU" sz="1400" b="1" dirty="0" smtClean="0">
                <a:latin typeface="Arial" pitchFamily="34" charset="0"/>
                <a:cs typeface="Arial" pitchFamily="34" charset="0"/>
              </a:rPr>
              <a:t> – это документ, определяющий:</a:t>
            </a:r>
          </a:p>
          <a:p>
            <a:pPr fontAlgn="auto">
              <a:spcBef>
                <a:spcPts val="0"/>
              </a:spcBef>
              <a:spcAft>
                <a:spcPts val="0"/>
              </a:spcAft>
              <a:buFont typeface="Wingdings" pitchFamily="2" charset="2"/>
              <a:buChar char="ü"/>
            </a:pPr>
            <a:r>
              <a:rPr lang="ru-RU" sz="1400" b="1" dirty="0" smtClean="0">
                <a:latin typeface="Arial" pitchFamily="34" charset="0"/>
                <a:cs typeface="Arial" pitchFamily="34" charset="0"/>
              </a:rPr>
              <a:t> цели и задачи муниципальной политики в определённой сфере;</a:t>
            </a:r>
          </a:p>
          <a:p>
            <a:pPr fontAlgn="auto">
              <a:spcBef>
                <a:spcPts val="0"/>
              </a:spcBef>
              <a:spcAft>
                <a:spcPts val="0"/>
              </a:spcAft>
              <a:buFont typeface="Wingdings" pitchFamily="2" charset="2"/>
              <a:buChar char="ü"/>
            </a:pPr>
            <a:r>
              <a:rPr lang="ru-RU" sz="1400" b="1" dirty="0" smtClean="0">
                <a:latin typeface="Arial" pitchFamily="34" charset="0"/>
                <a:cs typeface="Arial" pitchFamily="34" charset="0"/>
              </a:rPr>
              <a:t> способы их достижения;</a:t>
            </a:r>
          </a:p>
          <a:p>
            <a:pPr fontAlgn="auto">
              <a:spcBef>
                <a:spcPts val="0"/>
              </a:spcBef>
              <a:spcAft>
                <a:spcPts val="0"/>
              </a:spcAft>
              <a:buFont typeface="Wingdings" pitchFamily="2" charset="2"/>
              <a:buChar char="ü"/>
            </a:pPr>
            <a:r>
              <a:rPr lang="ru-RU" sz="1400" b="1" dirty="0" smtClean="0">
                <a:latin typeface="Arial" pitchFamily="34" charset="0"/>
                <a:cs typeface="Arial" pitchFamily="34" charset="0"/>
              </a:rPr>
              <a:t> объёмы используемых финансовых ресурсов</a:t>
            </a:r>
            <a:endParaRPr lang="ru-RU" sz="1400" b="1" dirty="0">
              <a:latin typeface="Arial" pitchFamily="34" charset="0"/>
              <a:cs typeface="Arial" pitchFamily="34" charset="0"/>
            </a:endParaRPr>
          </a:p>
        </p:txBody>
      </p:sp>
      <p:sp>
        <p:nvSpPr>
          <p:cNvPr id="3" name="Прямоугольник 2"/>
          <p:cNvSpPr/>
          <p:nvPr/>
        </p:nvSpPr>
        <p:spPr>
          <a:xfrm>
            <a:off x="8205767" y="1484784"/>
            <a:ext cx="835037" cy="276999"/>
          </a:xfrm>
          <a:prstGeom prst="rect">
            <a:avLst/>
          </a:prstGeom>
        </p:spPr>
        <p:txBody>
          <a:bodyPr wrap="none">
            <a:spAutoFit/>
          </a:bodyPr>
          <a:lstStyle/>
          <a:p>
            <a:pPr lvl="0"/>
            <a:r>
              <a:rPr lang="ru-RU" sz="1200" b="1" dirty="0" err="1">
                <a:latin typeface="Arial" pitchFamily="34" charset="0"/>
                <a:cs typeface="Arial" pitchFamily="34" charset="0"/>
              </a:rPr>
              <a:t>тыс.руб</a:t>
            </a:r>
            <a:r>
              <a:rPr lang="ru-RU" sz="1200" b="1" dirty="0">
                <a:latin typeface="Arial" pitchFamily="34" charset="0"/>
                <a:cs typeface="Arial" pitchFamily="34" charset="0"/>
              </a:rPr>
              <a:t>.</a:t>
            </a:r>
          </a:p>
        </p:txBody>
      </p:sp>
    </p:spTree>
    <p:extLst>
      <p:ext uri="{BB962C8B-B14F-4D97-AF65-F5344CB8AC3E}">
        <p14:creationId xmlns:p14="http://schemas.microsoft.com/office/powerpoint/2010/main" xmlns="" val="3792320018"/>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648072"/>
          </a:xfrm>
        </p:spPr>
        <p:txBody>
          <a:bodyPr>
            <a:noAutofit/>
          </a:bodyPr>
          <a:lstStyle/>
          <a:p>
            <a:pPr algn="ctr"/>
            <a:r>
              <a:rPr lang="ru-RU" sz="2000" b="1" dirty="0" smtClean="0">
                <a:solidFill>
                  <a:schemeClr val="tx1"/>
                </a:solidFill>
                <a:latin typeface="Arial" pitchFamily="34" charset="0"/>
                <a:cs typeface="Arial" pitchFamily="34" charset="0"/>
              </a:rPr>
              <a:t>Муниципальные программы, реализуемые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в городе Урай в 2017-2019 годах</a:t>
            </a:r>
            <a:endParaRPr lang="ru-RU" sz="2000" b="1" dirty="0">
              <a:solidFill>
                <a:schemeClr val="tx1"/>
              </a:solidFill>
              <a:latin typeface="Arial" pitchFamily="34" charset="0"/>
              <a:cs typeface="Arial" pitchFamily="34"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xmlns="" val="3636079648"/>
              </p:ext>
            </p:extLst>
          </p:nvPr>
        </p:nvGraphicFramePr>
        <p:xfrm>
          <a:off x="107503" y="980728"/>
          <a:ext cx="8821490" cy="5544614"/>
        </p:xfrm>
        <a:graphic>
          <a:graphicData uri="http://schemas.openxmlformats.org/drawingml/2006/table">
            <a:tbl>
              <a:tblPr firstRow="1" bandRow="1">
                <a:tableStyleId>{5940675A-B579-460E-94D1-54222C63F5DA}</a:tableStyleId>
              </a:tblPr>
              <a:tblGrid>
                <a:gridCol w="5400601"/>
                <a:gridCol w="1224136"/>
                <a:gridCol w="1156314"/>
                <a:gridCol w="1040439"/>
              </a:tblGrid>
              <a:tr h="332903">
                <a:tc rowSpan="2">
                  <a:txBody>
                    <a:bodyPr/>
                    <a:lstStyle/>
                    <a:p>
                      <a:pPr algn="ctr"/>
                      <a:r>
                        <a:rPr lang="ru-RU" sz="1100" b="1" dirty="0" smtClean="0">
                          <a:solidFill>
                            <a:srgbClr val="0000FF"/>
                          </a:solidFill>
                          <a:latin typeface="Arial" pitchFamily="34" charset="0"/>
                          <a:cs typeface="Arial" pitchFamily="34" charset="0"/>
                        </a:rPr>
                        <a:t>Наименование муниципальной программы</a:t>
                      </a:r>
                      <a:endParaRPr lang="ru-RU" sz="1100" b="1" dirty="0">
                        <a:solidFill>
                          <a:srgbClr val="0000FF"/>
                        </a:solidFill>
                        <a:latin typeface="Arial" pitchFamily="34" charset="0"/>
                        <a:cs typeface="Arial" pitchFamily="34" charset="0"/>
                      </a:endParaRPr>
                    </a:p>
                  </a:txBody>
                  <a:tcPr anchor="ctr"/>
                </a:tc>
                <a:tc gridSpan="3">
                  <a:txBody>
                    <a:bodyPr/>
                    <a:lstStyle/>
                    <a:p>
                      <a:pPr algn="ctr"/>
                      <a:r>
                        <a:rPr lang="ru-RU" sz="1100" b="1" dirty="0" smtClean="0">
                          <a:solidFill>
                            <a:srgbClr val="3333FF"/>
                          </a:solidFill>
                          <a:latin typeface="Arial" pitchFamily="34" charset="0"/>
                          <a:cs typeface="Arial" pitchFamily="34" charset="0"/>
                        </a:rPr>
                        <a:t>Бюджет</a:t>
                      </a:r>
                      <a:endParaRPr lang="ru-RU" sz="1100" b="1" dirty="0">
                        <a:solidFill>
                          <a:srgbClr val="3333FF"/>
                        </a:solidFill>
                        <a:latin typeface="Arial" pitchFamily="34" charset="0"/>
                        <a:cs typeface="Arial" pitchFamily="34" charset="0"/>
                      </a:endParaRPr>
                    </a:p>
                  </a:txBody>
                  <a:tcPr anchor="ctr"/>
                </a:tc>
                <a:tc hMerge="1">
                  <a:txBody>
                    <a:bodyPr/>
                    <a:lstStyle/>
                    <a:p>
                      <a:endParaRPr lang="ru-RU" dirty="0"/>
                    </a:p>
                  </a:txBody>
                  <a:tcPr anchor="ctr"/>
                </a:tc>
                <a:tc hMerge="1">
                  <a:txBody>
                    <a:bodyPr/>
                    <a:lstStyle/>
                    <a:p>
                      <a:endParaRPr lang="ru-RU" dirty="0"/>
                    </a:p>
                  </a:txBody>
                  <a:tcPr anchor="ctr"/>
                </a:tc>
              </a:tr>
              <a:tr h="279199">
                <a:tc vMerge="1">
                  <a:txBody>
                    <a:bodyPr/>
                    <a:lstStyle/>
                    <a:p>
                      <a:pPr algn="l"/>
                      <a:endParaRPr lang="ru-RU" sz="1100" b="1" dirty="0">
                        <a:solidFill>
                          <a:srgbClr val="0000FF"/>
                        </a:solidFill>
                        <a:latin typeface="Arial" pitchFamily="34" charset="0"/>
                        <a:cs typeface="Arial" pitchFamily="34" charset="0"/>
                      </a:endParaRPr>
                    </a:p>
                  </a:txBody>
                  <a:tcPr anchor="ctr"/>
                </a:tc>
                <a:tc>
                  <a:txBody>
                    <a:bodyPr/>
                    <a:lstStyle/>
                    <a:p>
                      <a:pPr algn="ctr"/>
                      <a:r>
                        <a:rPr lang="ru-RU" sz="1200" b="1" dirty="0" smtClean="0">
                          <a:solidFill>
                            <a:srgbClr val="0000FF"/>
                          </a:solidFill>
                          <a:latin typeface="Arial" pitchFamily="34" charset="0"/>
                          <a:cs typeface="Arial" pitchFamily="34" charset="0"/>
                        </a:rPr>
                        <a:t>2017 год</a:t>
                      </a:r>
                      <a:endParaRPr lang="ru-RU" sz="1200" b="1" dirty="0">
                        <a:solidFill>
                          <a:srgbClr val="0000FF"/>
                        </a:solidFill>
                        <a:latin typeface="Arial" pitchFamily="34" charset="0"/>
                        <a:cs typeface="Arial" pitchFamily="34" charset="0"/>
                      </a:endParaRPr>
                    </a:p>
                  </a:txBody>
                  <a:tcPr anchor="ctr"/>
                </a:tc>
                <a:tc>
                  <a:txBody>
                    <a:bodyPr/>
                    <a:lstStyle/>
                    <a:p>
                      <a:pPr algn="ctr"/>
                      <a:r>
                        <a:rPr lang="ru-RU" sz="1200" b="1" dirty="0" smtClean="0">
                          <a:solidFill>
                            <a:srgbClr val="0000FF"/>
                          </a:solidFill>
                          <a:latin typeface="Arial" pitchFamily="34" charset="0"/>
                          <a:cs typeface="Arial" pitchFamily="34" charset="0"/>
                        </a:rPr>
                        <a:t>2018 год</a:t>
                      </a:r>
                      <a:endParaRPr lang="ru-RU" sz="1200" b="1" dirty="0">
                        <a:solidFill>
                          <a:srgbClr val="0000FF"/>
                        </a:solidFill>
                        <a:latin typeface="Arial" pitchFamily="34" charset="0"/>
                        <a:cs typeface="Arial" pitchFamily="34" charset="0"/>
                      </a:endParaRPr>
                    </a:p>
                  </a:txBody>
                  <a:tcPr anchor="ctr"/>
                </a:tc>
                <a:tc>
                  <a:txBody>
                    <a:bodyPr/>
                    <a:lstStyle/>
                    <a:p>
                      <a:pPr algn="ctr"/>
                      <a:r>
                        <a:rPr lang="ru-RU" sz="1200" b="1" dirty="0" smtClean="0">
                          <a:solidFill>
                            <a:srgbClr val="0000FF"/>
                          </a:solidFill>
                          <a:latin typeface="Arial" pitchFamily="34" charset="0"/>
                          <a:cs typeface="Arial" pitchFamily="34" charset="0"/>
                        </a:rPr>
                        <a:t>2019 год</a:t>
                      </a:r>
                      <a:endParaRPr lang="ru-RU" sz="1200" b="1" dirty="0">
                        <a:solidFill>
                          <a:srgbClr val="0000FF"/>
                        </a:solidFill>
                        <a:latin typeface="Arial" pitchFamily="34" charset="0"/>
                        <a:cs typeface="Arial" pitchFamily="34" charset="0"/>
                      </a:endParaRPr>
                    </a:p>
                  </a:txBody>
                  <a:tcPr anchor="ctr"/>
                </a:tc>
              </a:tr>
              <a:tr h="604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10. Муниципальная программа "Развитие малого и среднего предпринимательства, потребительского рынка и сельскохозяйственных товаропроизводителей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2016-2020 годы</a:t>
                      </a:r>
                    </a:p>
                  </a:txBody>
                  <a:tcPr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38 970,5</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43 </a:t>
                      </a:r>
                      <a:r>
                        <a:rPr lang="ru-RU" sz="1100" b="1" u="none" strike="noStrike" dirty="0" smtClean="0">
                          <a:solidFill>
                            <a:srgbClr val="0000FF"/>
                          </a:solidFill>
                          <a:effectLst/>
                          <a:latin typeface="Arial" pitchFamily="34" charset="0"/>
                          <a:cs typeface="Arial" pitchFamily="34" charset="0"/>
                        </a:rPr>
                        <a:t>325,5</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26 </a:t>
                      </a:r>
                      <a:r>
                        <a:rPr lang="ru-RU" sz="1100" b="1" u="none" strike="noStrike" dirty="0" smtClean="0">
                          <a:solidFill>
                            <a:srgbClr val="0000FF"/>
                          </a:solidFill>
                          <a:effectLst/>
                          <a:latin typeface="Arial" pitchFamily="34" charset="0"/>
                          <a:cs typeface="Arial" pitchFamily="34" charset="0"/>
                        </a:rPr>
                        <a:t>349,5</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r>
              <a:tr h="434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11. Муниципальная программа "Информационное общество -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2016-2018 годы</a:t>
                      </a:r>
                    </a:p>
                  </a:txBody>
                  <a:tcPr anchor="ctr"/>
                </a:tc>
                <a:tc>
                  <a:txBody>
                    <a:bodyPr/>
                    <a:lstStyle/>
                    <a:p>
                      <a:pPr algn="ctr" fontAlgn="b"/>
                      <a:r>
                        <a:rPr lang="ru-RU" sz="1100" b="1" u="none" strike="noStrike" dirty="0">
                          <a:solidFill>
                            <a:srgbClr val="0000FF"/>
                          </a:solidFill>
                          <a:effectLst/>
                          <a:latin typeface="Arial" pitchFamily="34" charset="0"/>
                          <a:cs typeface="Arial" pitchFamily="34" charset="0"/>
                        </a:rPr>
                        <a:t>15 072,3</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15 072,3</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0,0</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r>
              <a:tr h="434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12. Муниципальная программа "Развитие транспортной системы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2016-2020 годы</a:t>
                      </a:r>
                    </a:p>
                  </a:txBody>
                  <a:tcPr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39 760,0</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35 151,2</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34 420,9</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r>
              <a:tr h="946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13. Муниципальная программа "Создание условий для эффективного и ответственного управления муниципальными финансами, повышения устойчивости местного бюджета городского округа </a:t>
                      </a:r>
                      <a:r>
                        <a:rPr lang="ru-RU" sz="1100" b="1" dirty="0" err="1" smtClean="0">
                          <a:solidFill>
                            <a:srgbClr val="0000FF"/>
                          </a:solidFill>
                          <a:latin typeface="Arial" pitchFamily="34" charset="0"/>
                          <a:cs typeface="Arial" pitchFamily="34" charset="0"/>
                        </a:rPr>
                        <a:t>г.Урай</a:t>
                      </a:r>
                      <a:r>
                        <a:rPr lang="ru-RU" sz="1100" b="1" dirty="0" smtClean="0">
                          <a:solidFill>
                            <a:srgbClr val="0000FF"/>
                          </a:solidFill>
                          <a:latin typeface="Arial" pitchFamily="34" charset="0"/>
                          <a:cs typeface="Arial" pitchFamily="34" charset="0"/>
                        </a:rPr>
                        <a:t>. Управление муниципальными финансами в городском округе </a:t>
                      </a:r>
                      <a:r>
                        <a:rPr lang="ru-RU" sz="1100" b="1" dirty="0" err="1" smtClean="0">
                          <a:solidFill>
                            <a:srgbClr val="0000FF"/>
                          </a:solidFill>
                          <a:latin typeface="Arial" pitchFamily="34" charset="0"/>
                          <a:cs typeface="Arial" pitchFamily="34" charset="0"/>
                        </a:rPr>
                        <a:t>г.Урай</a:t>
                      </a:r>
                      <a:r>
                        <a:rPr lang="ru-RU" sz="1100" b="1" dirty="0" smtClean="0">
                          <a:solidFill>
                            <a:srgbClr val="0000FF"/>
                          </a:solidFill>
                          <a:latin typeface="Arial" pitchFamily="34" charset="0"/>
                          <a:cs typeface="Arial" pitchFamily="34" charset="0"/>
                        </a:rPr>
                        <a:t>" на период до 2020 года"</a:t>
                      </a:r>
                    </a:p>
                  </a:txBody>
                  <a:tcPr anchor="ctr"/>
                </a:tc>
                <a:tc>
                  <a:txBody>
                    <a:bodyPr/>
                    <a:lstStyle/>
                    <a:p>
                      <a:pPr algn="ctr" fontAlgn="b"/>
                      <a:r>
                        <a:rPr lang="ru-RU" sz="1100" b="1" u="none" strike="noStrike" dirty="0">
                          <a:solidFill>
                            <a:srgbClr val="0000FF"/>
                          </a:solidFill>
                          <a:effectLst/>
                          <a:latin typeface="Arial" pitchFamily="34" charset="0"/>
                          <a:cs typeface="Arial" pitchFamily="34" charset="0"/>
                        </a:rPr>
                        <a:t>43 300,3</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69 598,8</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100 734,9</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r>
              <a:tr h="434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14. Муниципальная программа "Совершенствование и развитие муниципального управления в городе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2015-2017 годы</a:t>
                      </a:r>
                    </a:p>
                  </a:txBody>
                  <a:tcPr anchor="ctr"/>
                </a:tc>
                <a:tc>
                  <a:txBody>
                    <a:bodyPr/>
                    <a:lstStyle/>
                    <a:p>
                      <a:pPr algn="ctr" fontAlgn="b"/>
                      <a:r>
                        <a:rPr lang="ru-RU" sz="1100" b="1" u="none" strike="noStrike" dirty="0">
                          <a:solidFill>
                            <a:srgbClr val="0000FF"/>
                          </a:solidFill>
                          <a:effectLst/>
                          <a:latin typeface="Arial" pitchFamily="34" charset="0"/>
                          <a:cs typeface="Arial" pitchFamily="34" charset="0"/>
                        </a:rPr>
                        <a:t>449 630,2</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none" strike="noStrike" dirty="0" smtClean="0">
                          <a:solidFill>
                            <a:srgbClr val="0000FF"/>
                          </a:solidFill>
                          <a:effectLst/>
                          <a:latin typeface="Arial" pitchFamily="34" charset="0"/>
                          <a:cs typeface="Arial" pitchFamily="34" charset="0"/>
                        </a:rPr>
                        <a:t>0,0</a:t>
                      </a:r>
                      <a:endParaRPr lang="ru-RU" sz="1100" b="1" i="0" u="none" strike="noStrike" dirty="0" smtClean="0">
                        <a:solidFill>
                          <a:srgbClr val="0000FF"/>
                        </a:solidFill>
                        <a:effectLst/>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none" strike="noStrike" dirty="0" smtClean="0">
                          <a:solidFill>
                            <a:srgbClr val="0000FF"/>
                          </a:solidFill>
                          <a:effectLst/>
                          <a:latin typeface="Arial" pitchFamily="34" charset="0"/>
                          <a:cs typeface="Arial" pitchFamily="34" charset="0"/>
                        </a:rPr>
                        <a:t>0,0</a:t>
                      </a:r>
                      <a:endParaRPr lang="ru-RU" sz="1100" b="1" i="0" u="none" strike="noStrike" dirty="0" smtClean="0">
                        <a:solidFill>
                          <a:srgbClr val="0000FF"/>
                        </a:solidFill>
                        <a:effectLst/>
                        <a:latin typeface="Arial" pitchFamily="34" charset="0"/>
                        <a:cs typeface="Arial" pitchFamily="34" charset="0"/>
                      </a:endParaRPr>
                    </a:p>
                  </a:txBody>
                  <a:tcPr marL="9525" marR="9525" marT="9525" marB="0" anchor="ctr"/>
                </a:tc>
              </a:tr>
              <a:tr h="434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15. Муниципальная программа "Обеспечение градостроительной деятельности на территории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2015-2017 годы</a:t>
                      </a:r>
                    </a:p>
                  </a:txBody>
                  <a:tcPr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64 441,1</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none" strike="noStrike" dirty="0" smtClean="0">
                          <a:solidFill>
                            <a:srgbClr val="0000FF"/>
                          </a:solidFill>
                          <a:effectLst/>
                          <a:latin typeface="Arial" pitchFamily="34" charset="0"/>
                          <a:cs typeface="Arial" pitchFamily="34" charset="0"/>
                        </a:rPr>
                        <a:t>0,0</a:t>
                      </a:r>
                      <a:endParaRPr lang="ru-RU" sz="1100" b="1" i="0" u="none" strike="noStrike" dirty="0" smtClean="0">
                        <a:solidFill>
                          <a:srgbClr val="0000FF"/>
                        </a:solidFill>
                        <a:effectLst/>
                        <a:latin typeface="Arial" pitchFamily="34" charset="0"/>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none" strike="noStrike" dirty="0" smtClean="0">
                          <a:solidFill>
                            <a:srgbClr val="0000FF"/>
                          </a:solidFill>
                          <a:effectLst/>
                          <a:latin typeface="Arial" pitchFamily="34" charset="0"/>
                          <a:cs typeface="Arial" pitchFamily="34" charset="0"/>
                        </a:rPr>
                        <a:t>0,0</a:t>
                      </a:r>
                      <a:endParaRPr lang="ru-RU" sz="1100" b="1" i="0" u="none" strike="noStrike" dirty="0" smtClean="0">
                        <a:solidFill>
                          <a:srgbClr val="0000FF"/>
                        </a:solidFill>
                        <a:effectLst/>
                        <a:latin typeface="Arial" pitchFamily="34" charset="0"/>
                        <a:cs typeface="Arial" pitchFamily="34" charset="0"/>
                      </a:endParaRPr>
                    </a:p>
                  </a:txBody>
                  <a:tcPr marL="9525" marR="9525" marT="9525" marB="0" anchor="ctr"/>
                </a:tc>
              </a:tr>
              <a:tr h="434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16. Муниципальная программа "Молодежь города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2016-2020 годы</a:t>
                      </a:r>
                    </a:p>
                  </a:txBody>
                  <a:tcPr anchor="ctr"/>
                </a:tc>
                <a:tc>
                  <a:txBody>
                    <a:bodyPr/>
                    <a:lstStyle/>
                    <a:p>
                      <a:pPr algn="ctr" fontAlgn="b"/>
                      <a:r>
                        <a:rPr lang="ru-RU" sz="1100" b="1" u="none" strike="noStrike" dirty="0">
                          <a:solidFill>
                            <a:srgbClr val="0000FF"/>
                          </a:solidFill>
                          <a:effectLst/>
                          <a:latin typeface="Arial" pitchFamily="34" charset="0"/>
                          <a:cs typeface="Arial" pitchFamily="34" charset="0"/>
                        </a:rPr>
                        <a:t>18 805,6</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18 805,6</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18 805,6</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r>
              <a:tr h="604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17. Муниципальная программа "Развитие жилищно-коммунального комплекса и повышение энергетической эффективности в городе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2016-2018 годы"</a:t>
                      </a:r>
                    </a:p>
                  </a:txBody>
                  <a:tcPr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196 422,8</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192 120,4</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0,0</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r>
              <a:tr h="604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cs typeface="Arial" pitchFamily="34" charset="0"/>
                        </a:rPr>
                        <a:t>18. Муниципальная программа "Проектирование и строительство инженерных сетей коммунальной инфраструктуры в городе </a:t>
                      </a:r>
                      <a:r>
                        <a:rPr lang="ru-RU" sz="1100" b="1" dirty="0" err="1" smtClean="0">
                          <a:solidFill>
                            <a:srgbClr val="0000FF"/>
                          </a:solidFill>
                          <a:latin typeface="Arial" pitchFamily="34" charset="0"/>
                          <a:cs typeface="Arial" pitchFamily="34" charset="0"/>
                        </a:rPr>
                        <a:t>Урай</a:t>
                      </a:r>
                      <a:r>
                        <a:rPr lang="ru-RU" sz="1100" b="1" dirty="0" smtClean="0">
                          <a:solidFill>
                            <a:srgbClr val="0000FF"/>
                          </a:solidFill>
                          <a:latin typeface="Arial" pitchFamily="34" charset="0"/>
                          <a:cs typeface="Arial" pitchFamily="34" charset="0"/>
                        </a:rPr>
                        <a:t>" на 2014-2020 годы</a:t>
                      </a:r>
                    </a:p>
                  </a:txBody>
                  <a:tcPr anchor="ctr"/>
                </a:tc>
                <a:tc>
                  <a:txBody>
                    <a:bodyPr/>
                    <a:lstStyle/>
                    <a:p>
                      <a:pPr algn="ctr" fontAlgn="b"/>
                      <a:r>
                        <a:rPr lang="ru-RU" sz="1100" b="1" u="none" strike="noStrike" dirty="0" smtClean="0">
                          <a:solidFill>
                            <a:srgbClr val="0000FF"/>
                          </a:solidFill>
                          <a:effectLst/>
                          <a:latin typeface="Arial" pitchFamily="34" charset="0"/>
                          <a:cs typeface="Arial" pitchFamily="34" charset="0"/>
                        </a:rPr>
                        <a:t>51 209,7</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20 268,1</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c>
                  <a:txBody>
                    <a:bodyPr/>
                    <a:lstStyle/>
                    <a:p>
                      <a:pPr algn="ctr" fontAlgn="b"/>
                      <a:r>
                        <a:rPr lang="ru-RU" sz="1100" b="1" u="none" strike="noStrike" dirty="0">
                          <a:solidFill>
                            <a:srgbClr val="0000FF"/>
                          </a:solidFill>
                          <a:effectLst/>
                          <a:latin typeface="Arial" pitchFamily="34" charset="0"/>
                          <a:cs typeface="Arial" pitchFamily="34" charset="0"/>
                        </a:rPr>
                        <a:t>20 268,1</a:t>
                      </a:r>
                      <a:endParaRPr lang="ru-RU" sz="1100" b="1" i="0" u="none" strike="noStrike" dirty="0">
                        <a:solidFill>
                          <a:srgbClr val="0000FF"/>
                        </a:solidFill>
                        <a:effectLst/>
                        <a:latin typeface="Arial" pitchFamily="34" charset="0"/>
                        <a:cs typeface="Arial" pitchFamily="34" charset="0"/>
                      </a:endParaRPr>
                    </a:p>
                  </a:txBody>
                  <a:tcPr marL="9525" marR="9525" marT="9525" marB="0" anchor="ctr"/>
                </a:tc>
              </a:tr>
            </a:tbl>
          </a:graphicData>
        </a:graphic>
      </p:graphicFrame>
      <p:sp>
        <p:nvSpPr>
          <p:cNvPr id="3" name="Прямоугольник 2"/>
          <p:cNvSpPr/>
          <p:nvPr/>
        </p:nvSpPr>
        <p:spPr>
          <a:xfrm>
            <a:off x="8028384" y="692696"/>
            <a:ext cx="835037" cy="276999"/>
          </a:xfrm>
          <a:prstGeom prst="rect">
            <a:avLst/>
          </a:prstGeom>
        </p:spPr>
        <p:txBody>
          <a:bodyPr wrap="square">
            <a:spAutoFit/>
          </a:bodyPr>
          <a:lstStyle/>
          <a:p>
            <a:r>
              <a:rPr lang="ru-RU" sz="1200" b="1" dirty="0" err="1">
                <a:latin typeface="Arial" pitchFamily="34" charset="0"/>
                <a:cs typeface="Arial" pitchFamily="34" charset="0"/>
              </a:rPr>
              <a:t>т</a:t>
            </a:r>
            <a:r>
              <a:rPr lang="ru-RU" sz="1200" b="1" dirty="0" err="1" smtClean="0">
                <a:latin typeface="Arial" pitchFamily="34" charset="0"/>
                <a:cs typeface="Arial" pitchFamily="34" charset="0"/>
              </a:rPr>
              <a:t>ыс.руб</a:t>
            </a:r>
            <a:r>
              <a:rPr lang="ru-RU" sz="1200" b="1" dirty="0" smtClean="0">
                <a:latin typeface="Arial" pitchFamily="34" charset="0"/>
                <a:cs typeface="Arial" pitchFamily="34" charset="0"/>
              </a:rPr>
              <a:t>.</a:t>
            </a:r>
            <a:endParaRPr lang="ru-RU" sz="1200" b="1" dirty="0">
              <a:latin typeface="Arial" pitchFamily="34" charset="0"/>
              <a:cs typeface="Arial" pitchFamily="34" charset="0"/>
            </a:endParaRPr>
          </a:p>
        </p:txBody>
      </p:sp>
    </p:spTree>
    <p:extLst>
      <p:ext uri="{BB962C8B-B14F-4D97-AF65-F5344CB8AC3E}">
        <p14:creationId xmlns:p14="http://schemas.microsoft.com/office/powerpoint/2010/main" xmlns="" val="2467185261"/>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0" y="188640"/>
            <a:ext cx="9144000" cy="707886"/>
          </a:xfrm>
          <a:prstGeom prst="rect">
            <a:avLst/>
          </a:prstGeom>
          <a:noFill/>
        </p:spPr>
        <p:txBody>
          <a:bodyPr wrap="square">
            <a:spAutoFit/>
          </a:bodyPr>
          <a:lstStyle/>
          <a:p>
            <a:pPr algn="ctr"/>
            <a:r>
              <a:rPr lang="ru-RU" sz="2000" b="1" dirty="0" smtClean="0">
                <a:latin typeface="Arial" pitchFamily="34" charset="0"/>
                <a:cs typeface="Arial" pitchFamily="34" charset="0"/>
              </a:rPr>
              <a:t>Муниципальная программа </a:t>
            </a:r>
          </a:p>
          <a:p>
            <a:pPr algn="ctr"/>
            <a:r>
              <a:rPr lang="ru-RU" sz="2000" b="1" dirty="0" smtClean="0">
                <a:latin typeface="Arial" pitchFamily="34" charset="0"/>
                <a:cs typeface="Arial" pitchFamily="34" charset="0"/>
              </a:rPr>
              <a:t>«Развитие</a:t>
            </a:r>
            <a:r>
              <a:rPr lang="en-US" sz="2000" b="1" dirty="0" smtClean="0">
                <a:latin typeface="Arial" pitchFamily="34" charset="0"/>
                <a:cs typeface="Arial" pitchFamily="34" charset="0"/>
              </a:rPr>
              <a:t> </a:t>
            </a:r>
            <a:r>
              <a:rPr lang="ru-RU" sz="2000" b="1" dirty="0" smtClean="0">
                <a:latin typeface="Arial" pitchFamily="34" charset="0"/>
                <a:cs typeface="Arial" pitchFamily="34" charset="0"/>
              </a:rPr>
              <a:t>образования города Урай» на 2014-2018 годы</a:t>
            </a:r>
            <a:endParaRPr lang="ru-RU" sz="2000" b="1" dirty="0">
              <a:effectLst/>
              <a:latin typeface="Arial" pitchFamily="34" charset="0"/>
              <a:cs typeface="Arial" pitchFamily="34" charset="0"/>
            </a:endParaRPr>
          </a:p>
        </p:txBody>
      </p:sp>
      <p:sp>
        <p:nvSpPr>
          <p:cNvPr id="6" name="Скругленный прямоугольник 5"/>
          <p:cNvSpPr/>
          <p:nvPr/>
        </p:nvSpPr>
        <p:spPr>
          <a:xfrm>
            <a:off x="107504" y="1124744"/>
            <a:ext cx="5732836" cy="136815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FF"/>
                </a:solidFill>
                <a:latin typeface="Arial" pitchFamily="34" charset="0"/>
                <a:ea typeface="Times New Roman" panose="02020603050405020304" pitchFamily="18" charset="0"/>
                <a:cs typeface="Arial" pitchFamily="34" charset="0"/>
              </a:rPr>
              <a:t>Цель </a:t>
            </a:r>
            <a:r>
              <a:rPr lang="ru-RU" b="1" dirty="0">
                <a:solidFill>
                  <a:srgbClr val="0000FF"/>
                </a:solidFill>
                <a:latin typeface="Arial" pitchFamily="34" charset="0"/>
                <a:ea typeface="Times New Roman" panose="02020603050405020304" pitchFamily="18" charset="0"/>
                <a:cs typeface="Arial" pitchFamily="34" charset="0"/>
              </a:rPr>
              <a:t>муниципальной программы </a:t>
            </a:r>
            <a:r>
              <a:rPr lang="ru-RU" b="1" dirty="0" smtClean="0">
                <a:solidFill>
                  <a:srgbClr val="0000FF"/>
                </a:solidFill>
                <a:latin typeface="Arial" pitchFamily="34" charset="0"/>
                <a:ea typeface="Times New Roman" panose="02020603050405020304" pitchFamily="18" charset="0"/>
                <a:cs typeface="Arial" pitchFamily="34" charset="0"/>
              </a:rPr>
              <a:t>–</a:t>
            </a:r>
          </a:p>
          <a:p>
            <a:pPr algn="ctr"/>
            <a:r>
              <a:rPr lang="ru-RU" sz="1600" b="1" dirty="0" smtClean="0">
                <a:solidFill>
                  <a:schemeClr val="tx1"/>
                </a:solidFill>
                <a:latin typeface="Arial" pitchFamily="34" charset="0"/>
                <a:ea typeface="Times New Roman" panose="02020603050405020304" pitchFamily="18" charset="0"/>
                <a:cs typeface="Arial" pitchFamily="34" charset="0"/>
              </a:rPr>
              <a:t>создание  </a:t>
            </a:r>
            <a:r>
              <a:rPr lang="ru-RU" sz="1600" b="1" dirty="0">
                <a:solidFill>
                  <a:schemeClr val="tx1"/>
                </a:solidFill>
                <a:latin typeface="Arial" pitchFamily="34" charset="0"/>
                <a:ea typeface="Times New Roman" panose="02020603050405020304" pitchFamily="18" charset="0"/>
                <a:cs typeface="Arial" pitchFamily="34" charset="0"/>
              </a:rPr>
              <a:t>условий для формирования личной успешности обучающихся и воспитанников в обществе через совершенствование муниципальной системы образования</a:t>
            </a:r>
            <a:endParaRPr lang="ru-RU" sz="1600" b="1" dirty="0">
              <a:solidFill>
                <a:schemeClr val="tx1"/>
              </a:solidFill>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2603993585"/>
              </p:ext>
            </p:extLst>
          </p:nvPr>
        </p:nvGraphicFramePr>
        <p:xfrm>
          <a:off x="251520" y="2601803"/>
          <a:ext cx="5544614" cy="2699404"/>
        </p:xfrm>
        <a:graphic>
          <a:graphicData uri="http://schemas.openxmlformats.org/drawingml/2006/table">
            <a:tbl>
              <a:tblPr>
                <a:tableStyleId>{5C22544A-7EE6-4342-B048-85BDC9FD1C3A}</a:tableStyleId>
              </a:tblPr>
              <a:tblGrid>
                <a:gridCol w="5544614"/>
              </a:tblGrid>
              <a:tr h="432097">
                <a:tc>
                  <a:txBody>
                    <a:bodyPr/>
                    <a:lstStyle/>
                    <a:p>
                      <a:pPr algn="l" fontAlgn="b"/>
                      <a:r>
                        <a:rPr lang="ru-RU" sz="1600" b="1" i="1" u="none" strike="noStrike" dirty="0" smtClean="0">
                          <a:solidFill>
                            <a:srgbClr val="0000FF"/>
                          </a:solidFill>
                          <a:effectLst/>
                          <a:latin typeface="Arial" pitchFamily="34" charset="0"/>
                          <a:cs typeface="Arial" pitchFamily="34" charset="0"/>
                        </a:rPr>
                        <a:t>Подпрограмма 1 "Модернизация образования"      </a:t>
                      </a:r>
                      <a:endParaRPr lang="ru-RU" sz="1600" b="1" i="1" u="none" strike="noStrike" dirty="0">
                        <a:solidFill>
                          <a:srgbClr val="0000FF"/>
                        </a:solidFill>
                        <a:effectLst/>
                        <a:latin typeface="Arial" pitchFamily="34" charset="0"/>
                        <a:cs typeface="Arial" pitchFamily="34" charset="0"/>
                      </a:endParaRPr>
                    </a:p>
                  </a:txBody>
                  <a:tcPr marL="9525" marR="9525" marT="9525" marB="0" anchor="b">
                    <a:noFill/>
                  </a:tcPr>
                </a:tc>
              </a:tr>
              <a:tr h="292534">
                <a:tc>
                  <a:txBody>
                    <a:bodyPr/>
                    <a:lstStyle/>
                    <a:p>
                      <a:pPr algn="l" fontAlgn="b">
                        <a:buFont typeface="Wingdings" pitchFamily="2" charset="2"/>
                        <a:buChar char="Ø"/>
                      </a:pPr>
                      <a:r>
                        <a:rPr lang="ru-RU" sz="1400" b="1" u="none" strike="noStrike" dirty="0" smtClean="0">
                          <a:solidFill>
                            <a:schemeClr val="tx1"/>
                          </a:solidFill>
                          <a:effectLst/>
                          <a:latin typeface="Arial" pitchFamily="34" charset="0"/>
                          <a:cs typeface="Arial" pitchFamily="34" charset="0"/>
                        </a:rPr>
                        <a:t>  Дошкольное образование</a:t>
                      </a:r>
                      <a:endParaRPr lang="ru-RU" sz="1400" b="1" i="1" u="none" strike="noStrike" dirty="0">
                        <a:solidFill>
                          <a:schemeClr val="tx1"/>
                        </a:solidFill>
                        <a:effectLst/>
                        <a:latin typeface="Arial" pitchFamily="34" charset="0"/>
                        <a:cs typeface="Arial" pitchFamily="34" charset="0"/>
                      </a:endParaRPr>
                    </a:p>
                  </a:txBody>
                  <a:tcPr marL="9525" marR="9525" marT="9525" marB="0" anchor="b">
                    <a:noFill/>
                  </a:tcPr>
                </a:tc>
              </a:tr>
              <a:tr h="237078">
                <a:tc>
                  <a:txBody>
                    <a:bodyPr/>
                    <a:lstStyle/>
                    <a:p>
                      <a:pPr algn="l" fontAlgn="b">
                        <a:buFont typeface="Wingdings" pitchFamily="2" charset="2"/>
                        <a:buChar char="Ø"/>
                      </a:pPr>
                      <a:r>
                        <a:rPr lang="ru-RU" sz="1400" b="1" u="none" strike="noStrike" dirty="0" smtClean="0">
                          <a:solidFill>
                            <a:schemeClr val="tx1"/>
                          </a:solidFill>
                          <a:effectLst/>
                          <a:latin typeface="Arial" pitchFamily="34" charset="0"/>
                          <a:cs typeface="Arial" pitchFamily="34" charset="0"/>
                        </a:rPr>
                        <a:t>  Общее </a:t>
                      </a:r>
                      <a:r>
                        <a:rPr lang="ru-RU" sz="1400" b="1" u="none" strike="noStrike" dirty="0">
                          <a:solidFill>
                            <a:schemeClr val="tx1"/>
                          </a:solidFill>
                          <a:effectLst/>
                          <a:latin typeface="Arial" pitchFamily="34" charset="0"/>
                          <a:cs typeface="Arial" pitchFamily="34" charset="0"/>
                        </a:rPr>
                        <a:t>и дополнительное </a:t>
                      </a:r>
                      <a:r>
                        <a:rPr lang="ru-RU" sz="1400" b="1" u="none" strike="noStrike" dirty="0" smtClean="0">
                          <a:solidFill>
                            <a:schemeClr val="tx1"/>
                          </a:solidFill>
                          <a:effectLst/>
                          <a:latin typeface="Arial" pitchFamily="34" charset="0"/>
                          <a:cs typeface="Arial" pitchFamily="34" charset="0"/>
                        </a:rPr>
                        <a:t>образование</a:t>
                      </a:r>
                      <a:endParaRPr lang="ru-RU" sz="1400" b="1" i="1" u="none" strike="noStrike" dirty="0">
                        <a:solidFill>
                          <a:schemeClr val="tx1"/>
                        </a:solidFill>
                        <a:effectLst/>
                        <a:latin typeface="Arial" pitchFamily="34" charset="0"/>
                        <a:cs typeface="Arial" pitchFamily="34" charset="0"/>
                      </a:endParaRPr>
                    </a:p>
                  </a:txBody>
                  <a:tcPr marL="9525" marR="9525" marT="9525" marB="0" anchor="b">
                    <a:noFill/>
                  </a:tcPr>
                </a:tc>
              </a:tr>
              <a:tr h="366762">
                <a:tc>
                  <a:txBody>
                    <a:bodyPr/>
                    <a:lstStyle/>
                    <a:p>
                      <a:pPr algn="l" fontAlgn="b">
                        <a:buFont typeface="Wingdings" pitchFamily="2" charset="2"/>
                        <a:buChar char="Ø"/>
                      </a:pPr>
                      <a:r>
                        <a:rPr lang="ru-RU" sz="1400" b="1" u="none" strike="noStrike" dirty="0" smtClean="0">
                          <a:solidFill>
                            <a:schemeClr val="tx1"/>
                          </a:solidFill>
                          <a:effectLst/>
                          <a:latin typeface="Arial" pitchFamily="34" charset="0"/>
                          <a:cs typeface="Arial" pitchFamily="34" charset="0"/>
                        </a:rPr>
                        <a:t>  Развитие </a:t>
                      </a:r>
                      <a:r>
                        <a:rPr lang="ru-RU" sz="1400" b="1" u="none" strike="noStrike" dirty="0">
                          <a:solidFill>
                            <a:schemeClr val="tx1"/>
                          </a:solidFill>
                          <a:effectLst/>
                          <a:latin typeface="Arial" pitchFamily="34" charset="0"/>
                          <a:cs typeface="Arial" pitchFamily="34" charset="0"/>
                        </a:rPr>
                        <a:t>муниципальной системы </a:t>
                      </a:r>
                      <a:r>
                        <a:rPr lang="ru-RU" sz="1400" b="1" u="none" strike="noStrike" dirty="0" smtClean="0">
                          <a:solidFill>
                            <a:schemeClr val="tx1"/>
                          </a:solidFill>
                          <a:effectLst/>
                          <a:latin typeface="Arial" pitchFamily="34" charset="0"/>
                          <a:cs typeface="Arial" pitchFamily="34" charset="0"/>
                        </a:rPr>
                        <a:t>образования</a:t>
                      </a:r>
                    </a:p>
                    <a:p>
                      <a:pPr algn="l" fontAlgn="b"/>
                      <a:endParaRPr lang="ru-RU" sz="800" b="1" i="1" u="none" strike="noStrike" dirty="0">
                        <a:solidFill>
                          <a:schemeClr val="tx1"/>
                        </a:solidFill>
                        <a:effectLst/>
                        <a:latin typeface="Arial" pitchFamily="34" charset="0"/>
                        <a:cs typeface="Arial" pitchFamily="34" charset="0"/>
                      </a:endParaRPr>
                    </a:p>
                  </a:txBody>
                  <a:tcPr marL="9525" marR="9525" marT="9525" marB="0" anchor="b">
                    <a:noFill/>
                  </a:tcPr>
                </a:tc>
              </a:tr>
              <a:tr h="269499">
                <a:tc>
                  <a:txBody>
                    <a:bodyPr/>
                    <a:lstStyle/>
                    <a:p>
                      <a:pPr algn="l" fontAlgn="b"/>
                      <a:r>
                        <a:rPr lang="ru-RU" sz="1600" b="1" i="1" u="none" strike="noStrike" dirty="0">
                          <a:solidFill>
                            <a:srgbClr val="0000FF"/>
                          </a:solidFill>
                          <a:effectLst/>
                          <a:latin typeface="Arial" pitchFamily="34" charset="0"/>
                          <a:cs typeface="Arial" pitchFamily="34" charset="0"/>
                        </a:rPr>
                        <a:t>Подпрограмма 2 "Развитие кадрового потенциала</a:t>
                      </a:r>
                      <a:r>
                        <a:rPr lang="ru-RU" sz="1600" b="1" i="1" u="none" strike="noStrike" dirty="0" smtClean="0">
                          <a:solidFill>
                            <a:srgbClr val="0000FF"/>
                          </a:solidFill>
                          <a:effectLst/>
                          <a:latin typeface="Arial" pitchFamily="34" charset="0"/>
                          <a:cs typeface="Arial" pitchFamily="34" charset="0"/>
                        </a:rPr>
                        <a:t>"</a:t>
                      </a:r>
                      <a:endParaRPr lang="ru-RU" sz="1600" b="1" i="1" u="none" strike="noStrike" dirty="0">
                        <a:solidFill>
                          <a:srgbClr val="0000FF"/>
                        </a:solidFill>
                        <a:effectLst/>
                        <a:latin typeface="Arial" pitchFamily="34" charset="0"/>
                        <a:cs typeface="Arial" pitchFamily="34" charset="0"/>
                      </a:endParaRPr>
                    </a:p>
                  </a:txBody>
                  <a:tcPr marL="9525" marR="9525" marT="9525" marB="0" anchor="b">
                    <a:noFill/>
                  </a:tcPr>
                </a:tc>
              </a:tr>
              <a:tr h="528867">
                <a:tc>
                  <a:txBody>
                    <a:bodyPr/>
                    <a:lstStyle/>
                    <a:p>
                      <a:pPr algn="l" fontAlgn="b"/>
                      <a:r>
                        <a:rPr lang="ru-RU" sz="1600" b="1" i="1" u="none" strike="noStrike" dirty="0">
                          <a:solidFill>
                            <a:srgbClr val="0000FF"/>
                          </a:solidFill>
                          <a:effectLst/>
                          <a:latin typeface="Arial" pitchFamily="34" charset="0"/>
                          <a:cs typeface="Arial" pitchFamily="34" charset="0"/>
                        </a:rPr>
                        <a:t>Подпрограмма 3 "Обеспечение условий для реализации образовательных программ" </a:t>
                      </a:r>
                    </a:p>
                  </a:txBody>
                  <a:tcPr marL="9525" marR="9525" marT="9525" marB="0" anchor="b">
                    <a:noFill/>
                  </a:tcPr>
                </a:tc>
              </a:tr>
              <a:tr h="572567">
                <a:tc>
                  <a:txBody>
                    <a:bodyPr/>
                    <a:lstStyle/>
                    <a:p>
                      <a:pPr algn="l" fontAlgn="b"/>
                      <a:r>
                        <a:rPr lang="ru-RU" sz="1600" b="1" i="1" u="none" strike="noStrike" dirty="0">
                          <a:solidFill>
                            <a:srgbClr val="0000FF"/>
                          </a:solidFill>
                          <a:effectLst/>
                          <a:latin typeface="Arial" pitchFamily="34" charset="0"/>
                          <a:cs typeface="Arial" pitchFamily="34" charset="0"/>
                        </a:rPr>
                        <a:t>Подпрограмма 4 "Организация каникулярного отдыха детей и подростков" </a:t>
                      </a:r>
                    </a:p>
                  </a:txBody>
                  <a:tcPr marL="9525" marR="9525" marT="9525" marB="0" anchor="b">
                    <a:noFill/>
                  </a:tcPr>
                </a:tc>
              </a:tr>
            </a:tbl>
          </a:graphicData>
        </a:graphic>
      </p:graphicFrame>
      <p:graphicFrame>
        <p:nvGraphicFramePr>
          <p:cNvPr id="5" name="Схема 4"/>
          <p:cNvGraphicFramePr/>
          <p:nvPr>
            <p:extLst>
              <p:ext uri="{D42A27DB-BD31-4B8C-83A1-F6EECF244321}">
                <p14:modId xmlns:p14="http://schemas.microsoft.com/office/powerpoint/2010/main" xmlns="" val="2679738025"/>
              </p:ext>
            </p:extLst>
          </p:nvPr>
        </p:nvGraphicFramePr>
        <p:xfrm>
          <a:off x="179512" y="5445224"/>
          <a:ext cx="8496944" cy="1401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gvozd.su/wp-content/uploads/2015/11/%D0%94%D0%B5%D1%82%D1%81%D0%BA%D0%B8%D0%B9-%D0%A1%D0%B0%D0%B4-%D0%A1%D0%B0%D0%B4%D0%B8%D0%BA-827x483.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76578" y="1167627"/>
            <a:ext cx="3331926" cy="19459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http://www.edu.uray.ru/images/content_user_images/6162_IMG_7106_r.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77498" y="3297949"/>
            <a:ext cx="3331006" cy="221928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10" name="Схема 9"/>
          <p:cNvGraphicFramePr/>
          <p:nvPr>
            <p:extLst>
              <p:ext uri="{D42A27DB-BD31-4B8C-83A1-F6EECF244321}">
                <p14:modId xmlns:p14="http://schemas.microsoft.com/office/powerpoint/2010/main" xmlns="" val="2860171480"/>
              </p:ext>
            </p:extLst>
          </p:nvPr>
        </p:nvGraphicFramePr>
        <p:xfrm>
          <a:off x="611560" y="5373216"/>
          <a:ext cx="8280920" cy="12961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3635443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44" name="Picture 20" descr="http://labelleza.ru/wp-content/uploads/2011/11/utrenni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3640" y="4437112"/>
            <a:ext cx="3240360" cy="22860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xmlns="" val="927136831"/>
              </p:ext>
            </p:extLst>
          </p:nvPr>
        </p:nvGraphicFramePr>
        <p:xfrm>
          <a:off x="179512" y="908720"/>
          <a:ext cx="8640961" cy="1344956"/>
        </p:xfrm>
        <a:graphic>
          <a:graphicData uri="http://schemas.openxmlformats.org/drawingml/2006/table">
            <a:tbl>
              <a:tblPr>
                <a:tableStyleId>{5C22544A-7EE6-4342-B048-85BDC9FD1C3A}</a:tableStyleId>
              </a:tblPr>
              <a:tblGrid>
                <a:gridCol w="3354726"/>
                <a:gridCol w="2072654"/>
                <a:gridCol w="1713909"/>
                <a:gridCol w="1499672"/>
              </a:tblGrid>
              <a:tr h="529716">
                <a:tc>
                  <a:txBody>
                    <a:bodyPr/>
                    <a:lstStyle/>
                    <a:p>
                      <a:pPr algn="ctr" fontAlgn="b"/>
                      <a:r>
                        <a:rPr lang="ru-RU" sz="1300" b="1" u="none" strike="noStrike" dirty="0">
                          <a:solidFill>
                            <a:srgbClr val="3333FF"/>
                          </a:solidFill>
                          <a:effectLst/>
                          <a:latin typeface="Arial" pitchFamily="34" charset="0"/>
                          <a:cs typeface="Arial" pitchFamily="34" charset="0"/>
                        </a:rPr>
                        <a:t>Дошкольное образование</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2016 год (первоначальный план)</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2017 </a:t>
                      </a:r>
                      <a:r>
                        <a:rPr lang="ru-RU" sz="1300" b="1" i="0" u="none" strike="noStrike" dirty="0" smtClean="0">
                          <a:solidFill>
                            <a:srgbClr val="3333FF"/>
                          </a:solidFill>
                          <a:effectLst/>
                          <a:latin typeface="Arial" pitchFamily="34" charset="0"/>
                          <a:cs typeface="Arial" pitchFamily="34" charset="0"/>
                        </a:rPr>
                        <a:t>год</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2018 год </a:t>
                      </a:r>
                      <a:endParaRPr lang="ru-RU" sz="1300" b="1" i="0" u="none" strike="noStrike" dirty="0" smtClean="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901">
                <a:tc>
                  <a:txBody>
                    <a:bodyPr/>
                    <a:lstStyle/>
                    <a:p>
                      <a:pPr algn="ctr" fontAlgn="b"/>
                      <a:r>
                        <a:rPr lang="ru-RU" sz="1300" b="1" u="none" strike="noStrike" dirty="0">
                          <a:solidFill>
                            <a:srgbClr val="3333FF"/>
                          </a:solidFill>
                          <a:effectLst/>
                          <a:latin typeface="Arial" pitchFamily="34" charset="0"/>
                          <a:cs typeface="Arial" pitchFamily="34" charset="0"/>
                        </a:rPr>
                        <a:t>Расходы, </a:t>
                      </a:r>
                      <a:r>
                        <a:rPr lang="ru-RU" sz="1300" b="1" u="none" strike="noStrike" dirty="0" err="1">
                          <a:solidFill>
                            <a:srgbClr val="3333FF"/>
                          </a:solidFill>
                          <a:effectLst/>
                          <a:latin typeface="Arial" pitchFamily="34" charset="0"/>
                          <a:cs typeface="Arial" pitchFamily="34" charset="0"/>
                        </a:rPr>
                        <a:t>тыс.рублей</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519 594,7</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486 498,6</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470 651,9</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03">
                <a:tc>
                  <a:txBody>
                    <a:bodyPr/>
                    <a:lstStyle/>
                    <a:p>
                      <a:pPr algn="ctr" fontAlgn="b"/>
                      <a:r>
                        <a:rPr lang="ru-RU" sz="1300" b="1" i="0" u="none" strike="noStrike" dirty="0" smtClean="0">
                          <a:solidFill>
                            <a:srgbClr val="3333FF"/>
                          </a:solidFill>
                          <a:effectLst/>
                          <a:latin typeface="Arial" pitchFamily="34" charset="0"/>
                          <a:cs typeface="Arial" pitchFamily="34" charset="0"/>
                        </a:rPr>
                        <a:t>Количество дошкольных организаций</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8</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9</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9</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836">
                <a:tc>
                  <a:txBody>
                    <a:bodyPr/>
                    <a:lstStyle/>
                    <a:p>
                      <a:pPr algn="ctr" fontAlgn="b"/>
                      <a:r>
                        <a:rPr lang="ru-RU" sz="1300" b="1" i="0" u="none" strike="noStrike" dirty="0" smtClean="0">
                          <a:solidFill>
                            <a:srgbClr val="3333FF"/>
                          </a:solidFill>
                          <a:effectLst/>
                          <a:latin typeface="Arial" pitchFamily="34" charset="0"/>
                          <a:cs typeface="Arial" pitchFamily="34" charset="0"/>
                        </a:rPr>
                        <a:t>Количество воспитанников</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2 674</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2 771</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2 771</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0" y="332656"/>
            <a:ext cx="9144000" cy="400110"/>
          </a:xfrm>
          <a:prstGeom prst="rect">
            <a:avLst/>
          </a:prstGeom>
          <a:noFill/>
        </p:spPr>
        <p:txBody>
          <a:bodyPr wrap="square">
            <a:spAutoFit/>
          </a:bodyPr>
          <a:lstStyle/>
          <a:p>
            <a:pPr algn="ctr"/>
            <a:r>
              <a:rPr lang="ru-RU" sz="2000" b="1" dirty="0" smtClean="0">
                <a:latin typeface="Arial" pitchFamily="34" charset="0"/>
                <a:cs typeface="Arial" pitchFamily="34" charset="0"/>
              </a:rPr>
              <a:t>ДОШКОЛЬНОЕ ОБРАЗОВАНИЕ</a:t>
            </a:r>
            <a:endParaRPr lang="ru-RU" sz="2000" b="1" dirty="0">
              <a:effectLst/>
              <a:latin typeface="Arial" pitchFamily="34" charset="0"/>
              <a:cs typeface="Arial" pitchFamily="34" charset="0"/>
            </a:endParaRPr>
          </a:p>
        </p:txBody>
      </p:sp>
      <p:sp>
        <p:nvSpPr>
          <p:cNvPr id="7" name="Прямоугольник 6"/>
          <p:cNvSpPr/>
          <p:nvPr/>
        </p:nvSpPr>
        <p:spPr>
          <a:xfrm>
            <a:off x="251520" y="2924944"/>
            <a:ext cx="5904656" cy="584775"/>
          </a:xfrm>
          <a:prstGeom prst="rect">
            <a:avLst/>
          </a:prstGeom>
        </p:spPr>
        <p:txBody>
          <a:bodyPr wrap="square">
            <a:spAutoFit/>
          </a:bodyPr>
          <a:lstStyle/>
          <a:p>
            <a:pPr algn="ctr"/>
            <a:r>
              <a:rPr lang="ru-RU" sz="1600" b="1" dirty="0" smtClean="0">
                <a:solidFill>
                  <a:srgbClr val="0000FF"/>
                </a:solidFill>
                <a:latin typeface="Arial" pitchFamily="34" charset="0"/>
                <a:cs typeface="Arial" pitchFamily="34" charset="0"/>
              </a:rPr>
              <a:t>В составе расходов на дошкольное образование                                                               наибольший объем средств запланирован на</a:t>
            </a:r>
            <a:r>
              <a:rPr lang="en-US" sz="1600" b="1" dirty="0" smtClean="0">
                <a:solidFill>
                  <a:srgbClr val="0000FF"/>
                </a:solidFill>
                <a:latin typeface="Arial" pitchFamily="34" charset="0"/>
                <a:cs typeface="Arial" pitchFamily="34" charset="0"/>
              </a:rPr>
              <a:t>:</a:t>
            </a:r>
            <a:endParaRPr lang="ru-RU" sz="1600" b="1" dirty="0">
              <a:solidFill>
                <a:srgbClr val="0000FF"/>
              </a:solidFill>
              <a:latin typeface="Arial" pitchFamily="34" charset="0"/>
              <a:cs typeface="Arial" pitchFamily="34" charset="0"/>
            </a:endParaRPr>
          </a:p>
        </p:txBody>
      </p:sp>
      <p:graphicFrame>
        <p:nvGraphicFramePr>
          <p:cNvPr id="18" name="Схема 17"/>
          <p:cNvGraphicFramePr/>
          <p:nvPr>
            <p:extLst>
              <p:ext uri="{D42A27DB-BD31-4B8C-83A1-F6EECF244321}">
                <p14:modId xmlns:p14="http://schemas.microsoft.com/office/powerpoint/2010/main" xmlns="" val="705438278"/>
              </p:ext>
            </p:extLst>
          </p:nvPr>
        </p:nvGraphicFramePr>
        <p:xfrm>
          <a:off x="179512" y="3789040"/>
          <a:ext cx="5832648"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https://86.%D0%BC%D0%B2%D0%B4.%D1%80%D1%84/upload/site82/document_images/0f8e457b7050ffcafc8a99a0b051fb8b-800x6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86.%D0%BC%D0%B2%D0%B4.%D1%80%D1%84/upload/site82/document_images/0f8e457b7050ffcafc8a99a0b051fb8b-800x6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86.%D0%BC%D0%B2%D0%B4.%D1%80%D1%84/upload/site82/document_images/0f8e457b7050ffcafc8a99a0b051fb8b-800x60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86.%D0%BC%D0%B2%D0%B4.%D1%80%D1%84/upload/site82/document_images/0f8e457b7050ffcafc8a99a0b051fb8b-800x60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0" descr="https://86.%D0%BC%D0%B2%D0%B4.%D1%80%D1%84/upload/site82/document_images/0f8e457b7050ffcafc8a99a0b051fb8b-800x60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2" descr="https://86.%D0%BC%D0%B2%D0%B4.%D1%80%D1%84/upload/site82/document_images/0f8e457b7050ffcafc8a99a0b051fb8b-800x60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8" name="Picture 14" descr="http://uray.bezformata.ru/content/image64480068.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12160" y="2276872"/>
            <a:ext cx="3023006" cy="21630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2" name="AutoShape 16" descr="https://86.%D0%BC%D0%B2%D0%B4.%D1%80%D1%84/upload/site82/document_images/0f8e457b7050ffcafc8a99a0b051fb8b-800x600.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14485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927136831"/>
              </p:ext>
            </p:extLst>
          </p:nvPr>
        </p:nvGraphicFramePr>
        <p:xfrm>
          <a:off x="467543" y="836712"/>
          <a:ext cx="8352930" cy="1368151"/>
        </p:xfrm>
        <a:graphic>
          <a:graphicData uri="http://schemas.openxmlformats.org/drawingml/2006/table">
            <a:tbl>
              <a:tblPr>
                <a:tableStyleId>{5C22544A-7EE6-4342-B048-85BDC9FD1C3A}</a:tableStyleId>
              </a:tblPr>
              <a:tblGrid>
                <a:gridCol w="2952329"/>
                <a:gridCol w="2016224"/>
                <a:gridCol w="1800200"/>
                <a:gridCol w="1584177"/>
              </a:tblGrid>
              <a:tr h="538852">
                <a:tc>
                  <a:txBody>
                    <a:bodyPr/>
                    <a:lstStyle/>
                    <a:p>
                      <a:pPr algn="ctr" fontAlgn="b"/>
                      <a:r>
                        <a:rPr lang="ru-RU" sz="1300" b="1" u="none" strike="noStrike" dirty="0" smtClean="0">
                          <a:solidFill>
                            <a:srgbClr val="3333FF"/>
                          </a:solidFill>
                          <a:effectLst/>
                          <a:latin typeface="Arial" pitchFamily="34" charset="0"/>
                          <a:cs typeface="Arial" pitchFamily="34" charset="0"/>
                        </a:rPr>
                        <a:t>Общее </a:t>
                      </a:r>
                      <a:r>
                        <a:rPr lang="ru-RU" sz="1300" b="1" u="none" strike="noStrike" dirty="0">
                          <a:solidFill>
                            <a:srgbClr val="3333FF"/>
                          </a:solidFill>
                          <a:effectLst/>
                          <a:latin typeface="Arial" pitchFamily="34" charset="0"/>
                          <a:cs typeface="Arial" pitchFamily="34" charset="0"/>
                        </a:rPr>
                        <a:t>образование</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2016 год (первоначальный план)</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2017 </a:t>
                      </a:r>
                      <a:r>
                        <a:rPr lang="ru-RU" sz="1300" b="1" i="0" u="none" strike="noStrike" dirty="0" smtClean="0">
                          <a:solidFill>
                            <a:srgbClr val="3333FF"/>
                          </a:solidFill>
                          <a:effectLst/>
                          <a:latin typeface="Arial" pitchFamily="34" charset="0"/>
                          <a:cs typeface="Arial" pitchFamily="34" charset="0"/>
                        </a:rPr>
                        <a:t>год</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2018 </a:t>
                      </a:r>
                      <a:r>
                        <a:rPr lang="ru-RU" sz="1300" b="1" i="0" u="none" strike="noStrike" dirty="0" smtClean="0">
                          <a:solidFill>
                            <a:srgbClr val="3333FF"/>
                          </a:solidFill>
                          <a:effectLst/>
                          <a:latin typeface="Arial" pitchFamily="34" charset="0"/>
                          <a:cs typeface="Arial" pitchFamily="34" charset="0"/>
                        </a:rPr>
                        <a:t>год</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4">
                <a:tc>
                  <a:txBody>
                    <a:bodyPr/>
                    <a:lstStyle/>
                    <a:p>
                      <a:pPr algn="ctr" fontAlgn="b"/>
                      <a:r>
                        <a:rPr lang="ru-RU" sz="1300" b="1" u="none" strike="noStrike" dirty="0">
                          <a:solidFill>
                            <a:srgbClr val="3333FF"/>
                          </a:solidFill>
                          <a:effectLst/>
                          <a:latin typeface="Arial" pitchFamily="34" charset="0"/>
                          <a:cs typeface="Arial" pitchFamily="34" charset="0"/>
                        </a:rPr>
                        <a:t>Расходы, </a:t>
                      </a:r>
                      <a:r>
                        <a:rPr lang="ru-RU" sz="1300" b="1" u="none" strike="noStrike" dirty="0" err="1">
                          <a:solidFill>
                            <a:srgbClr val="3333FF"/>
                          </a:solidFill>
                          <a:effectLst/>
                          <a:latin typeface="Arial" pitchFamily="34" charset="0"/>
                          <a:cs typeface="Arial" pitchFamily="34" charset="0"/>
                        </a:rPr>
                        <a:t>тыс.рублей</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545 185,9</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567 725,4</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543 934,9</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82">
                <a:tc>
                  <a:txBody>
                    <a:bodyPr/>
                    <a:lstStyle/>
                    <a:p>
                      <a:pPr algn="ctr" fontAlgn="b"/>
                      <a:r>
                        <a:rPr lang="ru-RU" sz="1300" b="1" i="0" u="none" strike="noStrike" dirty="0" smtClean="0">
                          <a:solidFill>
                            <a:srgbClr val="3333FF"/>
                          </a:solidFill>
                          <a:effectLst/>
                          <a:latin typeface="Arial" pitchFamily="34" charset="0"/>
                          <a:cs typeface="Arial" pitchFamily="34" charset="0"/>
                        </a:rPr>
                        <a:t>Количество организаций</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6</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6</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6</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403">
                <a:tc>
                  <a:txBody>
                    <a:bodyPr/>
                    <a:lstStyle/>
                    <a:p>
                      <a:pPr algn="ctr" fontAlgn="b"/>
                      <a:r>
                        <a:rPr lang="ru-RU" sz="1300" b="1" i="0" u="none" strike="noStrike" dirty="0" smtClean="0">
                          <a:solidFill>
                            <a:srgbClr val="3333FF"/>
                          </a:solidFill>
                          <a:effectLst/>
                          <a:latin typeface="Arial" pitchFamily="34" charset="0"/>
                          <a:cs typeface="Arial" pitchFamily="34" charset="0"/>
                        </a:rPr>
                        <a:t>Количество учащихся</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4 895</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5 131</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5 230</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0" y="332656"/>
            <a:ext cx="9144000" cy="400110"/>
          </a:xfrm>
          <a:prstGeom prst="rect">
            <a:avLst/>
          </a:prstGeom>
          <a:noFill/>
        </p:spPr>
        <p:txBody>
          <a:bodyPr wrap="square">
            <a:spAutoFit/>
          </a:bodyPr>
          <a:lstStyle/>
          <a:p>
            <a:pPr algn="ctr"/>
            <a:r>
              <a:rPr lang="ru-RU" sz="2000" b="1" dirty="0" smtClean="0">
                <a:latin typeface="Arial" pitchFamily="34" charset="0"/>
                <a:cs typeface="Arial" pitchFamily="34" charset="0"/>
              </a:rPr>
              <a:t>ОБЩЕЕ ОБРАЗОВАНИЕ</a:t>
            </a:r>
            <a:endParaRPr lang="ru-RU" sz="2000" b="1" dirty="0">
              <a:effectLst/>
              <a:latin typeface="Arial" pitchFamily="34" charset="0"/>
              <a:cs typeface="Arial" pitchFamily="34" charset="0"/>
            </a:endParaRPr>
          </a:p>
        </p:txBody>
      </p:sp>
      <p:sp>
        <p:nvSpPr>
          <p:cNvPr id="7" name="Прямоугольник 6"/>
          <p:cNvSpPr/>
          <p:nvPr/>
        </p:nvSpPr>
        <p:spPr>
          <a:xfrm>
            <a:off x="251520" y="2780928"/>
            <a:ext cx="5904656" cy="584775"/>
          </a:xfrm>
          <a:prstGeom prst="rect">
            <a:avLst/>
          </a:prstGeom>
        </p:spPr>
        <p:txBody>
          <a:bodyPr wrap="square">
            <a:spAutoFit/>
          </a:bodyPr>
          <a:lstStyle/>
          <a:p>
            <a:pPr algn="ctr"/>
            <a:r>
              <a:rPr lang="ru-RU" sz="1600" b="1" dirty="0" smtClean="0">
                <a:solidFill>
                  <a:srgbClr val="0000FF"/>
                </a:solidFill>
                <a:latin typeface="Arial" pitchFamily="34" charset="0"/>
                <a:cs typeface="Arial" pitchFamily="34" charset="0"/>
              </a:rPr>
              <a:t>В составе расходов на общее образование                                                               наибольший объем средств запланирован на</a:t>
            </a:r>
            <a:r>
              <a:rPr lang="en-US" sz="1600" b="1" dirty="0" smtClean="0">
                <a:solidFill>
                  <a:srgbClr val="0000FF"/>
                </a:solidFill>
                <a:latin typeface="Arial" pitchFamily="34" charset="0"/>
                <a:cs typeface="Arial" pitchFamily="34" charset="0"/>
              </a:rPr>
              <a:t>:</a:t>
            </a:r>
            <a:endParaRPr lang="ru-RU" sz="1600" b="1" dirty="0">
              <a:solidFill>
                <a:srgbClr val="0000FF"/>
              </a:solidFill>
              <a:latin typeface="Arial" pitchFamily="34" charset="0"/>
              <a:cs typeface="Arial" pitchFamily="34" charset="0"/>
            </a:endParaRPr>
          </a:p>
        </p:txBody>
      </p:sp>
      <p:graphicFrame>
        <p:nvGraphicFramePr>
          <p:cNvPr id="18" name="Схема 17"/>
          <p:cNvGraphicFramePr/>
          <p:nvPr>
            <p:extLst>
              <p:ext uri="{D42A27DB-BD31-4B8C-83A1-F6EECF244321}">
                <p14:modId xmlns:p14="http://schemas.microsoft.com/office/powerpoint/2010/main" xmlns="" val="705438278"/>
              </p:ext>
            </p:extLst>
          </p:nvPr>
        </p:nvGraphicFramePr>
        <p:xfrm>
          <a:off x="179512" y="3789040"/>
          <a:ext cx="583264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https://86.%D0%BC%D0%B2%D0%B4.%D1%80%D1%84/upload/site82/document_images/0f8e457b7050ffcafc8a99a0b051fb8b-800x6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86.%D0%BC%D0%B2%D0%B4.%D1%80%D1%84/upload/site82/document_images/0f8e457b7050ffcafc8a99a0b051fb8b-800x6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86.%D0%BC%D0%B2%D0%B4.%D1%80%D1%84/upload/site82/document_images/0f8e457b7050ffcafc8a99a0b051fb8b-800x60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86.%D0%BC%D0%B2%D0%B4.%D1%80%D1%84/upload/site82/document_images/0f8e457b7050ffcafc8a99a0b051fb8b-800x60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0" descr="https://86.%D0%BC%D0%B2%D0%B4.%D1%80%D1%84/upload/site82/document_images/0f8e457b7050ffcafc8a99a0b051fb8b-800x60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2" descr="https://86.%D0%BC%D0%B2%D0%B4.%D1%80%D1%84/upload/site82/document_images/0f8e457b7050ffcafc8a99a0b051fb8b-800x60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6" descr="https://86.%D0%BC%D0%B2%D0%B4.%D1%80%D1%84/upload/site82/document_images/0f8e457b7050ffcafc8a99a0b051fb8b-800x600.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2" descr="Z:\Влад\сайт\2016\Ноябрь\Новая папка\K800_Рисунок5.JPG"/>
          <p:cNvPicPr>
            <a:picLocks noChangeAspect="1" noChangeArrowheads="1"/>
          </p:cNvPicPr>
          <p:nvPr/>
        </p:nvPicPr>
        <p:blipFill>
          <a:blip r:embed="rId7" cstate="print"/>
          <a:srcRect/>
          <a:stretch>
            <a:fillRect/>
          </a:stretch>
        </p:blipFill>
        <p:spPr bwMode="auto">
          <a:xfrm>
            <a:off x="6228184" y="2348880"/>
            <a:ext cx="2743200" cy="4110228"/>
          </a:xfrm>
          <a:prstGeom prst="rect">
            <a:avLst/>
          </a:prstGeom>
          <a:ln>
            <a:noFill/>
          </a:ln>
          <a:effectLst>
            <a:softEdge rad="112500"/>
          </a:effectLst>
        </p:spPr>
      </p:pic>
    </p:spTree>
    <p:extLst>
      <p:ext uri="{BB962C8B-B14F-4D97-AF65-F5344CB8AC3E}">
        <p14:creationId xmlns:p14="http://schemas.microsoft.com/office/powerpoint/2010/main" xmlns="" val="144857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pp.vk.me/c637831/v637831117/217ca/uspDJI7JF84.jpg"/>
          <p:cNvPicPr>
            <a:picLocks noChangeAspect="1" noChangeArrowheads="1"/>
          </p:cNvPicPr>
          <p:nvPr/>
        </p:nvPicPr>
        <p:blipFill>
          <a:blip r:embed="rId2" cstate="print"/>
          <a:srcRect/>
          <a:stretch>
            <a:fillRect/>
          </a:stretch>
        </p:blipFill>
        <p:spPr bwMode="auto">
          <a:xfrm>
            <a:off x="6953504" y="4725144"/>
            <a:ext cx="2190496" cy="1450848"/>
          </a:xfrm>
          <a:prstGeom prst="rect">
            <a:avLst/>
          </a:prstGeom>
          <a:noFill/>
        </p:spPr>
      </p:pic>
      <p:pic>
        <p:nvPicPr>
          <p:cNvPr id="1030" name="Picture 6" descr="https://pp.vk.me/c637831/v637831117/217ac/rtHX-cZirZc.jpg"/>
          <p:cNvPicPr>
            <a:picLocks noChangeAspect="1" noChangeArrowheads="1"/>
          </p:cNvPicPr>
          <p:nvPr/>
        </p:nvPicPr>
        <p:blipFill>
          <a:blip r:embed="rId3" cstate="print"/>
          <a:srcRect/>
          <a:stretch>
            <a:fillRect/>
          </a:stretch>
        </p:blipFill>
        <p:spPr bwMode="auto">
          <a:xfrm>
            <a:off x="4932040" y="5013176"/>
            <a:ext cx="2275840" cy="1706880"/>
          </a:xfrm>
          <a:prstGeom prst="rect">
            <a:avLst/>
          </a:prstGeom>
          <a:noFill/>
        </p:spPr>
      </p:pic>
      <p:graphicFrame>
        <p:nvGraphicFramePr>
          <p:cNvPr id="4" name="Таблица 3"/>
          <p:cNvGraphicFramePr>
            <a:graphicFrameLocks noGrp="1"/>
          </p:cNvGraphicFramePr>
          <p:nvPr>
            <p:extLst>
              <p:ext uri="{D42A27DB-BD31-4B8C-83A1-F6EECF244321}">
                <p14:modId xmlns:p14="http://schemas.microsoft.com/office/powerpoint/2010/main" xmlns="" val="927136831"/>
              </p:ext>
            </p:extLst>
          </p:nvPr>
        </p:nvGraphicFramePr>
        <p:xfrm>
          <a:off x="467543" y="836712"/>
          <a:ext cx="8352930" cy="1368151"/>
        </p:xfrm>
        <a:graphic>
          <a:graphicData uri="http://schemas.openxmlformats.org/drawingml/2006/table">
            <a:tbl>
              <a:tblPr>
                <a:tableStyleId>{5C22544A-7EE6-4342-B048-85BDC9FD1C3A}</a:tableStyleId>
              </a:tblPr>
              <a:tblGrid>
                <a:gridCol w="2952329"/>
                <a:gridCol w="2016224"/>
                <a:gridCol w="1800200"/>
                <a:gridCol w="1584177"/>
              </a:tblGrid>
              <a:tr h="538852">
                <a:tc>
                  <a:txBody>
                    <a:bodyPr/>
                    <a:lstStyle/>
                    <a:p>
                      <a:pPr algn="ctr" fontAlgn="b"/>
                      <a:r>
                        <a:rPr lang="ru-RU" sz="1300" b="1" u="none" strike="noStrike" dirty="0" smtClean="0">
                          <a:solidFill>
                            <a:srgbClr val="3333FF"/>
                          </a:solidFill>
                          <a:effectLst/>
                          <a:latin typeface="Arial" pitchFamily="34" charset="0"/>
                          <a:cs typeface="Arial" pitchFamily="34" charset="0"/>
                        </a:rPr>
                        <a:t>Доп.образование</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2016 год (первоначальный план)</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2017 </a:t>
                      </a:r>
                      <a:r>
                        <a:rPr lang="ru-RU" sz="1300" b="1" i="0" u="none" strike="noStrike" dirty="0" smtClean="0">
                          <a:solidFill>
                            <a:srgbClr val="3333FF"/>
                          </a:solidFill>
                          <a:effectLst/>
                          <a:latin typeface="Arial" pitchFamily="34" charset="0"/>
                          <a:cs typeface="Arial" pitchFamily="34" charset="0"/>
                        </a:rPr>
                        <a:t>год</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2018 </a:t>
                      </a:r>
                      <a:r>
                        <a:rPr lang="ru-RU" sz="1300" b="1" i="0" u="none" strike="noStrike" dirty="0" smtClean="0">
                          <a:solidFill>
                            <a:srgbClr val="3333FF"/>
                          </a:solidFill>
                          <a:effectLst/>
                          <a:latin typeface="Arial" pitchFamily="34" charset="0"/>
                          <a:cs typeface="Arial" pitchFamily="34" charset="0"/>
                        </a:rPr>
                        <a:t>год</a:t>
                      </a:r>
                      <a:endParaRPr lang="ru-RU" sz="1300" b="1" i="0" u="none" strike="noStrike" dirty="0">
                        <a:solidFill>
                          <a:srgbClr val="3333FF"/>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4">
                <a:tc>
                  <a:txBody>
                    <a:bodyPr/>
                    <a:lstStyle/>
                    <a:p>
                      <a:pPr algn="ctr" fontAlgn="b"/>
                      <a:r>
                        <a:rPr lang="ru-RU" sz="1300" b="1" u="none" strike="noStrike" dirty="0">
                          <a:solidFill>
                            <a:srgbClr val="3333FF"/>
                          </a:solidFill>
                          <a:effectLst/>
                          <a:latin typeface="Arial" pitchFamily="34" charset="0"/>
                          <a:cs typeface="Arial" pitchFamily="34" charset="0"/>
                        </a:rPr>
                        <a:t>Расходы, </a:t>
                      </a:r>
                      <a:r>
                        <a:rPr lang="ru-RU" sz="1300" b="1" u="none" strike="noStrike" dirty="0" err="1">
                          <a:solidFill>
                            <a:srgbClr val="3333FF"/>
                          </a:solidFill>
                          <a:effectLst/>
                          <a:latin typeface="Arial" pitchFamily="34" charset="0"/>
                          <a:cs typeface="Arial" pitchFamily="34" charset="0"/>
                        </a:rPr>
                        <a:t>тыс.рублей</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51 422,9</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49 405,0</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solidFill>
                            <a:srgbClr val="3333FF"/>
                          </a:solidFill>
                          <a:effectLst/>
                          <a:latin typeface="Arial" pitchFamily="34" charset="0"/>
                          <a:cs typeface="Arial" pitchFamily="34" charset="0"/>
                        </a:rPr>
                        <a:t>49 405,0</a:t>
                      </a:r>
                      <a:endParaRPr lang="ru-RU" sz="14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82">
                <a:tc>
                  <a:txBody>
                    <a:bodyPr/>
                    <a:lstStyle/>
                    <a:p>
                      <a:pPr algn="ctr" fontAlgn="b"/>
                      <a:r>
                        <a:rPr lang="ru-RU" sz="1300" b="1" i="0" u="none" strike="noStrike" dirty="0" smtClean="0">
                          <a:solidFill>
                            <a:srgbClr val="3333FF"/>
                          </a:solidFill>
                          <a:effectLst/>
                          <a:latin typeface="Arial" pitchFamily="34" charset="0"/>
                          <a:cs typeface="Arial" pitchFamily="34" charset="0"/>
                        </a:rPr>
                        <a:t>Количество учреждений</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1</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1</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1</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403">
                <a:tc>
                  <a:txBody>
                    <a:bodyPr/>
                    <a:lstStyle/>
                    <a:p>
                      <a:pPr algn="ctr" fontAlgn="b"/>
                      <a:r>
                        <a:rPr lang="ru-RU" sz="1300" b="1" i="0" u="none" strike="noStrike" dirty="0" smtClean="0">
                          <a:solidFill>
                            <a:srgbClr val="3333FF"/>
                          </a:solidFill>
                          <a:effectLst/>
                          <a:latin typeface="Arial" pitchFamily="34" charset="0"/>
                          <a:cs typeface="Arial" pitchFamily="34" charset="0"/>
                        </a:rPr>
                        <a:t>Количество воспитанников</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1 333</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1 315</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300" b="1" i="0" u="none" strike="noStrike" dirty="0" smtClean="0">
                          <a:solidFill>
                            <a:srgbClr val="3333FF"/>
                          </a:solidFill>
                          <a:effectLst/>
                          <a:latin typeface="Arial" pitchFamily="34" charset="0"/>
                          <a:cs typeface="Arial" pitchFamily="34" charset="0"/>
                        </a:rPr>
                        <a:t>1 315</a:t>
                      </a:r>
                      <a:endParaRPr lang="ru-RU" sz="1300" b="1" i="0" u="none" strike="noStrike" dirty="0">
                        <a:solidFill>
                          <a:srgbClr val="3333FF"/>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0" y="332656"/>
            <a:ext cx="9144000" cy="400110"/>
          </a:xfrm>
          <a:prstGeom prst="rect">
            <a:avLst/>
          </a:prstGeom>
          <a:noFill/>
        </p:spPr>
        <p:txBody>
          <a:bodyPr wrap="square">
            <a:spAutoFit/>
          </a:bodyPr>
          <a:lstStyle/>
          <a:p>
            <a:pPr algn="ctr"/>
            <a:r>
              <a:rPr lang="ru-RU" sz="2000" b="1" dirty="0" smtClean="0">
                <a:latin typeface="Arial" pitchFamily="34" charset="0"/>
                <a:cs typeface="Arial" pitchFamily="34" charset="0"/>
              </a:rPr>
              <a:t>ДОПОЛНИТЕЛЬНОЕ ОБРАЗОВАНИЕ</a:t>
            </a:r>
            <a:endParaRPr lang="ru-RU" sz="2000" b="1" dirty="0">
              <a:effectLst/>
              <a:latin typeface="Arial" pitchFamily="34" charset="0"/>
              <a:cs typeface="Arial" pitchFamily="34" charset="0"/>
            </a:endParaRPr>
          </a:p>
        </p:txBody>
      </p:sp>
      <p:sp>
        <p:nvSpPr>
          <p:cNvPr id="7" name="Прямоугольник 6"/>
          <p:cNvSpPr/>
          <p:nvPr/>
        </p:nvSpPr>
        <p:spPr>
          <a:xfrm>
            <a:off x="251520" y="2780928"/>
            <a:ext cx="5904656" cy="584775"/>
          </a:xfrm>
          <a:prstGeom prst="rect">
            <a:avLst/>
          </a:prstGeom>
        </p:spPr>
        <p:txBody>
          <a:bodyPr wrap="square">
            <a:spAutoFit/>
          </a:bodyPr>
          <a:lstStyle/>
          <a:p>
            <a:pPr algn="ctr"/>
            <a:r>
              <a:rPr lang="ru-RU" sz="1600" b="1" dirty="0" smtClean="0">
                <a:solidFill>
                  <a:srgbClr val="0000FF"/>
                </a:solidFill>
                <a:latin typeface="Arial" pitchFamily="34" charset="0"/>
                <a:cs typeface="Arial" pitchFamily="34" charset="0"/>
              </a:rPr>
              <a:t>В составе расходов на дополнительное образование                                                               наибольший объем средств запланирован на</a:t>
            </a:r>
            <a:r>
              <a:rPr lang="en-US" sz="1600" b="1" dirty="0" smtClean="0">
                <a:solidFill>
                  <a:srgbClr val="0000FF"/>
                </a:solidFill>
                <a:latin typeface="Arial" pitchFamily="34" charset="0"/>
                <a:cs typeface="Arial" pitchFamily="34" charset="0"/>
              </a:rPr>
              <a:t>:</a:t>
            </a:r>
            <a:endParaRPr lang="ru-RU" sz="1600" b="1" dirty="0">
              <a:solidFill>
                <a:srgbClr val="0000FF"/>
              </a:solidFill>
              <a:latin typeface="Arial" pitchFamily="34" charset="0"/>
              <a:cs typeface="Arial" pitchFamily="34" charset="0"/>
            </a:endParaRPr>
          </a:p>
        </p:txBody>
      </p:sp>
      <p:graphicFrame>
        <p:nvGraphicFramePr>
          <p:cNvPr id="18" name="Схема 17"/>
          <p:cNvGraphicFramePr/>
          <p:nvPr>
            <p:extLst>
              <p:ext uri="{D42A27DB-BD31-4B8C-83A1-F6EECF244321}">
                <p14:modId xmlns:p14="http://schemas.microsoft.com/office/powerpoint/2010/main" xmlns="" val="705438278"/>
              </p:ext>
            </p:extLst>
          </p:nvPr>
        </p:nvGraphicFramePr>
        <p:xfrm>
          <a:off x="179512" y="3501008"/>
          <a:ext cx="5112568"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utoShape 2" descr="https://86.%D0%BC%D0%B2%D0%B4.%D1%80%D1%84/upload/site82/document_images/0f8e457b7050ffcafc8a99a0b051fb8b-800x6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86.%D0%BC%D0%B2%D0%B4.%D1%80%D1%84/upload/site82/document_images/0f8e457b7050ffcafc8a99a0b051fb8b-800x6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86.%D0%BC%D0%B2%D0%B4.%D1%80%D1%84/upload/site82/document_images/0f8e457b7050ffcafc8a99a0b051fb8b-800x60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86.%D0%BC%D0%B2%D0%B4.%D1%80%D1%84/upload/site82/document_images/0f8e457b7050ffcafc8a99a0b051fb8b-800x60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0" descr="https://86.%D0%BC%D0%B2%D0%B4.%D1%80%D1%84/upload/site82/document_images/0f8e457b7050ffcafc8a99a0b051fb8b-800x60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2" descr="https://86.%D0%BC%D0%B2%D0%B4.%D1%80%D1%84/upload/site82/document_images/0f8e457b7050ffcafc8a99a0b051fb8b-800x60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6" descr="https://86.%D0%BC%D0%B2%D0%B4.%D1%80%D1%84/upload/site82/document_images/0f8e457b7050ffcafc8a99a0b051fb8b-800x600.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http://www.edu.uray.ru/upload/root/11.png"/>
          <p:cNvPicPr>
            <a:picLocks noChangeAspect="1" noChangeArrowheads="1"/>
          </p:cNvPicPr>
          <p:nvPr/>
        </p:nvPicPr>
        <p:blipFill>
          <a:blip r:embed="rId9" cstate="print"/>
          <a:srcRect/>
          <a:stretch>
            <a:fillRect/>
          </a:stretch>
        </p:blipFill>
        <p:spPr bwMode="auto">
          <a:xfrm>
            <a:off x="6012160" y="2348880"/>
            <a:ext cx="2981325" cy="2333626"/>
          </a:xfrm>
          <a:prstGeom prst="rect">
            <a:avLst/>
          </a:prstGeom>
          <a:noFill/>
        </p:spPr>
      </p:pic>
    </p:spTree>
    <p:extLst>
      <p:ext uri="{BB962C8B-B14F-4D97-AF65-F5344CB8AC3E}">
        <p14:creationId xmlns:p14="http://schemas.microsoft.com/office/powerpoint/2010/main" xmlns="" val="144857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395536" y="-1"/>
            <a:ext cx="8568952" cy="400110"/>
          </a:xfrm>
          <a:prstGeom prst="rect">
            <a:avLst/>
          </a:prstGeom>
        </p:spPr>
        <p:txBody>
          <a:bodyPr wrap="square">
            <a:spAutoFit/>
          </a:bodyPr>
          <a:lstStyle/>
          <a:p>
            <a:pPr algn="ctr"/>
            <a:r>
              <a:rPr lang="ru-RU" sz="2000" b="1" dirty="0">
                <a:solidFill>
                  <a:schemeClr val="tx1">
                    <a:lumMod val="95000"/>
                    <a:lumOff val="5000"/>
                  </a:schemeClr>
                </a:solidFill>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solidFill>
                <a:schemeClr val="tx1">
                  <a:lumMod val="95000"/>
                  <a:lumOff val="5000"/>
                </a:schemeClr>
              </a:solidFill>
              <a:latin typeface="Arial" pitchFamily="34" charset="0"/>
              <a:cs typeface="Arial"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81311096"/>
              </p:ext>
            </p:extLst>
          </p:nvPr>
        </p:nvGraphicFramePr>
        <p:xfrm>
          <a:off x="107504" y="404666"/>
          <a:ext cx="8856984" cy="6192686"/>
        </p:xfrm>
        <a:graphic>
          <a:graphicData uri="http://schemas.openxmlformats.org/drawingml/2006/table">
            <a:tbl>
              <a:tblPr firstRow="1" firstCol="1" lastRow="1" lastCol="1" bandRow="1" bandCol="1">
                <a:tableStyleId>{5C22544A-7EE6-4342-B048-85BDC9FD1C3A}</a:tableStyleId>
              </a:tblPr>
              <a:tblGrid>
                <a:gridCol w="216024"/>
                <a:gridCol w="5760640"/>
                <a:gridCol w="576064"/>
                <a:gridCol w="792088"/>
                <a:gridCol w="792088"/>
                <a:gridCol w="720080"/>
              </a:tblGrid>
              <a:tr h="360038">
                <a:tc>
                  <a:txBody>
                    <a:bodyPr/>
                    <a:lstStyle/>
                    <a:p>
                      <a:pPr algn="ctr">
                        <a:spcAft>
                          <a:spcPts val="0"/>
                        </a:spcAft>
                      </a:pPr>
                      <a:r>
                        <a:rPr lang="ru-RU" sz="900" dirty="0">
                          <a:solidFill>
                            <a:srgbClr val="0000FF"/>
                          </a:solidFill>
                          <a:effectLst/>
                          <a:latin typeface="Arial" pitchFamily="34" charset="0"/>
                          <a:cs typeface="Arial" pitchFamily="34" charset="0"/>
                        </a:rPr>
                        <a:t>№ п/п</a:t>
                      </a:r>
                      <a:endParaRPr lang="ru-RU" sz="90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dirty="0">
                          <a:solidFill>
                            <a:srgbClr val="0000FF"/>
                          </a:solidFill>
                          <a:effectLst/>
                          <a:latin typeface="Arial" pitchFamily="34" charset="0"/>
                          <a:cs typeface="Arial" pitchFamily="34" charset="0"/>
                        </a:rPr>
                        <a:t>Наименование показателя</a:t>
                      </a:r>
                      <a:endParaRPr lang="ru-RU" sz="100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dirty="0">
                          <a:solidFill>
                            <a:srgbClr val="0000FF"/>
                          </a:solidFill>
                          <a:effectLst/>
                          <a:latin typeface="Arial" pitchFamily="34" charset="0"/>
                          <a:cs typeface="Arial" pitchFamily="34" charset="0"/>
                        </a:rPr>
                        <a:t>Ед.</a:t>
                      </a:r>
                    </a:p>
                    <a:p>
                      <a:pPr marL="58420" indent="-58420" algn="ctr">
                        <a:spcAft>
                          <a:spcPts val="0"/>
                        </a:spcAft>
                      </a:pPr>
                      <a:r>
                        <a:rPr lang="ru-RU" sz="1000" dirty="0" err="1">
                          <a:solidFill>
                            <a:srgbClr val="0000FF"/>
                          </a:solidFill>
                          <a:effectLst/>
                          <a:latin typeface="Arial" pitchFamily="34" charset="0"/>
                          <a:cs typeface="Arial" pitchFamily="34" charset="0"/>
                        </a:rPr>
                        <a:t>изм</a:t>
                      </a:r>
                      <a:endParaRPr lang="ru-RU" sz="100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smtClean="0">
                          <a:solidFill>
                            <a:srgbClr val="0000FF"/>
                          </a:solidFill>
                          <a:effectLst/>
                          <a:latin typeface="Arial" pitchFamily="34" charset="0"/>
                          <a:cs typeface="Arial" pitchFamily="34" charset="0"/>
                        </a:rPr>
                        <a:t>2016 год</a:t>
                      </a:r>
                      <a:endParaRPr lang="ru-RU" sz="120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smtClean="0">
                          <a:solidFill>
                            <a:srgbClr val="0000FF"/>
                          </a:solidFill>
                          <a:effectLst/>
                          <a:latin typeface="Arial" pitchFamily="34" charset="0"/>
                          <a:cs typeface="Arial" pitchFamily="34" charset="0"/>
                        </a:rPr>
                        <a:t>2017 год</a:t>
                      </a:r>
                      <a:endParaRPr lang="ru-RU" sz="120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smtClean="0">
                          <a:solidFill>
                            <a:srgbClr val="0000FF"/>
                          </a:solidFill>
                          <a:effectLst/>
                          <a:latin typeface="Arial" pitchFamily="34" charset="0"/>
                          <a:cs typeface="Arial" pitchFamily="34" charset="0"/>
                        </a:rPr>
                        <a:t>2018 год</a:t>
                      </a:r>
                      <a:endParaRPr lang="ru-RU" sz="120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24622">
                <a:tc>
                  <a:txBody>
                    <a:bodyPr/>
                    <a:lstStyle/>
                    <a:p>
                      <a:pPr>
                        <a:spcAft>
                          <a:spcPts val="0"/>
                        </a:spcAft>
                      </a:pPr>
                      <a:r>
                        <a:rPr lang="ru-RU" sz="1050" dirty="0">
                          <a:solidFill>
                            <a:srgbClr val="0000FF"/>
                          </a:solidFill>
                          <a:effectLst/>
                          <a:latin typeface="Arial" pitchFamily="34" charset="0"/>
                          <a:cs typeface="Arial" pitchFamily="34" charset="0"/>
                        </a:rPr>
                        <a:t>1</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детей в возрасте от 1-6 лет, получающих дошкольную образовательную услугу и (или) услугу по их содержанию в муниципальных образовательных организациях, в общей численности детей в возрасте от 1-6 лет</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64,2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68,6</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68,6</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19861">
                <a:tc>
                  <a:txBody>
                    <a:bodyPr/>
                    <a:lstStyle/>
                    <a:p>
                      <a:pPr>
                        <a:spcAft>
                          <a:spcPts val="0"/>
                        </a:spcAft>
                      </a:pPr>
                      <a:r>
                        <a:rPr lang="ru-RU" sz="1050" dirty="0">
                          <a:solidFill>
                            <a:srgbClr val="0000FF"/>
                          </a:solidFill>
                          <a:effectLst/>
                          <a:latin typeface="Arial" pitchFamily="34" charset="0"/>
                          <a:cs typeface="Arial" pitchFamily="34" charset="0"/>
                        </a:rPr>
                        <a:t>2</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детей в возрасте от 1-6 лет, стоящих на учете для определения в муниципальные дошкольные образовательные организации, в общей численности детей в возрасте от 1-6 лет</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24,3</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24,2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23,9</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79907">
                <a:tc>
                  <a:txBody>
                    <a:bodyPr/>
                    <a:lstStyle/>
                    <a:p>
                      <a:pPr>
                        <a:spcAft>
                          <a:spcPts val="0"/>
                        </a:spcAft>
                      </a:pPr>
                      <a:r>
                        <a:rPr lang="ru-RU" sz="1050" dirty="0">
                          <a:solidFill>
                            <a:srgbClr val="0000FF"/>
                          </a:solidFill>
                          <a:effectLst/>
                          <a:latin typeface="Arial" pitchFamily="34" charset="0"/>
                          <a:cs typeface="Arial" pitchFamily="34" charset="0"/>
                        </a:rPr>
                        <a:t>3</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ru-RU" sz="1000" b="1" dirty="0">
                          <a:solidFill>
                            <a:srgbClr val="0000FF"/>
                          </a:solidFill>
                          <a:effectLst/>
                          <a:latin typeface="Arial" pitchFamily="34" charset="0"/>
                          <a:cs typeface="Arial" pitchFamily="34" charset="0"/>
                        </a:rPr>
                        <a:t>Количество призеров и победителей Всероссийской олимпиады школьников, от общего количества участников</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effectLst/>
                          <a:latin typeface="Arial" pitchFamily="34" charset="0"/>
                          <a:cs typeface="Arial" pitchFamily="34" charset="0"/>
                        </a:rPr>
                        <a:t>61,0</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61,1</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effectLst/>
                          <a:latin typeface="Arial" pitchFamily="34" charset="0"/>
                          <a:cs typeface="Arial" pitchFamily="34" charset="0"/>
                        </a:rPr>
                        <a:t>61,2</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20974">
                <a:tc>
                  <a:txBody>
                    <a:bodyPr/>
                    <a:lstStyle/>
                    <a:p>
                      <a:pPr>
                        <a:spcAft>
                          <a:spcPts val="0"/>
                        </a:spcAft>
                      </a:pPr>
                      <a:r>
                        <a:rPr lang="ru-RU" sz="1050" dirty="0">
                          <a:solidFill>
                            <a:srgbClr val="0000FF"/>
                          </a:solidFill>
                          <a:effectLst/>
                          <a:latin typeface="Arial" pitchFamily="34" charset="0"/>
                          <a:cs typeface="Arial" pitchFamily="34" charset="0"/>
                        </a:rPr>
                        <a:t>4</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Участие общественности в управлении образовательными  организациями (в </a:t>
                      </a:r>
                      <a:r>
                        <a:rPr lang="ru-RU" sz="1000" b="1" dirty="0" err="1">
                          <a:solidFill>
                            <a:srgbClr val="0000FF"/>
                          </a:solidFill>
                          <a:effectLst/>
                          <a:latin typeface="Arial" pitchFamily="34" charset="0"/>
                          <a:cs typeface="Arial" pitchFamily="34" charset="0"/>
                        </a:rPr>
                        <a:t>т.ч</a:t>
                      </a:r>
                      <a:r>
                        <a:rPr lang="ru-RU" sz="1000" b="1" dirty="0">
                          <a:solidFill>
                            <a:srgbClr val="0000FF"/>
                          </a:solidFill>
                          <a:effectLst/>
                          <a:latin typeface="Arial" pitchFamily="34" charset="0"/>
                          <a:cs typeface="Arial" pitchFamily="34" charset="0"/>
                        </a:rPr>
                        <a:t>. в решении вопросов финансово-хозяйственной деятельности, контроля качества образования)</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80,0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90,0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100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59814">
                <a:tc>
                  <a:txBody>
                    <a:bodyPr/>
                    <a:lstStyle/>
                    <a:p>
                      <a:pPr>
                        <a:spcAft>
                          <a:spcPts val="0"/>
                        </a:spcAft>
                      </a:pPr>
                      <a:r>
                        <a:rPr lang="ru-RU" sz="1050" dirty="0">
                          <a:solidFill>
                            <a:srgbClr val="0000FF"/>
                          </a:solidFill>
                          <a:effectLst/>
                          <a:latin typeface="Arial" pitchFamily="34" charset="0"/>
                          <a:cs typeface="Arial" pitchFamily="34" charset="0"/>
                        </a:rPr>
                        <a:t>5</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обучающихся в муниципальных общеобразовательных организациях, занимающихся во вторую (третью) смену, в общей численности обучающихся в муниципальных общеобразовательных организациях</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23,0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33,0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32,0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14902">
                <a:tc>
                  <a:txBody>
                    <a:bodyPr/>
                    <a:lstStyle/>
                    <a:p>
                      <a:pPr>
                        <a:spcAft>
                          <a:spcPts val="0"/>
                        </a:spcAft>
                      </a:pPr>
                      <a:r>
                        <a:rPr lang="ru-RU" sz="1050" dirty="0">
                          <a:solidFill>
                            <a:srgbClr val="0000FF"/>
                          </a:solidFill>
                          <a:effectLst/>
                          <a:latin typeface="Arial" pitchFamily="34" charset="0"/>
                          <a:cs typeface="Arial" pitchFamily="34" charset="0"/>
                        </a:rPr>
                        <a:t>6</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детей </a:t>
                      </a:r>
                      <a:r>
                        <a:rPr lang="en-US" sz="1000" b="1" dirty="0">
                          <a:solidFill>
                            <a:srgbClr val="0000FF"/>
                          </a:solidFill>
                          <a:effectLst/>
                          <a:latin typeface="Arial" pitchFamily="34" charset="0"/>
                          <a:cs typeface="Arial" pitchFamily="34" charset="0"/>
                        </a:rPr>
                        <a:t>I</a:t>
                      </a:r>
                      <a:r>
                        <a:rPr lang="ru-RU" sz="1000" b="1" dirty="0">
                          <a:solidFill>
                            <a:srgbClr val="0000FF"/>
                          </a:solidFill>
                          <a:effectLst/>
                          <a:latin typeface="Arial" pitchFamily="34" charset="0"/>
                          <a:cs typeface="Arial" pitchFamily="34" charset="0"/>
                        </a:rPr>
                        <a:t> и </a:t>
                      </a:r>
                      <a:r>
                        <a:rPr lang="en-US" sz="1000" b="1" dirty="0">
                          <a:solidFill>
                            <a:srgbClr val="0000FF"/>
                          </a:solidFill>
                          <a:effectLst/>
                          <a:latin typeface="Arial" pitchFamily="34" charset="0"/>
                          <a:cs typeface="Arial" pitchFamily="34" charset="0"/>
                        </a:rPr>
                        <a:t>II</a:t>
                      </a:r>
                      <a:r>
                        <a:rPr lang="ru-RU" sz="1000" b="1" dirty="0">
                          <a:solidFill>
                            <a:srgbClr val="0000FF"/>
                          </a:solidFill>
                          <a:effectLst/>
                          <a:latin typeface="Arial" pitchFamily="34" charset="0"/>
                          <a:cs typeface="Arial" pitchFamily="34" charset="0"/>
                        </a:rPr>
                        <a:t> групп здоровья в общей численности обучающихся в муниципальных общеобразовательных организациях</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77,0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77,0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77,0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98372">
                <a:tc>
                  <a:txBody>
                    <a:bodyPr/>
                    <a:lstStyle/>
                    <a:p>
                      <a:pPr>
                        <a:spcAft>
                          <a:spcPts val="0"/>
                        </a:spcAft>
                      </a:pPr>
                      <a:r>
                        <a:rPr lang="ru-RU" sz="1050" dirty="0">
                          <a:solidFill>
                            <a:srgbClr val="0000FF"/>
                          </a:solidFill>
                          <a:effectLst/>
                          <a:latin typeface="Arial" pitchFamily="34" charset="0"/>
                          <a:cs typeface="Arial" pitchFamily="34" charset="0"/>
                        </a:rPr>
                        <a:t>7</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детей в возрасте от 5-18 лет, получающих услуги по дополнительному образованию в организациях различной организационно-правовой формы собственности, в общей численности детей данной возрастной группы</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84,7</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84,7</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84,8</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19861">
                <a:tc>
                  <a:txBody>
                    <a:bodyPr/>
                    <a:lstStyle/>
                    <a:p>
                      <a:pPr>
                        <a:spcAft>
                          <a:spcPts val="0"/>
                        </a:spcAft>
                      </a:pPr>
                      <a:r>
                        <a:rPr lang="ru-RU" sz="1050" dirty="0">
                          <a:solidFill>
                            <a:srgbClr val="0000FF"/>
                          </a:solidFill>
                          <a:effectLst/>
                          <a:latin typeface="Arial" pitchFamily="34" charset="0"/>
                          <a:cs typeface="Arial" pitchFamily="34" charset="0"/>
                        </a:rPr>
                        <a:t>8</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Расходы бюджета муниципального образования на общее образование в расчете на 1 обучающегося в муниципальных общеобразовательных организациях</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тыс. руб.</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124,0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143,9</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164,1</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26809">
                <a:tc>
                  <a:txBody>
                    <a:bodyPr/>
                    <a:lstStyle/>
                    <a:p>
                      <a:pPr>
                        <a:spcAft>
                          <a:spcPts val="0"/>
                        </a:spcAft>
                      </a:pPr>
                      <a:r>
                        <a:rPr lang="ru-RU" sz="1050" dirty="0">
                          <a:solidFill>
                            <a:srgbClr val="0000FF"/>
                          </a:solidFill>
                          <a:effectLst/>
                          <a:latin typeface="Arial" pitchFamily="34" charset="0"/>
                          <a:cs typeface="Arial" pitchFamily="34" charset="0"/>
                        </a:rPr>
                        <a:t>9</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муниципальных общеобразовательных организаций, здания которых находятся в аварийном состоянии или требуют капитального ремонта, в общем числе муниципальных общеобразовательных организаций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50,0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50,0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33,3</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43059">
                <a:tc>
                  <a:txBody>
                    <a:bodyPr/>
                    <a:lstStyle/>
                    <a:p>
                      <a:pPr>
                        <a:spcAft>
                          <a:spcPts val="0"/>
                        </a:spcAft>
                      </a:pPr>
                      <a:r>
                        <a:rPr lang="ru-RU" sz="1050" dirty="0">
                          <a:solidFill>
                            <a:srgbClr val="0000FF"/>
                          </a:solidFill>
                          <a:effectLst/>
                          <a:latin typeface="Arial" pitchFamily="34" charset="0"/>
                          <a:cs typeface="Arial" pitchFamily="34" charset="0"/>
                        </a:rPr>
                        <a:t>10</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муниципальных дошкольных образовательных организаций, здания которых находятся в аварийном состоянии или требуют капитального ремонта, в общем числе муниципальных дошкольных образовательных организаций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25,0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22,2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22,2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19861">
                <a:tc>
                  <a:txBody>
                    <a:bodyPr/>
                    <a:lstStyle/>
                    <a:p>
                      <a:pPr>
                        <a:spcAft>
                          <a:spcPts val="0"/>
                        </a:spcAft>
                      </a:pPr>
                      <a:r>
                        <a:rPr lang="ru-RU" sz="1050" dirty="0">
                          <a:solidFill>
                            <a:srgbClr val="0000FF"/>
                          </a:solidFill>
                          <a:effectLst/>
                          <a:latin typeface="Arial" pitchFamily="34" charset="0"/>
                          <a:cs typeface="Arial" pitchFamily="34" charset="0"/>
                        </a:rPr>
                        <a:t>11</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Удельный вес жителей города, удовлетворенных уровнем качества системы образования, в общем числе жителей города, охваченных соответствующими исследованиями, опросами, мониторингами</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77,0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78,0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79,0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57327">
                <a:tc>
                  <a:txBody>
                    <a:bodyPr/>
                    <a:lstStyle/>
                    <a:p>
                      <a:pPr>
                        <a:spcAft>
                          <a:spcPts val="0"/>
                        </a:spcAft>
                      </a:pPr>
                      <a:r>
                        <a:rPr lang="ru-RU" sz="1050" dirty="0">
                          <a:solidFill>
                            <a:srgbClr val="0000FF"/>
                          </a:solidFill>
                          <a:effectLst/>
                          <a:latin typeface="Arial" pitchFamily="34" charset="0"/>
                          <a:cs typeface="Arial" pitchFamily="34" charset="0"/>
                        </a:rPr>
                        <a:t>12</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руководящих и педагогических работников, повысивших уровень квалификации через участие в курсах повышения квалификации, стажировках, семинарах</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effectLst/>
                          <a:latin typeface="Arial" pitchFamily="34" charset="0"/>
                          <a:cs typeface="Arial" pitchFamily="34" charset="0"/>
                        </a:rPr>
                        <a:t>50</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52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55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60040">
                <a:tc>
                  <a:txBody>
                    <a:bodyPr/>
                    <a:lstStyle/>
                    <a:p>
                      <a:pPr>
                        <a:spcAft>
                          <a:spcPts val="0"/>
                        </a:spcAft>
                      </a:pPr>
                      <a:r>
                        <a:rPr lang="ru-RU" sz="1050" dirty="0">
                          <a:solidFill>
                            <a:srgbClr val="0000FF"/>
                          </a:solidFill>
                          <a:effectLst/>
                          <a:latin typeface="Arial" pitchFamily="34" charset="0"/>
                          <a:cs typeface="Arial" pitchFamily="34" charset="0"/>
                        </a:rPr>
                        <a:t>13</a:t>
                      </a:r>
                      <a:endParaRPr lang="ru-RU" sz="1050"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ru-RU" sz="1000" b="1" dirty="0">
                          <a:solidFill>
                            <a:srgbClr val="0000FF"/>
                          </a:solidFill>
                          <a:effectLst/>
                          <a:latin typeface="Arial" pitchFamily="34" charset="0"/>
                          <a:cs typeface="Arial" pitchFamily="34" charset="0"/>
                        </a:rPr>
                        <a:t>Доля педагогических работников образовательных организаций, которым при прохождении аттестации присвоена первая или высшая категория</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effectLst/>
                          <a:latin typeface="Arial" pitchFamily="34" charset="0"/>
                          <a:cs typeface="Arial" pitchFamily="34" charset="0"/>
                        </a:rPr>
                        <a:t>14</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15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16</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1532314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4274" name="Picture 2" descr="http://www.edu.uray.ru/images/content_user_images/6701_K1024_DSC_5776_r.jpg"/>
          <p:cNvPicPr>
            <a:picLocks noChangeAspect="1" noChangeArrowheads="1"/>
          </p:cNvPicPr>
          <p:nvPr/>
        </p:nvPicPr>
        <p:blipFill>
          <a:blip r:embed="rId2" cstate="print"/>
          <a:srcRect/>
          <a:stretch>
            <a:fillRect/>
          </a:stretch>
        </p:blipFill>
        <p:spPr bwMode="auto">
          <a:xfrm>
            <a:off x="971600" y="4293096"/>
            <a:ext cx="3657600" cy="2418588"/>
          </a:xfrm>
          <a:prstGeom prst="rect">
            <a:avLst/>
          </a:prstGeom>
          <a:ln>
            <a:noFill/>
          </a:ln>
          <a:effectLst>
            <a:softEdge rad="112500"/>
          </a:effectLst>
        </p:spPr>
      </p:pic>
      <p:sp>
        <p:nvSpPr>
          <p:cNvPr id="2" name="Заголовок 1"/>
          <p:cNvSpPr>
            <a:spLocks noGrp="1"/>
          </p:cNvSpPr>
          <p:nvPr>
            <p:ph type="title"/>
          </p:nvPr>
        </p:nvSpPr>
        <p:spPr>
          <a:xfrm>
            <a:off x="457200" y="116632"/>
            <a:ext cx="8229600" cy="479546"/>
          </a:xfrm>
        </p:spPr>
        <p:txBody>
          <a:bodyPr>
            <a:normAutofit/>
          </a:bodyPr>
          <a:lstStyle/>
          <a:p>
            <a:pPr algn="ctr"/>
            <a:r>
              <a:rPr lang="ru-RU" sz="2400" b="1" dirty="0" smtClean="0">
                <a:solidFill>
                  <a:schemeClr val="tx1">
                    <a:lumMod val="95000"/>
                    <a:lumOff val="5000"/>
                  </a:schemeClr>
                </a:solidFill>
                <a:latin typeface="Arial" pitchFamily="34" charset="0"/>
                <a:cs typeface="Arial" pitchFamily="34" charset="0"/>
              </a:rPr>
              <a:t>Организация отдыха и оздоровления детей</a:t>
            </a:r>
            <a:endParaRPr lang="ru-RU" sz="2400" b="1" dirty="0">
              <a:solidFill>
                <a:schemeClr val="tx1">
                  <a:lumMod val="95000"/>
                  <a:lumOff val="5000"/>
                </a:schemeClr>
              </a:solidFill>
              <a:latin typeface="Arial" pitchFamily="34" charset="0"/>
              <a:cs typeface="Arial" pitchFamily="34" charset="0"/>
            </a:endParaRPr>
          </a:p>
        </p:txBody>
      </p:sp>
      <p:sp>
        <p:nvSpPr>
          <p:cNvPr id="3" name="Содержимое 2"/>
          <p:cNvSpPr>
            <a:spLocks noGrp="1"/>
          </p:cNvSpPr>
          <p:nvPr>
            <p:ph idx="1"/>
          </p:nvPr>
        </p:nvSpPr>
        <p:spPr>
          <a:xfrm>
            <a:off x="179512" y="764704"/>
            <a:ext cx="8784976" cy="3672408"/>
          </a:xfrm>
        </p:spPr>
        <p:txBody>
          <a:bodyPr>
            <a:normAutofit fontScale="25000" lnSpcReduction="20000"/>
          </a:bodyPr>
          <a:lstStyle/>
          <a:p>
            <a:pPr marL="0" indent="0">
              <a:lnSpc>
                <a:spcPct val="120000"/>
              </a:lnSpc>
              <a:spcBef>
                <a:spcPts val="0"/>
              </a:spcBef>
              <a:buNone/>
            </a:pPr>
            <a:r>
              <a:rPr lang="ru-RU" sz="7200" b="1" dirty="0" smtClean="0">
                <a:latin typeface="Arial" pitchFamily="34" charset="0"/>
                <a:cs typeface="Arial" pitchFamily="34" charset="0"/>
              </a:rPr>
              <a:t>Субвенция на организацию и обеспечение отдыха и оздоровления детей, в том числе в этнической среде (приобретение путевок и сопровождение групп детей):</a:t>
            </a:r>
          </a:p>
          <a:p>
            <a:pPr marL="0" indent="0">
              <a:lnSpc>
                <a:spcPct val="120000"/>
              </a:lnSpc>
              <a:spcBef>
                <a:spcPts val="0"/>
              </a:spcBef>
              <a:buNone/>
            </a:pPr>
            <a:endParaRPr lang="ru-RU" sz="3200" b="1" dirty="0" smtClean="0">
              <a:latin typeface="Arial" pitchFamily="34" charset="0"/>
              <a:cs typeface="Arial" pitchFamily="34" charset="0"/>
            </a:endParaRPr>
          </a:p>
          <a:p>
            <a:r>
              <a:rPr lang="ru-RU" sz="6400" b="1" dirty="0" smtClean="0">
                <a:solidFill>
                  <a:srgbClr val="0000FF"/>
                </a:solidFill>
                <a:latin typeface="Arial" pitchFamily="34" charset="0"/>
                <a:cs typeface="Arial" pitchFamily="34" charset="0"/>
              </a:rPr>
              <a:t>2016 год – 6 975,4 тыс.рублей (на 216 путевок)</a:t>
            </a:r>
          </a:p>
          <a:p>
            <a:r>
              <a:rPr lang="ru-RU" sz="6400" b="1" dirty="0" smtClean="0">
                <a:solidFill>
                  <a:srgbClr val="0000FF"/>
                </a:solidFill>
                <a:latin typeface="Arial" pitchFamily="34" charset="0"/>
                <a:cs typeface="Arial" pitchFamily="34" charset="0"/>
              </a:rPr>
              <a:t>2017 год – 10 241,4 тыс.рублей (на 270 путевок)</a:t>
            </a:r>
          </a:p>
          <a:p>
            <a:r>
              <a:rPr lang="ru-RU" sz="6400" b="1" dirty="0" smtClean="0">
                <a:solidFill>
                  <a:srgbClr val="0000FF"/>
                </a:solidFill>
                <a:latin typeface="Arial" pitchFamily="34" charset="0"/>
                <a:cs typeface="Arial" pitchFamily="34" charset="0"/>
              </a:rPr>
              <a:t>2018 год – 10 241,4 тыс.рублей (на 270 путевок)</a:t>
            </a:r>
          </a:p>
          <a:p>
            <a:pPr>
              <a:buNone/>
            </a:pPr>
            <a:endParaRPr lang="ru-RU" sz="4000" b="1" dirty="0" smtClean="0">
              <a:latin typeface="Arial" pitchFamily="34" charset="0"/>
              <a:cs typeface="Arial" pitchFamily="34" charset="0"/>
            </a:endParaRPr>
          </a:p>
          <a:p>
            <a:pPr marL="0" indent="0">
              <a:lnSpc>
                <a:spcPct val="120000"/>
              </a:lnSpc>
              <a:spcBef>
                <a:spcPts val="0"/>
              </a:spcBef>
              <a:buNone/>
            </a:pPr>
            <a:r>
              <a:rPr lang="ru-RU" sz="7200" b="1" dirty="0" smtClean="0">
                <a:latin typeface="Arial" pitchFamily="34" charset="0"/>
                <a:cs typeface="Arial" pitchFamily="34" charset="0"/>
              </a:rPr>
              <a:t>Субсидия на организацию питания детей в возрасте от 6 до 17 лет (включительно) в лагерях с дневным пребыванием детей, детей в возрасте от 8 до 17 лет (включительно) – в палаточных лагерях:</a:t>
            </a:r>
          </a:p>
          <a:p>
            <a:pPr marL="0" indent="0">
              <a:lnSpc>
                <a:spcPct val="120000"/>
              </a:lnSpc>
              <a:spcBef>
                <a:spcPts val="0"/>
              </a:spcBef>
              <a:buNone/>
            </a:pPr>
            <a:endParaRPr lang="ru-RU" sz="3200" b="1" dirty="0" smtClean="0">
              <a:latin typeface="Arial" pitchFamily="34" charset="0"/>
              <a:cs typeface="Arial" pitchFamily="34" charset="0"/>
            </a:endParaRPr>
          </a:p>
          <a:p>
            <a:r>
              <a:rPr lang="ru-RU" sz="6400" b="1" dirty="0" smtClean="0">
                <a:solidFill>
                  <a:srgbClr val="0000FF"/>
                </a:solidFill>
                <a:latin typeface="Arial" pitchFamily="34" charset="0"/>
                <a:cs typeface="Arial" pitchFamily="34" charset="0"/>
              </a:rPr>
              <a:t>2016 год – 5 249,5 тыс.рублей (на 2 023 ребенка)</a:t>
            </a:r>
          </a:p>
          <a:p>
            <a:r>
              <a:rPr lang="ru-RU" sz="6400" b="1" dirty="0" smtClean="0">
                <a:solidFill>
                  <a:srgbClr val="0000FF"/>
                </a:solidFill>
                <a:latin typeface="Arial" pitchFamily="34" charset="0"/>
                <a:cs typeface="Arial" pitchFamily="34" charset="0"/>
              </a:rPr>
              <a:t>2017 год – 5 818,3 тыс.рублей (на 3 035 детей)</a:t>
            </a:r>
          </a:p>
          <a:p>
            <a:r>
              <a:rPr lang="ru-RU" sz="6400" b="1" dirty="0" smtClean="0">
                <a:solidFill>
                  <a:srgbClr val="0000FF"/>
                </a:solidFill>
                <a:latin typeface="Arial" pitchFamily="34" charset="0"/>
                <a:cs typeface="Arial" pitchFamily="34" charset="0"/>
              </a:rPr>
              <a:t>2018 год – 5 818,3 тыс.рублей (на 3 035 детей)</a:t>
            </a:r>
          </a:p>
          <a:p>
            <a:endParaRPr lang="ru-RU" sz="2000" dirty="0">
              <a:latin typeface="Arial" pitchFamily="34" charset="0"/>
              <a:cs typeface="Arial" pitchFamily="34" charset="0"/>
            </a:endParaRPr>
          </a:p>
        </p:txBody>
      </p:sp>
      <p:pic>
        <p:nvPicPr>
          <p:cNvPr id="3074" name="Picture 2" descr="http://medsestrarb.ru/user/images/news/mele0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3717032"/>
            <a:ext cx="3755136" cy="28163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http://www.letokurgan.ru/img/gallery_content/12894/1616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2" y="1268760"/>
            <a:ext cx="3064376" cy="15121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72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102" name="Picture 6" descr="http://infoflag.ru/Upload/images/%D0%91%D0%B5%D0%B7%20%D0%B8%D0%BC%D0%B5%D0%BD%D0%B8-1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725144"/>
            <a:ext cx="2852928" cy="19114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0" y="188640"/>
            <a:ext cx="9144000" cy="707886"/>
          </a:xfrm>
          <a:prstGeom prst="rect">
            <a:avLst/>
          </a:prstGeom>
          <a:noFill/>
        </p:spPr>
        <p:txBody>
          <a:bodyPr wrap="square">
            <a:spAutoFit/>
          </a:bodyPr>
          <a:lstStyle/>
          <a:p>
            <a:pPr algn="ctr"/>
            <a:r>
              <a:rPr lang="ru-RU" sz="2000" b="1" dirty="0" smtClean="0">
                <a:solidFill>
                  <a:schemeClr val="tx1">
                    <a:lumMod val="95000"/>
                    <a:lumOff val="5000"/>
                  </a:schemeClr>
                </a:solidFill>
                <a:latin typeface="Arial" pitchFamily="34" charset="0"/>
                <a:cs typeface="Arial" pitchFamily="34" charset="0"/>
              </a:rPr>
              <a:t>МУНИЦИПАЛЬНАЯ ПРОГРАММА «КУЛЬТУРА ГОРОДА УРАЙ» </a:t>
            </a:r>
          </a:p>
          <a:p>
            <a:pPr algn="ctr"/>
            <a:r>
              <a:rPr lang="ru-RU" sz="2000" b="1" dirty="0" smtClean="0">
                <a:solidFill>
                  <a:schemeClr val="tx1">
                    <a:lumMod val="95000"/>
                    <a:lumOff val="5000"/>
                  </a:schemeClr>
                </a:solidFill>
                <a:latin typeface="Arial" pitchFamily="34" charset="0"/>
                <a:cs typeface="Arial" pitchFamily="34" charset="0"/>
              </a:rPr>
              <a:t>НА 2017-2021 ГОДЫ</a:t>
            </a:r>
            <a:endParaRPr lang="ru-RU" sz="2000" b="1" dirty="0">
              <a:solidFill>
                <a:schemeClr val="tx1">
                  <a:lumMod val="95000"/>
                  <a:lumOff val="5000"/>
                </a:schemeClr>
              </a:solidFill>
              <a:effectLst/>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2348218900"/>
              </p:ext>
            </p:extLst>
          </p:nvPr>
        </p:nvGraphicFramePr>
        <p:xfrm>
          <a:off x="251520" y="2204865"/>
          <a:ext cx="8640960" cy="2376263"/>
        </p:xfrm>
        <a:graphic>
          <a:graphicData uri="http://schemas.openxmlformats.org/drawingml/2006/table">
            <a:tbl>
              <a:tblPr>
                <a:tableStyleId>{5C22544A-7EE6-4342-B048-85BDC9FD1C3A}</a:tableStyleId>
              </a:tblPr>
              <a:tblGrid>
                <a:gridCol w="8640960"/>
              </a:tblGrid>
              <a:tr h="518856">
                <a:tc>
                  <a:txBody>
                    <a:bodyPr/>
                    <a:lstStyle/>
                    <a:p>
                      <a:pPr algn="l" fontAlgn="b"/>
                      <a:r>
                        <a:rPr lang="ru-RU" sz="1500" b="1" i="0" u="none" strike="noStrike" dirty="0">
                          <a:solidFill>
                            <a:srgbClr val="3333FF"/>
                          </a:solidFill>
                          <a:effectLst/>
                          <a:latin typeface="Arial" pitchFamily="34" charset="0"/>
                          <a:cs typeface="Arial" pitchFamily="34" charset="0"/>
                        </a:rPr>
                        <a:t>Подпрограмма 1 </a:t>
                      </a:r>
                      <a:r>
                        <a:rPr lang="ru-RU" sz="1500" b="1" i="0" u="none" strike="noStrike" dirty="0" smtClean="0">
                          <a:solidFill>
                            <a:srgbClr val="3333FF"/>
                          </a:solidFill>
                          <a:effectLst/>
                          <a:latin typeface="Arial" pitchFamily="34" charset="0"/>
                          <a:cs typeface="Arial" pitchFamily="34" charset="0"/>
                        </a:rPr>
                        <a:t>«Библиотечное дело»</a:t>
                      </a:r>
                      <a:r>
                        <a:rPr lang="ru-RU" sz="1600" b="1" i="0" u="none" strike="noStrike" dirty="0" smtClean="0">
                          <a:solidFill>
                            <a:srgbClr val="3333FF"/>
                          </a:solidFill>
                          <a:effectLst/>
                          <a:latin typeface="Arial" pitchFamily="34" charset="0"/>
                          <a:cs typeface="Arial" pitchFamily="34" charset="0"/>
                        </a:rPr>
                        <a:t> </a:t>
                      </a:r>
                      <a:r>
                        <a:rPr lang="ru-RU" sz="1200" b="1" u="none" strike="noStrike" dirty="0" smtClean="0">
                          <a:solidFill>
                            <a:schemeClr val="tx1"/>
                          </a:solidFill>
                          <a:effectLst/>
                          <a:latin typeface="Arial" pitchFamily="34" charset="0"/>
                          <a:cs typeface="Arial" pitchFamily="34" charset="0"/>
                        </a:rPr>
                        <a:t>(</a:t>
                      </a:r>
                      <a:r>
                        <a:rPr lang="ru-RU" sz="1200" b="1" u="none" strike="noStrike" baseline="0" dirty="0" smtClean="0">
                          <a:solidFill>
                            <a:schemeClr val="tx1"/>
                          </a:solidFill>
                          <a:effectLst/>
                          <a:latin typeface="Arial" pitchFamily="34" charset="0"/>
                          <a:cs typeface="Arial" pitchFamily="34" charset="0"/>
                        </a:rPr>
                        <a:t>субсидии на развитие сферы культуры в муниципальных образованиях автономного округа, библиотечная деятельность)</a:t>
                      </a:r>
                      <a:endParaRPr lang="ru-RU" sz="1200" b="1" i="1" u="none" strike="noStrike" dirty="0">
                        <a:solidFill>
                          <a:schemeClr val="tx1"/>
                        </a:solidFill>
                        <a:effectLst/>
                        <a:latin typeface="Arial" pitchFamily="34" charset="0"/>
                        <a:cs typeface="Arial" pitchFamily="34" charset="0"/>
                      </a:endParaRPr>
                    </a:p>
                  </a:txBody>
                  <a:tcPr marL="9525" marR="9525" marT="9525" marB="0" anchor="b">
                    <a:noFill/>
                  </a:tcPr>
                </a:tc>
              </a:tr>
              <a:tr h="423769">
                <a:tc>
                  <a:txBody>
                    <a:bodyPr/>
                    <a:lstStyle/>
                    <a:p>
                      <a:pPr algn="l" fontAlgn="b"/>
                      <a:r>
                        <a:rPr lang="ru-RU" sz="1500" b="1" i="0" u="none" strike="noStrike" dirty="0">
                          <a:solidFill>
                            <a:srgbClr val="3333FF"/>
                          </a:solidFill>
                          <a:effectLst/>
                          <a:latin typeface="Arial" pitchFamily="34" charset="0"/>
                          <a:cs typeface="Arial" pitchFamily="34" charset="0"/>
                        </a:rPr>
                        <a:t>Подпрограмма 2 «Музейное дело</a:t>
                      </a:r>
                      <a:r>
                        <a:rPr lang="ru-RU" sz="1500" b="1" i="0" u="none" strike="noStrike" dirty="0" smtClean="0">
                          <a:solidFill>
                            <a:srgbClr val="3333FF"/>
                          </a:solidFill>
                          <a:effectLst/>
                          <a:latin typeface="Arial" pitchFamily="34" charset="0"/>
                          <a:cs typeface="Arial" pitchFamily="34" charset="0"/>
                        </a:rPr>
                        <a:t>»</a:t>
                      </a:r>
                      <a:r>
                        <a:rPr lang="ru-RU" sz="1500" b="1" u="none" strike="noStrike" dirty="0" smtClean="0">
                          <a:solidFill>
                            <a:srgbClr val="3333FF"/>
                          </a:solidFill>
                          <a:effectLst/>
                          <a:latin typeface="Arial" pitchFamily="34" charset="0"/>
                          <a:cs typeface="Arial" pitchFamily="34" charset="0"/>
                        </a:rPr>
                        <a:t>  </a:t>
                      </a:r>
                      <a:r>
                        <a:rPr lang="ru-RU" sz="1200" b="1" u="none" strike="noStrike" dirty="0" smtClean="0">
                          <a:solidFill>
                            <a:schemeClr val="tx1"/>
                          </a:solidFill>
                          <a:effectLst/>
                          <a:latin typeface="Arial" pitchFamily="34" charset="0"/>
                          <a:cs typeface="Arial" pitchFamily="34" charset="0"/>
                        </a:rPr>
                        <a:t>(</a:t>
                      </a:r>
                      <a:r>
                        <a:rPr lang="ru-RU" sz="1200" b="1" u="none" strike="noStrike" baseline="0" dirty="0" smtClean="0">
                          <a:solidFill>
                            <a:schemeClr val="tx1"/>
                          </a:solidFill>
                          <a:effectLst/>
                          <a:latin typeface="Arial" pitchFamily="34" charset="0"/>
                          <a:cs typeface="Arial" pitchFamily="34" charset="0"/>
                        </a:rPr>
                        <a:t>субсидии на развитие сферы культуры в муниципальных образованиях автономного округа</a:t>
                      </a:r>
                      <a:r>
                        <a:rPr lang="ru-RU" sz="1200" b="1" u="none" strike="noStrike" dirty="0" smtClean="0">
                          <a:solidFill>
                            <a:schemeClr val="tx1"/>
                          </a:solidFill>
                          <a:effectLst/>
                          <a:latin typeface="Arial" pitchFamily="34" charset="0"/>
                          <a:cs typeface="Arial" pitchFamily="34" charset="0"/>
                        </a:rPr>
                        <a:t>,</a:t>
                      </a:r>
                      <a:r>
                        <a:rPr lang="ru-RU" sz="1200" b="1" u="none" strike="noStrike" baseline="0" dirty="0" smtClean="0">
                          <a:solidFill>
                            <a:schemeClr val="tx1"/>
                          </a:solidFill>
                          <a:effectLst/>
                          <a:latin typeface="Arial" pitchFamily="34" charset="0"/>
                          <a:cs typeface="Arial" pitchFamily="34" charset="0"/>
                        </a:rPr>
                        <a:t> </a:t>
                      </a:r>
                      <a:r>
                        <a:rPr lang="ru-RU" sz="1200" b="1" u="none" strike="noStrike" dirty="0" smtClean="0">
                          <a:solidFill>
                            <a:schemeClr val="tx1"/>
                          </a:solidFill>
                          <a:effectLst/>
                          <a:latin typeface="Arial" pitchFamily="34" charset="0"/>
                          <a:cs typeface="Arial" pitchFamily="34" charset="0"/>
                        </a:rPr>
                        <a:t>выставочная деятельность) </a:t>
                      </a:r>
                      <a:endParaRPr lang="ru-RU" sz="1200" b="1" i="1" u="none" strike="noStrike" dirty="0">
                        <a:solidFill>
                          <a:schemeClr val="tx1"/>
                        </a:solidFill>
                        <a:effectLst/>
                        <a:latin typeface="Arial" pitchFamily="34" charset="0"/>
                        <a:cs typeface="Arial" pitchFamily="34" charset="0"/>
                      </a:endParaRPr>
                    </a:p>
                  </a:txBody>
                  <a:tcPr marL="9525" marR="9525" marT="9525" marB="0" anchor="b">
                    <a:noFill/>
                  </a:tcPr>
                </a:tc>
              </a:tr>
              <a:tr h="69766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500" b="1" i="0" u="none" strike="noStrike" dirty="0" smtClean="0">
                          <a:solidFill>
                            <a:srgbClr val="3333FF"/>
                          </a:solidFill>
                          <a:effectLst/>
                          <a:latin typeface="Arial" pitchFamily="34" charset="0"/>
                          <a:cs typeface="Arial" pitchFamily="34" charset="0"/>
                        </a:rPr>
                        <a:t>Подпрограмма 4</a:t>
                      </a:r>
                      <a:r>
                        <a:rPr lang="ru-RU" sz="1500" b="1" i="0" u="none" strike="noStrike" baseline="0" dirty="0" smtClean="0">
                          <a:solidFill>
                            <a:srgbClr val="3333FF"/>
                          </a:solidFill>
                          <a:effectLst/>
                          <a:latin typeface="Arial" pitchFamily="34" charset="0"/>
                          <a:cs typeface="Arial" pitchFamily="34" charset="0"/>
                        </a:rPr>
                        <a:t> «</a:t>
                      </a:r>
                      <a:r>
                        <a:rPr lang="ru-RU" sz="1500" b="1" i="0" u="none" strike="noStrike" dirty="0" smtClean="0">
                          <a:solidFill>
                            <a:srgbClr val="3333FF"/>
                          </a:solidFill>
                          <a:effectLst/>
                          <a:latin typeface="Arial" pitchFamily="34" charset="0"/>
                          <a:cs typeface="Arial" pitchFamily="34" charset="0"/>
                        </a:rPr>
                        <a:t>Народное творчество и традиционная культура. Развитие культурно-досуговой деятельности» </a:t>
                      </a:r>
                      <a:r>
                        <a:rPr lang="ru-RU" sz="1200" b="1" i="0" u="none" strike="noStrike" dirty="0" smtClean="0">
                          <a:solidFill>
                            <a:schemeClr val="tx1"/>
                          </a:solidFill>
                          <a:effectLst/>
                          <a:latin typeface="Arial" pitchFamily="34" charset="0"/>
                          <a:cs typeface="Arial" pitchFamily="34" charset="0"/>
                        </a:rPr>
                        <a:t>(</a:t>
                      </a:r>
                      <a:r>
                        <a:rPr lang="ru-RU" sz="1200" b="1" u="none" strike="noStrike" dirty="0" smtClean="0">
                          <a:solidFill>
                            <a:schemeClr val="tx1"/>
                          </a:solidFill>
                          <a:effectLst/>
                          <a:latin typeface="Arial" pitchFamily="34" charset="0"/>
                          <a:cs typeface="Arial" pitchFamily="34" charset="0"/>
                        </a:rPr>
                        <a:t>мероприятия, направленные на поддержку театрального, хореографического, вокального и хорового искусства)</a:t>
                      </a:r>
                      <a:endParaRPr lang="ru-RU" sz="1200" b="1" i="1" u="none" strike="noStrike" dirty="0">
                        <a:solidFill>
                          <a:schemeClr val="tx1"/>
                        </a:solidFill>
                        <a:effectLst/>
                        <a:latin typeface="Arial" pitchFamily="34" charset="0"/>
                        <a:cs typeface="Arial" pitchFamily="34" charset="0"/>
                      </a:endParaRPr>
                    </a:p>
                  </a:txBody>
                  <a:tcPr marL="9525" marR="9525" marT="9525" marB="0" anchor="b">
                    <a:noFill/>
                  </a:tcPr>
                </a:tc>
              </a:tr>
              <a:tr h="735977">
                <a:tc>
                  <a:txBody>
                    <a:bodyPr/>
                    <a:lstStyle/>
                    <a:p>
                      <a:pPr algn="l" fontAlgn="b"/>
                      <a:r>
                        <a:rPr lang="ru-RU" sz="1500" b="1" i="0" u="none" strike="noStrike" dirty="0" smtClean="0">
                          <a:solidFill>
                            <a:srgbClr val="3333FF"/>
                          </a:solidFill>
                          <a:effectLst/>
                          <a:latin typeface="Arial" pitchFamily="34" charset="0"/>
                          <a:cs typeface="Arial" pitchFamily="34" charset="0"/>
                        </a:rPr>
                        <a:t>Подпрограмма 5 «Обеспечение</a:t>
                      </a:r>
                      <a:r>
                        <a:rPr lang="ru-RU" sz="1500" b="1" i="0" u="none" strike="noStrike" baseline="0" dirty="0" smtClean="0">
                          <a:solidFill>
                            <a:srgbClr val="3333FF"/>
                          </a:solidFill>
                          <a:effectLst/>
                          <a:latin typeface="Arial" pitchFamily="34" charset="0"/>
                          <a:cs typeface="Arial" pitchFamily="34" charset="0"/>
                        </a:rPr>
                        <a:t> муниципальной поддержки учреждений культуры и дополнительного образования в сфере культуры</a:t>
                      </a:r>
                      <a:r>
                        <a:rPr lang="ru-RU" sz="1500" b="1" i="0" u="none" strike="noStrike" dirty="0" smtClean="0">
                          <a:solidFill>
                            <a:srgbClr val="3333FF"/>
                          </a:solidFill>
                          <a:effectLst/>
                          <a:latin typeface="Arial" pitchFamily="34" charset="0"/>
                          <a:cs typeface="Arial" pitchFamily="34" charset="0"/>
                        </a:rPr>
                        <a:t>»</a:t>
                      </a:r>
                      <a:r>
                        <a:rPr lang="ru-RU" sz="1500" b="1" u="none" strike="noStrike" dirty="0" smtClean="0">
                          <a:solidFill>
                            <a:srgbClr val="3333FF"/>
                          </a:solidFill>
                          <a:effectLst/>
                          <a:latin typeface="Arial" pitchFamily="34" charset="0"/>
                          <a:cs typeface="Arial" pitchFamily="34" charset="0"/>
                        </a:rPr>
                        <a:t> </a:t>
                      </a:r>
                      <a:r>
                        <a:rPr lang="ru-RU" sz="1200" b="1" u="none" strike="noStrike" dirty="0" smtClean="0">
                          <a:solidFill>
                            <a:schemeClr val="tx1"/>
                          </a:solidFill>
                          <a:effectLst/>
                          <a:latin typeface="Arial" pitchFamily="34" charset="0"/>
                          <a:cs typeface="Arial" pitchFamily="34" charset="0"/>
                        </a:rPr>
                        <a:t>(</a:t>
                      </a:r>
                      <a:r>
                        <a:rPr lang="ru-RU" sz="1200" b="1" dirty="0" smtClean="0">
                          <a:latin typeface="Arial" pitchFamily="34" charset="0"/>
                          <a:cs typeface="Arial" pitchFamily="34" charset="0"/>
                        </a:rPr>
                        <a:t>обеспечение деятельности (оказание услуг) </a:t>
                      </a:r>
                      <a:r>
                        <a:rPr lang="ru-RU" sz="1200" b="1" u="none" strike="noStrike" dirty="0" smtClean="0">
                          <a:solidFill>
                            <a:schemeClr val="tx1"/>
                          </a:solidFill>
                          <a:effectLst/>
                          <a:latin typeface="Arial" pitchFamily="34" charset="0"/>
                          <a:cs typeface="Arial" pitchFamily="34" charset="0"/>
                        </a:rPr>
                        <a:t>МАУ «Культура», МБОУ ДОД ДШИ №1, МБОУ ДОД ДШИ №2)</a:t>
                      </a:r>
                      <a:endParaRPr lang="ru-RU" sz="1200" b="1" i="1" u="none" strike="noStrike" dirty="0">
                        <a:solidFill>
                          <a:schemeClr val="tx1"/>
                        </a:solidFill>
                        <a:effectLst/>
                        <a:latin typeface="Arial" pitchFamily="34" charset="0"/>
                        <a:cs typeface="Arial" pitchFamily="34" charset="0"/>
                      </a:endParaRPr>
                    </a:p>
                  </a:txBody>
                  <a:tcPr marL="9525" marR="9525" marT="9525" marB="0" anchor="b">
                    <a:noFill/>
                  </a:tcPr>
                </a:tc>
              </a:tr>
            </a:tbl>
          </a:graphicData>
        </a:graphic>
      </p:graphicFrame>
      <p:graphicFrame>
        <p:nvGraphicFramePr>
          <p:cNvPr id="11" name="Схема 10"/>
          <p:cNvGraphicFramePr/>
          <p:nvPr>
            <p:extLst>
              <p:ext uri="{D42A27DB-BD31-4B8C-83A1-F6EECF244321}">
                <p14:modId xmlns:p14="http://schemas.microsoft.com/office/powerpoint/2010/main" xmlns="" val="2860171480"/>
              </p:ext>
            </p:extLst>
          </p:nvPr>
        </p:nvGraphicFramePr>
        <p:xfrm>
          <a:off x="2555776" y="4725144"/>
          <a:ext cx="6336704" cy="213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Скругленный прямоугольник 11"/>
          <p:cNvSpPr/>
          <p:nvPr/>
        </p:nvSpPr>
        <p:spPr>
          <a:xfrm>
            <a:off x="251520" y="980728"/>
            <a:ext cx="8712968" cy="1224136"/>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ru-RU" b="1" dirty="0" smtClean="0">
                <a:solidFill>
                  <a:srgbClr val="0000FF"/>
                </a:solidFill>
                <a:latin typeface="Arial" pitchFamily="34" charset="0"/>
                <a:ea typeface="Times New Roman" panose="02020603050405020304" pitchFamily="18" charset="0"/>
                <a:cs typeface="Arial" pitchFamily="34" charset="0"/>
              </a:rPr>
              <a:t>Цель муниципальной программы - </a:t>
            </a:r>
            <a:r>
              <a:rPr lang="ru-RU" sz="1600" b="1" dirty="0" smtClean="0">
                <a:solidFill>
                  <a:schemeClr val="tx1"/>
                </a:solidFill>
                <a:latin typeface="Arial" pitchFamily="34" charset="0"/>
                <a:ea typeface="Times New Roman" panose="02020603050405020304" pitchFamily="18" charset="0"/>
                <a:cs typeface="Arial" pitchFamily="34" charset="0"/>
              </a:rPr>
              <a:t>с</a:t>
            </a:r>
            <a:r>
              <a:rPr lang="ru-RU" sz="1600" b="1" dirty="0" smtClean="0">
                <a:solidFill>
                  <a:schemeClr val="tx1"/>
                </a:solidFill>
                <a:latin typeface="Arial" pitchFamily="34" charset="0"/>
                <a:cs typeface="Arial" pitchFamily="34" charset="0"/>
              </a:rPr>
              <a:t>оздание условий для сохранения культурной самобытности, доступности культурных благ и обеспечение прав граждан на развитие и реализацию культурного и духовного потенциала на территории города Урай</a:t>
            </a:r>
            <a:endParaRPr lang="ru-RU" sz="1600" b="1" dirty="0" smtClean="0">
              <a:solidFill>
                <a:schemeClr val="tx1"/>
              </a:solidFill>
              <a:latin typeface="Arial" pitchFamily="34" charset="0"/>
              <a:ea typeface="Times New Roman" panose="02020603050405020304" pitchFamily="18" charset="0"/>
              <a:cs typeface="Arial" pitchFamily="34" charset="0"/>
            </a:endParaRPr>
          </a:p>
          <a:p>
            <a:pPr algn="ctr"/>
            <a:endParaRPr lang="ru-RU" b="1" dirty="0" smtClean="0">
              <a:solidFill>
                <a:srgbClr val="3333FF"/>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xmlns="" val="3951431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07504" y="836711"/>
          <a:ext cx="8712968" cy="4884597"/>
        </p:xfrm>
        <a:graphic>
          <a:graphicData uri="http://schemas.openxmlformats.org/drawingml/2006/table">
            <a:tbl>
              <a:tblPr firstRow="1" firstCol="1" bandRow="1">
                <a:tableStyleId>{5C22544A-7EE6-4342-B048-85BDC9FD1C3A}</a:tableStyleId>
              </a:tblPr>
              <a:tblGrid>
                <a:gridCol w="288032"/>
                <a:gridCol w="3600400"/>
                <a:gridCol w="720080"/>
                <a:gridCol w="1152128"/>
                <a:gridCol w="1080120"/>
                <a:gridCol w="1008112"/>
                <a:gridCol w="864096"/>
              </a:tblGrid>
              <a:tr h="895276">
                <a:tc>
                  <a:txBody>
                    <a:bodyPr/>
                    <a:lstStyle/>
                    <a:p>
                      <a:pPr algn="ctr" fontAlgn="base">
                        <a:lnSpc>
                          <a:spcPts val="1965"/>
                        </a:lnSpc>
                        <a:spcAft>
                          <a:spcPts val="0"/>
                        </a:spcAft>
                      </a:pPr>
                      <a:r>
                        <a:rPr lang="ru-RU" sz="1100" b="1" dirty="0">
                          <a:solidFill>
                            <a:srgbClr val="0000FF"/>
                          </a:solidFill>
                          <a:effectLst/>
                          <a:latin typeface="Arial" pitchFamily="34" charset="0"/>
                          <a:cs typeface="Arial" pitchFamily="34" charset="0"/>
                        </a:rPr>
                        <a:t> </a:t>
                      </a:r>
                      <a:r>
                        <a:rPr lang="ru-RU" sz="1100" b="1" dirty="0" err="1" smtClean="0">
                          <a:solidFill>
                            <a:srgbClr val="0000FF"/>
                          </a:solidFill>
                          <a:effectLst/>
                          <a:latin typeface="Arial" pitchFamily="34" charset="0"/>
                          <a:cs typeface="Arial" pitchFamily="34" charset="0"/>
                        </a:rPr>
                        <a:t>п</a:t>
                      </a:r>
                      <a:r>
                        <a:rPr lang="ru-RU" sz="1100" b="1" dirty="0" smtClean="0">
                          <a:solidFill>
                            <a:srgbClr val="0000FF"/>
                          </a:solidFill>
                          <a:effectLst/>
                          <a:latin typeface="Arial" pitchFamily="34" charset="0"/>
                          <a:cs typeface="Arial" pitchFamily="34" charset="0"/>
                        </a:rPr>
                        <a:t>/</a:t>
                      </a:r>
                      <a:r>
                        <a:rPr lang="ru-RU" sz="1100" b="1" dirty="0" err="1" smtClean="0">
                          <a:solidFill>
                            <a:srgbClr val="0000FF"/>
                          </a:solidFill>
                          <a:effectLst/>
                          <a:latin typeface="Arial" pitchFamily="34" charset="0"/>
                          <a:cs typeface="Arial" pitchFamily="34" charset="0"/>
                        </a:rPr>
                        <a:t>п</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100" b="1" dirty="0">
                          <a:solidFill>
                            <a:srgbClr val="0000FF"/>
                          </a:solidFill>
                          <a:effectLst/>
                          <a:latin typeface="Arial" pitchFamily="34" charset="0"/>
                          <a:cs typeface="Arial" pitchFamily="34" charset="0"/>
                        </a:rPr>
                        <a:t> </a:t>
                      </a:r>
                      <a:r>
                        <a:rPr lang="ru-RU" sz="1100" b="1" dirty="0" smtClean="0">
                          <a:solidFill>
                            <a:srgbClr val="0000FF"/>
                          </a:solidFill>
                          <a:effectLst/>
                          <a:latin typeface="Arial" pitchFamily="34" charset="0"/>
                          <a:cs typeface="Arial" pitchFamily="34" charset="0"/>
                        </a:rPr>
                        <a:t>Наименование </a:t>
                      </a:r>
                      <a:r>
                        <a:rPr lang="ru-RU" sz="1100" b="1" dirty="0">
                          <a:solidFill>
                            <a:srgbClr val="0000FF"/>
                          </a:solidFill>
                          <a:effectLst/>
                          <a:latin typeface="Arial" pitchFamily="34" charset="0"/>
                          <a:cs typeface="Arial" pitchFamily="34" charset="0"/>
                        </a:rPr>
                        <a:t>показателя</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100" b="1" dirty="0">
                          <a:solidFill>
                            <a:srgbClr val="0000FF"/>
                          </a:solidFill>
                          <a:effectLst/>
                          <a:latin typeface="Arial" pitchFamily="34" charset="0"/>
                          <a:cs typeface="Arial" pitchFamily="34" charset="0"/>
                        </a:rPr>
                        <a:t>Ед. изм.</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2016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2017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2018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2019 </a:t>
                      </a:r>
                      <a:r>
                        <a:rPr lang="ru-RU" sz="1200" b="1" dirty="0">
                          <a:solidFill>
                            <a:srgbClr val="0000FF"/>
                          </a:solidFill>
                          <a:effectLst/>
                          <a:latin typeface="Arial" pitchFamily="34" charset="0"/>
                          <a:cs typeface="Arial" pitchFamily="34" charset="0"/>
                        </a:rPr>
                        <a:t>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68755">
                <a:tc>
                  <a:txBody>
                    <a:bodyPr/>
                    <a:lstStyle/>
                    <a:p>
                      <a:pPr algn="ctr"/>
                      <a:r>
                        <a:rPr lang="ru-RU" sz="1100" b="1" dirty="0" smtClean="0">
                          <a:solidFill>
                            <a:srgbClr val="0000FF"/>
                          </a:solidFill>
                          <a:effectLst/>
                          <a:latin typeface="Arial" pitchFamily="34" charset="0"/>
                          <a:cs typeface="Arial" pitchFamily="34" charset="0"/>
                        </a:rPr>
                        <a:t>1.</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lnSpc>
                          <a:spcPct val="115000"/>
                        </a:lnSpc>
                        <a:spcAft>
                          <a:spcPts val="0"/>
                        </a:spcAft>
                      </a:pPr>
                      <a:r>
                        <a:rPr lang="ru-RU" sz="1100" b="1" dirty="0">
                          <a:solidFill>
                            <a:srgbClr val="0000FF"/>
                          </a:solidFill>
                          <a:effectLst/>
                          <a:latin typeface="Arial" pitchFamily="34" charset="0"/>
                          <a:cs typeface="Arial" pitchFamily="34" charset="0"/>
                        </a:rPr>
                        <a:t>Объем библиотечного фонда на 1000 жителей</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экз.</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3 229</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3 237</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3 245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3 251</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20146">
                <a:tc>
                  <a:txBody>
                    <a:bodyPr/>
                    <a:lstStyle/>
                    <a:p>
                      <a:pPr algn="ctr"/>
                      <a:r>
                        <a:rPr lang="ru-RU" sz="1100" b="1" dirty="0" smtClean="0">
                          <a:solidFill>
                            <a:srgbClr val="0000FF"/>
                          </a:solidFill>
                          <a:effectLst/>
                          <a:latin typeface="Arial" pitchFamily="34" charset="0"/>
                          <a:cs typeface="Arial" pitchFamily="34" charset="0"/>
                        </a:rPr>
                        <a:t>2.</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lnSpc>
                          <a:spcPct val="115000"/>
                        </a:lnSpc>
                        <a:spcAft>
                          <a:spcPts val="0"/>
                        </a:spcAft>
                      </a:pPr>
                      <a:r>
                        <a:rPr lang="ru-RU" sz="1100" b="1" dirty="0">
                          <a:solidFill>
                            <a:srgbClr val="0000FF"/>
                          </a:solidFill>
                          <a:effectLst/>
                          <a:latin typeface="Arial" pitchFamily="34" charset="0"/>
                          <a:cs typeface="Arial" pitchFamily="34" charset="0"/>
                        </a:rPr>
                        <a:t>Посещаемость музея (на 1 жителя в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пос.</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0,55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0,55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0,56</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0,56</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31398">
                <a:tc>
                  <a:txBody>
                    <a:bodyPr/>
                    <a:lstStyle/>
                    <a:p>
                      <a:pPr algn="ctr"/>
                      <a:r>
                        <a:rPr lang="ru-RU" sz="1100" b="1" dirty="0" smtClean="0">
                          <a:solidFill>
                            <a:srgbClr val="0000FF"/>
                          </a:solidFill>
                          <a:effectLst/>
                          <a:latin typeface="Arial" pitchFamily="34" charset="0"/>
                          <a:cs typeface="Arial" pitchFamily="34" charset="0"/>
                        </a:rPr>
                        <a:t>3.</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lnSpc>
                          <a:spcPct val="115000"/>
                        </a:lnSpc>
                        <a:spcAft>
                          <a:spcPts val="0"/>
                        </a:spcAft>
                      </a:pPr>
                      <a:r>
                        <a:rPr lang="ru-RU" sz="1100" b="1" dirty="0">
                          <a:solidFill>
                            <a:srgbClr val="0000FF"/>
                          </a:solidFill>
                          <a:effectLst/>
                          <a:latin typeface="Arial" pitchFamily="34" charset="0"/>
                          <a:cs typeface="Arial" pitchFamily="34" charset="0"/>
                        </a:rPr>
                        <a:t>Динамика количества выставочных проектов (в том числе передвижных выставок), ежегодный рост не менее 2%</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a:solidFill>
                            <a:srgbClr val="0000FF"/>
                          </a:solidFill>
                          <a:effectLst/>
                          <a:latin typeface="Arial" pitchFamily="34" charset="0"/>
                          <a:cs typeface="Arial" pitchFamily="34" charset="0"/>
                        </a:rPr>
                        <a:t>%</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31398">
                <a:tc>
                  <a:txBody>
                    <a:bodyPr/>
                    <a:lstStyle/>
                    <a:p>
                      <a:pPr algn="ctr"/>
                      <a:r>
                        <a:rPr lang="ru-RU" sz="1100" b="1" dirty="0" smtClean="0">
                          <a:solidFill>
                            <a:srgbClr val="0000FF"/>
                          </a:solidFill>
                          <a:effectLst/>
                          <a:latin typeface="Arial" pitchFamily="34" charset="0"/>
                          <a:cs typeface="Arial" pitchFamily="34" charset="0"/>
                        </a:rPr>
                        <a:t>4.</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lnSpc>
                          <a:spcPct val="115000"/>
                        </a:lnSpc>
                        <a:spcAft>
                          <a:spcPts val="0"/>
                        </a:spcAft>
                      </a:pPr>
                      <a:r>
                        <a:rPr lang="ru-RU" sz="1100" b="1" dirty="0">
                          <a:solidFill>
                            <a:srgbClr val="0000FF"/>
                          </a:solidFill>
                          <a:effectLst/>
                          <a:latin typeface="Arial" pitchFamily="34" charset="0"/>
                          <a:cs typeface="Arial" pitchFamily="34" charset="0"/>
                        </a:rPr>
                        <a:t>Доля детей, привлекаемых к участию в творческих мероприятиях, от общего числа детей</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a:solidFill>
                            <a:srgbClr val="0000FF"/>
                          </a:solidFill>
                          <a:effectLst/>
                          <a:latin typeface="Arial" pitchFamily="34" charset="0"/>
                          <a:cs typeface="Arial" pitchFamily="34" charset="0"/>
                        </a:rPr>
                        <a:t>%</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38</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39</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40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40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76493">
                <a:tc>
                  <a:txBody>
                    <a:bodyPr/>
                    <a:lstStyle/>
                    <a:p>
                      <a:pPr algn="ctr"/>
                      <a:r>
                        <a:rPr lang="ru-RU" sz="1100" b="1" dirty="0" smtClean="0">
                          <a:solidFill>
                            <a:srgbClr val="0000FF"/>
                          </a:solidFill>
                          <a:effectLst/>
                          <a:latin typeface="Arial" pitchFamily="34" charset="0"/>
                          <a:cs typeface="Arial" pitchFamily="34" charset="0"/>
                        </a:rPr>
                        <a:t>5.</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ru-RU" sz="1100" b="1" dirty="0">
                          <a:solidFill>
                            <a:srgbClr val="0000FF"/>
                          </a:solidFill>
                          <a:effectLst/>
                          <a:latin typeface="Arial" pitchFamily="34" charset="0"/>
                          <a:cs typeface="Arial" pitchFamily="34" charset="0"/>
                        </a:rPr>
                        <a:t>Посещаемость культурно-досуговых мероприятий</a:t>
                      </a:r>
                    </a:p>
                    <a:p>
                      <a:pPr algn="l" fontAlgn="base">
                        <a:lnSpc>
                          <a:spcPct val="115000"/>
                        </a:lnSpc>
                        <a:spcAft>
                          <a:spcPts val="0"/>
                        </a:spcAft>
                      </a:pPr>
                      <a:r>
                        <a:rPr lang="ru-RU" sz="1100" b="1" dirty="0">
                          <a:solidFill>
                            <a:srgbClr val="0000FF"/>
                          </a:solidFill>
                          <a:effectLst/>
                          <a:latin typeface="Arial" pitchFamily="34" charset="0"/>
                          <a:cs typeface="Arial" pitchFamily="34" charset="0"/>
                        </a:rPr>
                        <a:t>(на 1 жителя в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пос.</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2,6</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a:solidFill>
                            <a:srgbClr val="0000FF"/>
                          </a:solidFill>
                          <a:effectLst/>
                          <a:latin typeface="Arial" pitchFamily="34" charset="0"/>
                          <a:cs typeface="Arial" pitchFamily="34" charset="0"/>
                        </a:rPr>
                        <a:t>2,7</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2,8</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2,9</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741051">
                <a:tc>
                  <a:txBody>
                    <a:bodyPr/>
                    <a:lstStyle/>
                    <a:p>
                      <a:pPr algn="ctr"/>
                      <a:r>
                        <a:rPr lang="ru-RU" sz="1100" b="1" dirty="0" smtClean="0">
                          <a:solidFill>
                            <a:srgbClr val="0000FF"/>
                          </a:solidFill>
                          <a:effectLst/>
                          <a:latin typeface="Arial" pitchFamily="34" charset="0"/>
                          <a:cs typeface="Arial" pitchFamily="34" charset="0"/>
                        </a:rPr>
                        <a:t>6.</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lnSpc>
                          <a:spcPct val="115000"/>
                        </a:lnSpc>
                        <a:spcAft>
                          <a:spcPts val="0"/>
                        </a:spcAft>
                      </a:pPr>
                      <a:r>
                        <a:rPr lang="ru-RU" sz="1100" b="1" dirty="0">
                          <a:solidFill>
                            <a:srgbClr val="0000FF"/>
                          </a:solidFill>
                          <a:effectLst/>
                          <a:latin typeface="Arial" pitchFamily="34" charset="0"/>
                          <a:cs typeface="Arial" pitchFamily="34" charset="0"/>
                        </a:rPr>
                        <a:t>Доля работников, прошедших повышение квалификации путем направления на семинары, курсы повышения квалификации, обучение</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a:solidFill>
                            <a:srgbClr val="0000FF"/>
                          </a:solidFill>
                          <a:effectLst/>
                          <a:latin typeface="Arial" pitchFamily="34" charset="0"/>
                          <a:cs typeface="Arial" pitchFamily="34" charset="0"/>
                        </a:rPr>
                        <a:t>%</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a:solidFill>
                            <a:srgbClr val="0000FF"/>
                          </a:solidFill>
                          <a:effectLst/>
                          <a:latin typeface="Arial" pitchFamily="34" charset="0"/>
                          <a:cs typeface="Arial" pitchFamily="34" charset="0"/>
                        </a:rPr>
                        <a:t>18</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19</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20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21</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720080">
                <a:tc>
                  <a:txBody>
                    <a:bodyPr/>
                    <a:lstStyle/>
                    <a:p>
                      <a:pPr algn="ctr"/>
                      <a:r>
                        <a:rPr lang="ru-RU" sz="1100" b="1" dirty="0" smtClean="0">
                          <a:solidFill>
                            <a:srgbClr val="0000FF"/>
                          </a:solidFill>
                          <a:effectLst/>
                          <a:latin typeface="Arial" pitchFamily="34" charset="0"/>
                          <a:cs typeface="Arial" pitchFamily="34" charset="0"/>
                        </a:rPr>
                        <a:t>7.</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lnSpc>
                          <a:spcPct val="115000"/>
                        </a:lnSpc>
                        <a:spcAft>
                          <a:spcPts val="0"/>
                        </a:spcAft>
                      </a:pPr>
                      <a:r>
                        <a:rPr lang="ru-RU" sz="1100" b="1" dirty="0">
                          <a:solidFill>
                            <a:srgbClr val="0000FF"/>
                          </a:solidFill>
                          <a:effectLst/>
                          <a:latin typeface="Arial" pitchFamily="34" charset="0"/>
                          <a:cs typeface="Arial" pitchFamily="34" charset="0"/>
                        </a:rPr>
                        <a:t>Сохранение уровня удовлетворенности жителей города </a:t>
                      </a:r>
                      <a:r>
                        <a:rPr lang="ru-RU" sz="1100" b="1" dirty="0" err="1">
                          <a:solidFill>
                            <a:srgbClr val="0000FF"/>
                          </a:solidFill>
                          <a:effectLst/>
                          <a:latin typeface="Arial" pitchFamily="34" charset="0"/>
                          <a:cs typeface="Arial" pitchFamily="34" charset="0"/>
                        </a:rPr>
                        <a:t>Урай</a:t>
                      </a:r>
                      <a:r>
                        <a:rPr lang="ru-RU" sz="1100" b="1" dirty="0">
                          <a:solidFill>
                            <a:srgbClr val="0000FF"/>
                          </a:solidFill>
                          <a:effectLst/>
                          <a:latin typeface="Arial" pitchFamily="34" charset="0"/>
                          <a:cs typeface="Arial" pitchFamily="34" charset="0"/>
                        </a:rPr>
                        <a:t> качеством услуг, предоставляемых учреждениями в сфере культуры</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a:solidFill>
                            <a:srgbClr val="0000FF"/>
                          </a:solidFill>
                          <a:effectLst/>
                          <a:latin typeface="Arial" pitchFamily="34" charset="0"/>
                          <a:cs typeface="Arial" pitchFamily="34" charset="0"/>
                        </a:rPr>
                        <a:t>%</a:t>
                      </a:r>
                      <a:endParaRPr lang="ru-RU" sz="1200" b="1">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95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95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95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a:solidFill>
                            <a:srgbClr val="0000FF"/>
                          </a:solidFill>
                          <a:effectLst/>
                          <a:latin typeface="Arial" pitchFamily="34" charset="0"/>
                          <a:cs typeface="Arial" pitchFamily="34" charset="0"/>
                        </a:rPr>
                        <a:t>95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5" name="Rectangle 1"/>
          <p:cNvSpPr>
            <a:spLocks noChangeArrowheads="1"/>
          </p:cNvSpPr>
          <p:nvPr/>
        </p:nvSpPr>
        <p:spPr bwMode="auto">
          <a:xfrm>
            <a:off x="1597025" y="17891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0" y="260648"/>
            <a:ext cx="9144000" cy="400110"/>
          </a:xfrm>
          <a:prstGeom prst="rect">
            <a:avLst/>
          </a:prstGeom>
        </p:spPr>
        <p:txBody>
          <a:bodyPr wrap="square">
            <a:spAutoFit/>
          </a:bodyPr>
          <a:lstStyle/>
          <a:p>
            <a:pPr algn="ctr"/>
            <a:r>
              <a:rPr lang="ru-RU" sz="2000" b="1" dirty="0">
                <a:solidFill>
                  <a:schemeClr val="tx1">
                    <a:lumMod val="95000"/>
                    <a:lumOff val="5000"/>
                  </a:schemeClr>
                </a:solidFill>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749190" y="980728"/>
            <a:ext cx="5694316" cy="584775"/>
          </a:xfrm>
          <a:prstGeom prst="rect">
            <a:avLst/>
          </a:prstGeom>
        </p:spPr>
        <p:txBody>
          <a:bodyPr wrap="none">
            <a:spAutoFit/>
          </a:bodyPr>
          <a:lstStyle/>
          <a:p>
            <a:pPr algn="ctr"/>
            <a:r>
              <a:rPr lang="ru-RU" sz="3200" b="1" spc="-10" dirty="0" smtClean="0">
                <a:latin typeface="Arial" pitchFamily="34" charset="0"/>
                <a:cs typeface="Arial" pitchFamily="34" charset="0"/>
              </a:rPr>
              <a:t>Цель бюджетной политики</a:t>
            </a:r>
            <a:endParaRPr lang="ru-RU" sz="3200" b="1" dirty="0">
              <a:latin typeface="Arial" pitchFamily="34" charset="0"/>
              <a:cs typeface="Arial" pitchFamily="34" charset="0"/>
            </a:endParaRPr>
          </a:p>
        </p:txBody>
      </p:sp>
      <p:sp>
        <p:nvSpPr>
          <p:cNvPr id="6" name="Прямоугольник 5"/>
          <p:cNvSpPr/>
          <p:nvPr/>
        </p:nvSpPr>
        <p:spPr>
          <a:xfrm>
            <a:off x="467544" y="2132856"/>
            <a:ext cx="7848872" cy="2308324"/>
          </a:xfrm>
          <a:prstGeom prst="rect">
            <a:avLst/>
          </a:prstGeom>
        </p:spPr>
        <p:txBody>
          <a:bodyPr wrap="square">
            <a:spAutoFit/>
          </a:bodyPr>
          <a:lstStyle/>
          <a:p>
            <a:pPr algn="ctr"/>
            <a:r>
              <a:rPr lang="ru-RU" sz="2400" b="1" dirty="0" smtClean="0">
                <a:latin typeface="Arial" pitchFamily="34" charset="0"/>
                <a:cs typeface="Arial" pitchFamily="34" charset="0"/>
              </a:rPr>
              <a:t>Обеспечение устойчивости и стабильности экономики, сбалансированного функционирования бюджетной системы города, создания условий для мобилизации внутренних резервов, повышения бюджетной эффективности муниципального управления </a:t>
            </a:r>
            <a:endParaRPr lang="ru-RU" sz="2400" b="1" dirty="0">
              <a:latin typeface="Arial" pitchFamily="34" charset="0"/>
              <a:cs typeface="Arial" pitchFamily="34" charset="0"/>
            </a:endParaRPr>
          </a:p>
        </p:txBody>
      </p:sp>
    </p:spTree>
    <p:extLst>
      <p:ext uri="{BB962C8B-B14F-4D97-AF65-F5344CB8AC3E}">
        <p14:creationId xmlns:p14="http://schemas.microsoft.com/office/powerpoint/2010/main" xmlns="" val="2699290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rpzemetchino.zemetchino.pnzreg.ru/files/rpzemetchino_zemetchino_pnzreg_ru/22.jpg"/>
          <p:cNvPicPr>
            <a:picLocks noChangeAspect="1" noChangeArrowheads="1"/>
          </p:cNvPicPr>
          <p:nvPr/>
        </p:nvPicPr>
        <p:blipFill>
          <a:blip r:embed="rId2" cstate="print"/>
          <a:srcRect/>
          <a:stretch>
            <a:fillRect/>
          </a:stretch>
        </p:blipFill>
        <p:spPr bwMode="auto">
          <a:xfrm>
            <a:off x="6084168" y="2780928"/>
            <a:ext cx="2834640" cy="1889760"/>
          </a:xfrm>
          <a:prstGeom prst="rect">
            <a:avLst/>
          </a:prstGeom>
          <a:ln>
            <a:noFill/>
          </a:ln>
          <a:effectLst>
            <a:softEdge rad="112500"/>
          </a:effectLst>
        </p:spPr>
      </p:pic>
      <p:sp>
        <p:nvSpPr>
          <p:cNvPr id="4" name="Прямоугольник 3"/>
          <p:cNvSpPr/>
          <p:nvPr/>
        </p:nvSpPr>
        <p:spPr>
          <a:xfrm>
            <a:off x="0" y="181089"/>
            <a:ext cx="9144000" cy="707886"/>
          </a:xfrm>
          <a:prstGeom prst="rect">
            <a:avLst/>
          </a:prstGeom>
          <a:noFill/>
        </p:spPr>
        <p:txBody>
          <a:bodyPr wrap="square">
            <a:spAutoFit/>
          </a:bodyPr>
          <a:lstStyle/>
          <a:p>
            <a:pPr algn="ctr"/>
            <a:r>
              <a:rPr lang="ru-RU" sz="2000" b="1" dirty="0" smtClean="0">
                <a:latin typeface="Arial" pitchFamily="34" charset="0"/>
                <a:cs typeface="Arial" pitchFamily="34" charset="0"/>
              </a:rPr>
              <a:t>Муниципальная программа «Развитие физической культуры, спорта и туризма в городе Урай» на 2016-2018 годы</a:t>
            </a:r>
            <a:endParaRPr lang="ru-RU" sz="2000" b="1" dirty="0">
              <a:latin typeface="Arial" pitchFamily="34" charset="0"/>
              <a:cs typeface="Arial" pitchFamily="34" charset="0"/>
            </a:endParaRPr>
          </a:p>
        </p:txBody>
      </p:sp>
      <p:sp>
        <p:nvSpPr>
          <p:cNvPr id="10" name="Прямоугольник 9"/>
          <p:cNvSpPr/>
          <p:nvPr/>
        </p:nvSpPr>
        <p:spPr>
          <a:xfrm>
            <a:off x="251520" y="2852936"/>
            <a:ext cx="5976664" cy="2092881"/>
          </a:xfrm>
          <a:prstGeom prst="rect">
            <a:avLst/>
          </a:prstGeom>
        </p:spPr>
        <p:txBody>
          <a:bodyPr wrap="square">
            <a:spAutoFit/>
          </a:bodyPr>
          <a:lstStyle/>
          <a:p>
            <a:r>
              <a:rPr lang="ru-RU" sz="1600" b="1" dirty="0">
                <a:solidFill>
                  <a:srgbClr val="0000FF"/>
                </a:solidFill>
                <a:latin typeface="Arial" pitchFamily="34" charset="0"/>
                <a:cs typeface="Arial" pitchFamily="34" charset="0"/>
              </a:rPr>
              <a:t>Подпрограмма 1 </a:t>
            </a:r>
            <a:r>
              <a:rPr lang="ru-RU" sz="1600" b="1" dirty="0" smtClean="0">
                <a:solidFill>
                  <a:srgbClr val="0000FF"/>
                </a:solidFill>
                <a:latin typeface="Arial" pitchFamily="34" charset="0"/>
                <a:cs typeface="Arial" pitchFamily="34" charset="0"/>
              </a:rPr>
              <a:t>«Развитие </a:t>
            </a:r>
            <a:r>
              <a:rPr lang="ru-RU" sz="1600" b="1" dirty="0">
                <a:solidFill>
                  <a:srgbClr val="0000FF"/>
                </a:solidFill>
                <a:latin typeface="Arial" pitchFamily="34" charset="0"/>
                <a:cs typeface="Arial" pitchFamily="34" charset="0"/>
              </a:rPr>
              <a:t>физической культуры и спорта в городе </a:t>
            </a:r>
            <a:r>
              <a:rPr lang="ru-RU" sz="1600" b="1" dirty="0" smtClean="0">
                <a:solidFill>
                  <a:srgbClr val="0000FF"/>
                </a:solidFill>
                <a:latin typeface="Arial" pitchFamily="34" charset="0"/>
                <a:cs typeface="Arial" pitchFamily="34" charset="0"/>
              </a:rPr>
              <a:t>Урай» </a:t>
            </a:r>
            <a:r>
              <a:rPr lang="ru-RU" sz="1400" b="1" dirty="0" smtClean="0">
                <a:latin typeface="Arial" pitchFamily="34" charset="0"/>
                <a:cs typeface="Arial" pitchFamily="34" charset="0"/>
              </a:rPr>
              <a:t>(обеспечение деятельности (оказание услуг) МБОУ ДОД «ДЮСШ «Старт», МБОУ ДОД «ДЮСШ «Звезды Югры», проведение городских физкультурных и спортивно-массовых мероприятий, субсидии на </a:t>
            </a:r>
            <a:r>
              <a:rPr lang="ru-RU" sz="1400" b="1" dirty="0" err="1" smtClean="0">
                <a:latin typeface="Arial" pitchFamily="34" charset="0"/>
                <a:cs typeface="Arial" pitchFamily="34" charset="0"/>
              </a:rPr>
              <a:t>софинансирование</a:t>
            </a:r>
            <a:r>
              <a:rPr lang="ru-RU" sz="1400" b="1" dirty="0" smtClean="0">
                <a:latin typeface="Arial" pitchFamily="34" charset="0"/>
                <a:cs typeface="Arial" pitchFamily="34" charset="0"/>
              </a:rPr>
              <a:t> расходов муниципальных образований по обеспечению учащихся спортивных школ спортивным оборудованием, экипировкой и инвентарем, проведению тренировочных сборов и участию в соревнованиях)</a:t>
            </a:r>
            <a:endParaRPr lang="ru-RU" sz="1400" b="1" dirty="0">
              <a:latin typeface="Arial" pitchFamily="34" charset="0"/>
              <a:cs typeface="Arial" pitchFamily="34" charset="0"/>
            </a:endParaRPr>
          </a:p>
        </p:txBody>
      </p:sp>
      <p:sp>
        <p:nvSpPr>
          <p:cNvPr id="7" name="Скругленный прямоугольник 6"/>
          <p:cNvSpPr/>
          <p:nvPr/>
        </p:nvSpPr>
        <p:spPr>
          <a:xfrm>
            <a:off x="251520" y="980728"/>
            <a:ext cx="8712968" cy="165618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3333FF"/>
                </a:solidFill>
                <a:latin typeface="Arial" pitchFamily="34" charset="0"/>
                <a:ea typeface="Times New Roman" panose="02020603050405020304" pitchFamily="18" charset="0"/>
                <a:cs typeface="Arial" pitchFamily="34" charset="0"/>
              </a:rPr>
              <a:t>Цели муниципальной программы:</a:t>
            </a:r>
          </a:p>
          <a:p>
            <a:pPr algn="ctr"/>
            <a:r>
              <a:rPr lang="ru-RU" sz="1500" b="1" dirty="0" smtClean="0">
                <a:latin typeface="Arial" pitchFamily="34" charset="0"/>
                <a:cs typeface="Arial" pitchFamily="34" charset="0"/>
              </a:rPr>
              <a:t>создание условий, ориентирующих жителей города на здоровый образ жизни, в том числе на занятия физической культурой и спортом; увеличение количества жителей города, занимающихся физической культурой и спортом; развитие детско-юношеского спорта, системы отбора и подготовки спортивного резерва; создание условий для развития внутреннего и въездного туризма на территории г.Урай</a:t>
            </a:r>
            <a:endParaRPr lang="ru-RU" sz="1500" b="1" dirty="0">
              <a:solidFill>
                <a:schemeClr val="tx1"/>
              </a:solidFill>
              <a:latin typeface="Arial" pitchFamily="34" charset="0"/>
              <a:cs typeface="Arial" pitchFamily="34" charset="0"/>
            </a:endParaRPr>
          </a:p>
        </p:txBody>
      </p:sp>
      <p:pic>
        <p:nvPicPr>
          <p:cNvPr id="36870" name="Picture 6" descr="http://forum.na-svyazi.ru/uploads/201609/post-10588-1474525386-9745.jpg"/>
          <p:cNvPicPr>
            <a:picLocks noChangeAspect="1" noChangeArrowheads="1"/>
          </p:cNvPicPr>
          <p:nvPr/>
        </p:nvPicPr>
        <p:blipFill>
          <a:blip r:embed="rId3" cstate="print"/>
          <a:srcRect/>
          <a:stretch>
            <a:fillRect/>
          </a:stretch>
        </p:blipFill>
        <p:spPr bwMode="auto">
          <a:xfrm>
            <a:off x="5991232" y="4581128"/>
            <a:ext cx="3152768" cy="2181135"/>
          </a:xfrm>
          <a:prstGeom prst="rect">
            <a:avLst/>
          </a:prstGeom>
          <a:ln>
            <a:noFill/>
          </a:ln>
          <a:effectLst>
            <a:softEdge rad="112500"/>
          </a:effectLst>
        </p:spPr>
      </p:pic>
      <p:graphicFrame>
        <p:nvGraphicFramePr>
          <p:cNvPr id="8" name="Схема 7"/>
          <p:cNvGraphicFramePr/>
          <p:nvPr>
            <p:extLst>
              <p:ext uri="{D42A27DB-BD31-4B8C-83A1-F6EECF244321}">
                <p14:modId xmlns:p14="http://schemas.microsoft.com/office/powerpoint/2010/main" xmlns="" val="2860171480"/>
              </p:ext>
            </p:extLst>
          </p:nvPr>
        </p:nvGraphicFramePr>
        <p:xfrm>
          <a:off x="611560" y="5373216"/>
          <a:ext cx="8280920"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19330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07504" y="643693"/>
          <a:ext cx="8712968" cy="5089562"/>
        </p:xfrm>
        <a:graphic>
          <a:graphicData uri="http://schemas.openxmlformats.org/drawingml/2006/table">
            <a:tbl>
              <a:tblPr firstRow="1" firstCol="1" bandRow="1">
                <a:tableStyleId>{5C22544A-7EE6-4342-B048-85BDC9FD1C3A}</a:tableStyleId>
              </a:tblPr>
              <a:tblGrid>
                <a:gridCol w="288032"/>
                <a:gridCol w="4824536"/>
                <a:gridCol w="720080"/>
                <a:gridCol w="1008112"/>
                <a:gridCol w="936104"/>
                <a:gridCol w="936104"/>
              </a:tblGrid>
              <a:tr h="888744">
                <a:tc>
                  <a:txBody>
                    <a:bodyPr/>
                    <a:lstStyle/>
                    <a:p>
                      <a:pPr algn="ctr" fontAlgn="base">
                        <a:lnSpc>
                          <a:spcPts val="1965"/>
                        </a:lnSpc>
                        <a:spcAft>
                          <a:spcPts val="0"/>
                        </a:spcAft>
                      </a:pPr>
                      <a:r>
                        <a:rPr lang="ru-RU" sz="1000" b="1" dirty="0">
                          <a:solidFill>
                            <a:srgbClr val="0000FF"/>
                          </a:solidFill>
                          <a:effectLst/>
                          <a:latin typeface="Arial" pitchFamily="34" charset="0"/>
                          <a:cs typeface="Arial" pitchFamily="34" charset="0"/>
                        </a:rPr>
                        <a:t> </a:t>
                      </a:r>
                      <a:r>
                        <a:rPr lang="ru-RU" sz="1000" b="1" dirty="0" err="1" smtClean="0">
                          <a:solidFill>
                            <a:srgbClr val="0000FF"/>
                          </a:solidFill>
                          <a:effectLst/>
                          <a:latin typeface="Arial" pitchFamily="34" charset="0"/>
                          <a:cs typeface="Arial" pitchFamily="34" charset="0"/>
                        </a:rPr>
                        <a:t>п</a:t>
                      </a:r>
                      <a:r>
                        <a:rPr lang="ru-RU" sz="1000" b="1" dirty="0" smtClean="0">
                          <a:solidFill>
                            <a:srgbClr val="0000FF"/>
                          </a:solidFill>
                          <a:effectLst/>
                          <a:latin typeface="Arial" pitchFamily="34" charset="0"/>
                          <a:cs typeface="Arial" pitchFamily="34" charset="0"/>
                        </a:rPr>
                        <a:t>/</a:t>
                      </a:r>
                      <a:r>
                        <a:rPr lang="ru-RU" sz="1000" b="1" dirty="0" err="1" smtClean="0">
                          <a:solidFill>
                            <a:srgbClr val="0000FF"/>
                          </a:solidFill>
                          <a:effectLst/>
                          <a:latin typeface="Arial" pitchFamily="34" charset="0"/>
                          <a:cs typeface="Arial" pitchFamily="34" charset="0"/>
                        </a:rPr>
                        <a:t>п</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000" b="1" dirty="0">
                          <a:solidFill>
                            <a:srgbClr val="0000FF"/>
                          </a:solidFill>
                          <a:effectLst/>
                          <a:latin typeface="Arial" pitchFamily="34" charset="0"/>
                          <a:cs typeface="Arial" pitchFamily="34" charset="0"/>
                        </a:rPr>
                        <a:t> </a:t>
                      </a:r>
                      <a:r>
                        <a:rPr lang="ru-RU" sz="1000" b="1" dirty="0" smtClean="0">
                          <a:solidFill>
                            <a:srgbClr val="0000FF"/>
                          </a:solidFill>
                          <a:effectLst/>
                          <a:latin typeface="Arial" pitchFamily="34" charset="0"/>
                          <a:cs typeface="Arial" pitchFamily="34" charset="0"/>
                        </a:rPr>
                        <a:t>Наименование </a:t>
                      </a:r>
                      <a:r>
                        <a:rPr lang="ru-RU" sz="1000" b="1" dirty="0">
                          <a:solidFill>
                            <a:srgbClr val="0000FF"/>
                          </a:solidFill>
                          <a:effectLst/>
                          <a:latin typeface="Arial" pitchFamily="34" charset="0"/>
                          <a:cs typeface="Arial" pitchFamily="34" charset="0"/>
                        </a:rPr>
                        <a:t>показателя</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100" b="1" dirty="0">
                          <a:solidFill>
                            <a:srgbClr val="0000FF"/>
                          </a:solidFill>
                          <a:effectLst/>
                          <a:latin typeface="Arial" pitchFamily="34" charset="0"/>
                          <a:cs typeface="Arial" pitchFamily="34" charset="0"/>
                        </a:rPr>
                        <a:t>Ед. изм.</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2016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2017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2018 </a:t>
                      </a:r>
                      <a:r>
                        <a:rPr lang="ru-RU" sz="1200" b="1" dirty="0">
                          <a:solidFill>
                            <a:srgbClr val="0000FF"/>
                          </a:solidFill>
                          <a:effectLst/>
                          <a:latin typeface="Arial" pitchFamily="34" charset="0"/>
                          <a:cs typeface="Arial" pitchFamily="34" charset="0"/>
                        </a:rPr>
                        <a:t>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21278">
                <a:tc>
                  <a:txBody>
                    <a:bodyPr/>
                    <a:lstStyle/>
                    <a:p>
                      <a:r>
                        <a:rPr lang="ru-RU" sz="1000" b="1" dirty="0" smtClean="0">
                          <a:solidFill>
                            <a:srgbClr val="0000FF"/>
                          </a:solidFill>
                          <a:effectLst/>
                          <a:latin typeface="Arial" pitchFamily="34" charset="0"/>
                          <a:cs typeface="Arial" pitchFamily="34" charset="0"/>
                        </a:rPr>
                        <a:t>1.</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tabLst>
                          <a:tab pos="342900" algn="l"/>
                        </a:tabLst>
                      </a:pPr>
                      <a:r>
                        <a:rPr lang="ru-RU" sz="1000" b="1" dirty="0">
                          <a:solidFill>
                            <a:srgbClr val="0000FF"/>
                          </a:solidFill>
                          <a:latin typeface="Arial" pitchFamily="34" charset="0"/>
                          <a:ea typeface="Times New Roman"/>
                          <a:cs typeface="Arial" pitchFamily="34" charset="0"/>
                        </a:rPr>
                        <a:t>Доля населения, систематически занимающегося физической культурой и спортом, в общей численности населения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32,5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34,5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36,5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05473">
                <a:tc>
                  <a:txBody>
                    <a:bodyPr/>
                    <a:lstStyle/>
                    <a:p>
                      <a:r>
                        <a:rPr lang="ru-RU" sz="1000" b="1" dirty="0" smtClean="0">
                          <a:solidFill>
                            <a:srgbClr val="0000FF"/>
                          </a:solidFill>
                          <a:effectLst/>
                          <a:latin typeface="Arial" pitchFamily="34" charset="0"/>
                          <a:cs typeface="Arial" pitchFamily="34" charset="0"/>
                        </a:rPr>
                        <a:t>2.</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5560" algn="l">
                        <a:spcAft>
                          <a:spcPts val="0"/>
                        </a:spcAft>
                        <a:tabLst>
                          <a:tab pos="342900" algn="l"/>
                        </a:tabLst>
                      </a:pPr>
                      <a:r>
                        <a:rPr lang="ru-RU" sz="1000" b="1" dirty="0">
                          <a:solidFill>
                            <a:srgbClr val="0000FF"/>
                          </a:solidFill>
                          <a:latin typeface="Arial" pitchFamily="34" charset="0"/>
                          <a:ea typeface="Times New Roman"/>
                          <a:cs typeface="Arial" pitchFamily="34" charset="0"/>
                        </a:rPr>
                        <a:t>Доля населения, систематически занимающегося физической культурой и спортом на бесплатной основе, в общей численности занимающихся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54,3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55,4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56,5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31305">
                <a:tc>
                  <a:txBody>
                    <a:bodyPr/>
                    <a:lstStyle/>
                    <a:p>
                      <a:r>
                        <a:rPr lang="ru-RU" sz="1000" b="1" dirty="0" smtClean="0">
                          <a:solidFill>
                            <a:srgbClr val="0000FF"/>
                          </a:solidFill>
                          <a:effectLst/>
                          <a:latin typeface="Arial" pitchFamily="34" charset="0"/>
                          <a:cs typeface="Arial" pitchFamily="34" charset="0"/>
                        </a:rPr>
                        <a:t>3.</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tabLst>
                          <a:tab pos="342900" algn="l"/>
                        </a:tabLst>
                      </a:pPr>
                      <a:r>
                        <a:rPr lang="ru-RU" sz="1000" b="1" dirty="0">
                          <a:solidFill>
                            <a:srgbClr val="0000FF"/>
                          </a:solidFill>
                          <a:latin typeface="Arial" pitchFamily="34" charset="0"/>
                          <a:ea typeface="Times New Roman"/>
                          <a:cs typeface="Arial" pitchFamily="34" charset="0"/>
                        </a:rPr>
                        <a:t>Численность детей и подростков, занимающихся в учреждениях дополнительного образования физкультурно-спортивной направленности (детско-юношеские спортивные школы)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чел.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1 58</a:t>
                      </a:r>
                      <a:r>
                        <a:rPr lang="en-US" sz="1200" b="1" dirty="0">
                          <a:solidFill>
                            <a:srgbClr val="0000FF"/>
                          </a:solidFill>
                          <a:latin typeface="Arial" pitchFamily="34" charset="0"/>
                          <a:ea typeface="Times New Roman"/>
                          <a:cs typeface="Arial" pitchFamily="34" charset="0"/>
                        </a:rPr>
                        <a:t>3</a:t>
                      </a:r>
                      <a:endParaRPr lang="ru-RU" sz="12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1 590</a:t>
                      </a:r>
                      <a:endParaRPr lang="ru-RU" sz="12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1 600</a:t>
                      </a:r>
                      <a:endParaRPr lang="ru-RU" sz="12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31305">
                <a:tc>
                  <a:txBody>
                    <a:bodyPr/>
                    <a:lstStyle/>
                    <a:p>
                      <a:r>
                        <a:rPr lang="ru-RU" sz="1000" b="1" dirty="0" smtClean="0">
                          <a:solidFill>
                            <a:srgbClr val="0000FF"/>
                          </a:solidFill>
                          <a:effectLst/>
                          <a:latin typeface="Arial" pitchFamily="34" charset="0"/>
                          <a:cs typeface="Arial" pitchFamily="34" charset="0"/>
                        </a:rPr>
                        <a:t>4.</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tabLst>
                          <a:tab pos="342900" algn="l"/>
                        </a:tabLst>
                      </a:pPr>
                      <a:r>
                        <a:rPr lang="ru-RU" sz="1000" b="1" dirty="0">
                          <a:solidFill>
                            <a:srgbClr val="0000FF"/>
                          </a:solidFill>
                          <a:latin typeface="Arial" pitchFamily="34" charset="0"/>
                          <a:ea typeface="Times New Roman"/>
                          <a:cs typeface="Arial" pitchFamily="34" charset="0"/>
                        </a:rPr>
                        <a:t>Удельный вес спортсменов, получивших спортивные разряды и звания, от численности населения, систематически занимающегося физической культурой и спортом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22795">
                <a:tc>
                  <a:txBody>
                    <a:bodyPr/>
                    <a:lstStyle/>
                    <a:p>
                      <a:r>
                        <a:rPr lang="ru-RU" sz="1000" b="1" dirty="0" smtClean="0">
                          <a:solidFill>
                            <a:srgbClr val="0000FF"/>
                          </a:solidFill>
                          <a:effectLst/>
                          <a:latin typeface="Arial" pitchFamily="34" charset="0"/>
                          <a:cs typeface="Arial" pitchFamily="34" charset="0"/>
                        </a:rPr>
                        <a:t>5.</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5560" algn="l">
                        <a:spcAft>
                          <a:spcPts val="0"/>
                        </a:spcAft>
                        <a:tabLst>
                          <a:tab pos="342900" algn="l"/>
                        </a:tabLst>
                      </a:pPr>
                      <a:r>
                        <a:rPr lang="ru-RU" sz="1000" b="1" dirty="0">
                          <a:solidFill>
                            <a:srgbClr val="0000FF"/>
                          </a:solidFill>
                          <a:latin typeface="Arial" pitchFamily="34" charset="0"/>
                          <a:ea typeface="Times New Roman"/>
                          <a:cs typeface="Arial" pitchFamily="34" charset="0"/>
                        </a:rPr>
                        <a:t>Уровень обеспеченности населения спортивными сооружениями исходя из единовременной пропускной способности объекта спорта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81600">
                <a:tc>
                  <a:txBody>
                    <a:bodyPr/>
                    <a:lstStyle/>
                    <a:p>
                      <a:r>
                        <a:rPr lang="ru-RU" sz="1000" b="1" dirty="0" smtClean="0">
                          <a:solidFill>
                            <a:srgbClr val="0000FF"/>
                          </a:solidFill>
                          <a:effectLst/>
                          <a:latin typeface="Arial" pitchFamily="34" charset="0"/>
                          <a:cs typeface="Arial" pitchFamily="34" charset="0"/>
                        </a:rPr>
                        <a:t>6.</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5560" algn="l">
                        <a:spcAft>
                          <a:spcPts val="0"/>
                        </a:spcAft>
                        <a:tabLst>
                          <a:tab pos="342900" algn="l"/>
                        </a:tabLst>
                      </a:pPr>
                      <a:r>
                        <a:rPr lang="ru-RU" sz="1000" b="1" dirty="0">
                          <a:solidFill>
                            <a:srgbClr val="0000FF"/>
                          </a:solidFill>
                          <a:latin typeface="Arial" pitchFamily="34" charset="0"/>
                          <a:ea typeface="Times New Roman"/>
                          <a:cs typeface="Arial" pitchFamily="34" charset="0"/>
                        </a:rPr>
                        <a:t>Доля граждан муниципального образования, занимающихся физической культурой и спортом по месту работы, в общей численности населения, занятого в экономике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latin typeface="Arial" pitchFamily="34" charset="0"/>
                          <a:ea typeface="Times New Roman"/>
                          <a:cs typeface="Arial" pitchFamily="34" charset="0"/>
                        </a:rPr>
                        <a:t>19,5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21,5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22795">
                <a:tc>
                  <a:txBody>
                    <a:bodyPr/>
                    <a:lstStyle/>
                    <a:p>
                      <a:r>
                        <a:rPr lang="ru-RU" sz="1000" b="1" dirty="0" smtClean="0">
                          <a:solidFill>
                            <a:srgbClr val="0000FF"/>
                          </a:solidFill>
                          <a:effectLst/>
                          <a:latin typeface="Arial" pitchFamily="34" charset="0"/>
                          <a:cs typeface="Arial" pitchFamily="34" charset="0"/>
                        </a:rPr>
                        <a:t>7.</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tabLst>
                          <a:tab pos="342900" algn="l"/>
                        </a:tabLst>
                      </a:pPr>
                      <a:r>
                        <a:rPr lang="ru-RU" sz="1000" b="1" dirty="0">
                          <a:solidFill>
                            <a:srgbClr val="0000FF"/>
                          </a:solidFill>
                          <a:latin typeface="Arial" pitchFamily="34" charset="0"/>
                          <a:ea typeface="Times New Roman"/>
                          <a:cs typeface="Arial" pitchFamily="34" charset="0"/>
                        </a:rPr>
                        <a:t>Доля учащихся и студентов, систематически занимающихся физической культурой и спортом, в общей численности учащихся и студентов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81600">
                <a:tc>
                  <a:txBody>
                    <a:bodyPr/>
                    <a:lstStyle/>
                    <a:p>
                      <a:r>
                        <a:rPr lang="ru-RU" sz="1000" b="1" dirty="0" smtClean="0">
                          <a:solidFill>
                            <a:srgbClr val="0000FF"/>
                          </a:solidFill>
                          <a:effectLst/>
                          <a:latin typeface="Arial" pitchFamily="34" charset="0"/>
                          <a:cs typeface="Arial" pitchFamily="34" charset="0"/>
                        </a:rPr>
                        <a:t>8.</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tabLst>
                          <a:tab pos="342900" algn="l"/>
                        </a:tabLst>
                      </a:pPr>
                      <a:r>
                        <a:rPr lang="ru-RU" sz="1000" b="1" dirty="0">
                          <a:solidFill>
                            <a:srgbClr val="0000FF"/>
                          </a:solidFill>
                          <a:latin typeface="Arial" pitchFamily="34" charset="0"/>
                          <a:ea typeface="Times New Roman"/>
                          <a:cs typeface="Arial" pitchFamily="34" charset="0"/>
                        </a:rPr>
                        <a:t>Доля 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населения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802667">
                <a:tc>
                  <a:txBody>
                    <a:bodyPr/>
                    <a:lstStyle/>
                    <a:p>
                      <a:r>
                        <a:rPr lang="ru-RU" sz="1000" b="1" dirty="0" smtClean="0">
                          <a:solidFill>
                            <a:srgbClr val="0000FF"/>
                          </a:solidFill>
                          <a:effectLst/>
                          <a:latin typeface="Arial" pitchFamily="34" charset="0"/>
                          <a:cs typeface="Arial" pitchFamily="34" charset="0"/>
                        </a:rPr>
                        <a:t>9.</a:t>
                      </a:r>
                      <a:endParaRPr lang="ru-RU" sz="10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tabLst>
                          <a:tab pos="342900" algn="l"/>
                        </a:tabLst>
                      </a:pPr>
                      <a:r>
                        <a:rPr lang="ru-RU" sz="1000" b="1" dirty="0">
                          <a:solidFill>
                            <a:srgbClr val="0000FF"/>
                          </a:solidFill>
                          <a:latin typeface="Arial" pitchFamily="34" charset="0"/>
                          <a:ea typeface="Times New Roman"/>
                          <a:cs typeface="Arial" pitchFamily="34" charset="0"/>
                        </a:rPr>
                        <a:t>Доля граждан муниципального образования, выполнивших нормативы Всероссийского физкультурно-спортивного комплекса «Готов к труду и обороне</a:t>
                      </a:r>
                      <a:r>
                        <a:rPr lang="ru-RU" sz="1000" b="1" dirty="0" smtClean="0">
                          <a:solidFill>
                            <a:srgbClr val="0000FF"/>
                          </a:solidFill>
                          <a:latin typeface="Arial" pitchFamily="34" charset="0"/>
                          <a:ea typeface="Times New Roman"/>
                          <a:cs typeface="Arial" pitchFamily="34" charset="0"/>
                        </a:rPr>
                        <a:t>» (</a:t>
                      </a:r>
                      <a:r>
                        <a:rPr lang="ru-RU" sz="1000" b="1" dirty="0">
                          <a:solidFill>
                            <a:srgbClr val="0000FF"/>
                          </a:solidFill>
                          <a:latin typeface="Arial" pitchFamily="34" charset="0"/>
                          <a:ea typeface="Times New Roman"/>
                          <a:cs typeface="Arial" pitchFamily="34" charset="0"/>
                        </a:rPr>
                        <a:t>ГТО), в общей численности населения, принявшего участие в сдаче нормативов Всероссийского физкультурно-спортивного комплекса «Готов к труду и обороне» (ГТО)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Прямоугольник 5"/>
          <p:cNvSpPr/>
          <p:nvPr/>
        </p:nvSpPr>
        <p:spPr>
          <a:xfrm>
            <a:off x="179512" y="116632"/>
            <a:ext cx="8784976"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3635896" y="6165304"/>
            <a:ext cx="1728192" cy="534532"/>
            <a:chOff x="1072598" y="302179"/>
            <a:chExt cx="1591697" cy="534532"/>
          </a:xfrm>
          <a:scene3d>
            <a:camera prst="orthographicFront"/>
            <a:lightRig rig="threePt" dir="t"/>
          </a:scene3d>
        </p:grpSpPr>
        <p:sp>
          <p:nvSpPr>
            <p:cNvPr id="14" name="Прямоугольник 13"/>
            <p:cNvSpPr/>
            <p:nvPr/>
          </p:nvSpPr>
          <p:spPr>
            <a:xfrm>
              <a:off x="1072598" y="302179"/>
              <a:ext cx="1591697" cy="534532"/>
            </a:xfrm>
            <a:prstGeom prst="rect">
              <a:avLst/>
            </a:prstGeom>
            <a:solidFill>
              <a:srgbClr val="FFC000"/>
            </a:solidFill>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Прямоугольник 14"/>
            <p:cNvSpPr/>
            <p:nvPr/>
          </p:nvSpPr>
          <p:spPr>
            <a:xfrm>
              <a:off x="1327269" y="302179"/>
              <a:ext cx="1337026" cy="53453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12 115,8 </a:t>
              </a:r>
              <a:r>
                <a:rPr lang="ru-RU" sz="1600" b="1" kern="1200" dirty="0" smtClean="0">
                  <a:latin typeface="Arial" pitchFamily="34" charset="0"/>
                  <a:cs typeface="Arial" pitchFamily="34" charset="0"/>
                </a:rPr>
                <a:t>тыс.руб.</a:t>
              </a:r>
              <a:endParaRPr lang="ru-RU" sz="1600" b="1" kern="1200" dirty="0">
                <a:latin typeface="Arial" pitchFamily="34" charset="0"/>
                <a:cs typeface="Arial" pitchFamily="34" charset="0"/>
              </a:endParaRPr>
            </a:p>
          </p:txBody>
        </p:sp>
      </p:grpSp>
      <p:sp>
        <p:nvSpPr>
          <p:cNvPr id="2" name="Заголовок 1"/>
          <p:cNvSpPr>
            <a:spLocks noGrp="1"/>
          </p:cNvSpPr>
          <p:nvPr>
            <p:ph type="title"/>
          </p:nvPr>
        </p:nvSpPr>
        <p:spPr>
          <a:xfrm>
            <a:off x="-35496" y="116632"/>
            <a:ext cx="9144000" cy="720080"/>
          </a:xfrm>
          <a:noFill/>
        </p:spPr>
        <p:txBody>
          <a:bodyPr>
            <a:noAutofit/>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
            </a:r>
            <a:br>
              <a:rPr lang="ru-RU" sz="1800" b="1" dirty="0" smtClean="0">
                <a:solidFill>
                  <a:schemeClr val="tx1"/>
                </a:solidFill>
                <a:latin typeface="Times New Roman" panose="02020603050405020304" pitchFamily="18" charset="0"/>
                <a:cs typeface="Times New Roman" panose="02020603050405020304" pitchFamily="18" charset="0"/>
              </a:rPr>
            </a:br>
            <a:r>
              <a:rPr lang="ru-RU" sz="1800" b="1" dirty="0" smtClean="0">
                <a:solidFill>
                  <a:schemeClr val="tx1"/>
                </a:solidFill>
                <a:latin typeface="Times New Roman" panose="02020603050405020304" pitchFamily="18" charset="0"/>
                <a:cs typeface="Times New Roman" panose="02020603050405020304" pitchFamily="18" charset="0"/>
              </a:rPr>
              <a:t> М</a:t>
            </a:r>
            <a:r>
              <a:rPr lang="ru-RU" sz="2000" b="1" dirty="0" smtClean="0">
                <a:solidFill>
                  <a:schemeClr val="tx1"/>
                </a:solidFill>
                <a:latin typeface="Times New Roman" panose="02020603050405020304" pitchFamily="18" charset="0"/>
                <a:cs typeface="Times New Roman" panose="02020603050405020304" pitchFamily="18" charset="0"/>
              </a:rPr>
              <a:t>униципальная программа «Поддержка социально ориентированных некоммерческих организаций в городе Урай» на 2015-2017 годы</a:t>
            </a:r>
            <a:endParaRPr lang="ru-RU" sz="2000" i="1" dirty="0">
              <a:solidFill>
                <a:schemeClr val="tx1"/>
              </a:solidFill>
            </a:endParaRPr>
          </a:p>
        </p:txBody>
      </p:sp>
      <p:sp>
        <p:nvSpPr>
          <p:cNvPr id="8" name="Скругленный прямоугольник 7"/>
          <p:cNvSpPr/>
          <p:nvPr/>
        </p:nvSpPr>
        <p:spPr>
          <a:xfrm>
            <a:off x="395536" y="980728"/>
            <a:ext cx="8352928" cy="1008112"/>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600" b="1" dirty="0" smtClean="0">
                <a:solidFill>
                  <a:schemeClr val="tx1"/>
                </a:solidFill>
                <a:latin typeface="Arial" pitchFamily="34" charset="0"/>
                <a:ea typeface="Times New Roman" panose="02020603050405020304" pitchFamily="18" charset="0"/>
                <a:cs typeface="Arial" pitchFamily="34" charset="0"/>
              </a:rPr>
              <a:t>с</a:t>
            </a:r>
            <a:r>
              <a:rPr lang="ru-RU" sz="1600" b="1" dirty="0" smtClean="0">
                <a:solidFill>
                  <a:schemeClr val="tx1"/>
                </a:solidFill>
                <a:latin typeface="Arial" pitchFamily="34" charset="0"/>
                <a:cs typeface="Arial" pitchFamily="34" charset="0"/>
              </a:rPr>
              <a:t>оздание условий для эффективного использования потенциала социально ориентированных некоммерческих организаций в решении задач социально-экономического развития и повышения активности населения города Урай </a:t>
            </a:r>
            <a:endParaRPr lang="ru-RU" sz="1600" b="1" dirty="0">
              <a:solidFill>
                <a:schemeClr val="tx1"/>
              </a:solidFill>
              <a:latin typeface="Arial" pitchFamily="34" charset="0"/>
              <a:cs typeface="Arial" pitchFamily="34" charset="0"/>
            </a:endParaRPr>
          </a:p>
        </p:txBody>
      </p:sp>
      <p:graphicFrame>
        <p:nvGraphicFramePr>
          <p:cNvPr id="10" name="Таблица 9"/>
          <p:cNvGraphicFramePr>
            <a:graphicFrameLocks noGrp="1"/>
          </p:cNvGraphicFramePr>
          <p:nvPr/>
        </p:nvGraphicFramePr>
        <p:xfrm>
          <a:off x="251520" y="2060847"/>
          <a:ext cx="8712968" cy="4034847"/>
        </p:xfrm>
        <a:graphic>
          <a:graphicData uri="http://schemas.openxmlformats.org/drawingml/2006/table">
            <a:tbl>
              <a:tblPr firstRow="1" bandRow="1">
                <a:tableStyleId>{21E4AEA4-8DFA-4A89-87EB-49C32662AFE0}</a:tableStyleId>
              </a:tblPr>
              <a:tblGrid>
                <a:gridCol w="8712968"/>
              </a:tblGrid>
              <a:tr h="6322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600" b="1" kern="1200" dirty="0" smtClean="0">
                          <a:solidFill>
                            <a:schemeClr val="tx1"/>
                          </a:solidFill>
                          <a:latin typeface="Arial" pitchFamily="34" charset="0"/>
                          <a:ea typeface="+mn-ea"/>
                          <a:cs typeface="Arial" pitchFamily="34" charset="0"/>
                        </a:rPr>
                        <a:t>Оказание финансовой поддержки социально ориентированным некоммерческим организациям, осуществляющим деятельность по направлениям:</a:t>
                      </a:r>
                      <a:endParaRPr lang="ru-RU" sz="1600" b="1" dirty="0" smtClean="0">
                        <a:solidFill>
                          <a:schemeClr val="tx1"/>
                        </a:solidFill>
                        <a:latin typeface="Arial" pitchFamily="34" charset="0"/>
                        <a:cs typeface="Arial" pitchFamily="34" charset="0"/>
                      </a:endParaRPr>
                    </a:p>
                  </a:txBody>
                  <a:tcPr anchor="ctr">
                    <a:solidFill>
                      <a:schemeClr val="accent1">
                        <a:lumMod val="20000"/>
                        <a:lumOff val="80000"/>
                      </a:schemeClr>
                    </a:solidFill>
                  </a:tcPr>
                </a:tc>
              </a:tr>
              <a:tr h="729124">
                <a:tc>
                  <a:txBody>
                    <a:bodyPr/>
                    <a:lstStyle/>
                    <a:p>
                      <a:r>
                        <a:rPr kumimoji="0" lang="ru-RU" sz="1400" b="1" kern="1200" dirty="0" smtClean="0">
                          <a:latin typeface="Arial" pitchFamily="34" charset="0"/>
                          <a:cs typeface="Arial" pitchFamily="34" charset="0"/>
                        </a:rPr>
                        <a:t>Субсидии на осуществление деятельности социально ориентированным некоммерческим организациям для содействия защиты законных прав и жизненных интересов ветеранов, пенсионеров</a:t>
                      </a:r>
                      <a:endParaRPr lang="ru-RU" sz="1400" b="1" dirty="0">
                        <a:solidFill>
                          <a:schemeClr val="accent6">
                            <a:lumMod val="50000"/>
                          </a:schemeClr>
                        </a:solidFill>
                        <a:latin typeface="Arial" pitchFamily="34" charset="0"/>
                        <a:cs typeface="Arial" pitchFamily="34" charset="0"/>
                      </a:endParaRPr>
                    </a:p>
                  </a:txBody>
                  <a:tcPr anchor="ctr"/>
                </a:tc>
              </a:tr>
              <a:tr h="534225">
                <a:tc>
                  <a:txBody>
                    <a:bodyPr/>
                    <a:lstStyle/>
                    <a:p>
                      <a:r>
                        <a:rPr lang="ru-RU" sz="1400" b="1" dirty="0" smtClean="0">
                          <a:solidFill>
                            <a:schemeClr val="tx1"/>
                          </a:solidFill>
                          <a:latin typeface="Arial" pitchFamily="34" charset="0"/>
                          <a:cs typeface="Arial" pitchFamily="34" charset="0"/>
                        </a:rPr>
                        <a:t>Субсидии на осуществление деятельности социально ориентированным некоммерческим организациям для защиты прав и интересов инвалидов</a:t>
                      </a:r>
                      <a:endParaRPr lang="ru-RU" sz="1400" b="1" dirty="0">
                        <a:solidFill>
                          <a:schemeClr val="tx1"/>
                        </a:solidFill>
                        <a:latin typeface="Arial" pitchFamily="34" charset="0"/>
                        <a:cs typeface="Arial" pitchFamily="34" charset="0"/>
                      </a:endParaRPr>
                    </a:p>
                  </a:txBody>
                  <a:tcPr anchor="ctr"/>
                </a:tc>
              </a:tr>
              <a:tr h="534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b="1" kern="1200" dirty="0" smtClean="0">
                          <a:latin typeface="Arial" pitchFamily="34" charset="0"/>
                          <a:cs typeface="Arial" pitchFamily="34" charset="0"/>
                        </a:rPr>
                        <a:t>Субсидия для осуществления деятельности социально ориентированным некоммерческим организациям в области содействия духовного развития личности</a:t>
                      </a:r>
                      <a:endParaRPr lang="ru-RU" sz="1400" b="1" dirty="0" smtClean="0">
                        <a:solidFill>
                          <a:schemeClr val="accent6">
                            <a:lumMod val="50000"/>
                          </a:schemeClr>
                        </a:solidFill>
                        <a:latin typeface="Arial" pitchFamily="34" charset="0"/>
                        <a:cs typeface="Arial" pitchFamily="34" charset="0"/>
                      </a:endParaRPr>
                    </a:p>
                  </a:txBody>
                  <a:tcPr anchor="ctr"/>
                </a:tc>
              </a:tr>
              <a:tr h="534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b="1" kern="1200" dirty="0" smtClean="0">
                          <a:latin typeface="Arial" pitchFamily="34" charset="0"/>
                          <a:cs typeface="Arial" pitchFamily="34" charset="0"/>
                        </a:rPr>
                        <a:t>Субсидия для осуществления деятельности социально ориентированным некоммерческим организациям для профилактики социально опасных форм поведения граждан</a:t>
                      </a:r>
                      <a:endParaRPr lang="ru-RU" sz="1400" b="1" dirty="0" smtClean="0">
                        <a:solidFill>
                          <a:schemeClr val="accent6">
                            <a:lumMod val="50000"/>
                          </a:schemeClr>
                        </a:solidFill>
                        <a:latin typeface="Arial" pitchFamily="34" charset="0"/>
                        <a:cs typeface="Arial" pitchFamily="34" charset="0"/>
                      </a:endParaRPr>
                    </a:p>
                  </a:txBody>
                  <a:tcPr anchor="ctr"/>
                </a:tc>
              </a:tr>
              <a:tr h="534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b="1" kern="1200" dirty="0" smtClean="0">
                          <a:latin typeface="Arial" pitchFamily="34" charset="0"/>
                          <a:cs typeface="Arial" pitchFamily="34" charset="0"/>
                        </a:rPr>
                        <a:t>Субсидия на осуществление деятельности социально ориентированным некоммерческим организациям в области организации работы с детьми и  молодежью города Урай</a:t>
                      </a:r>
                      <a:endParaRPr lang="ru-RU" sz="1400" b="1" dirty="0" smtClean="0">
                        <a:solidFill>
                          <a:schemeClr val="accent6">
                            <a:lumMod val="50000"/>
                          </a:schemeClr>
                        </a:solidFill>
                        <a:latin typeface="Arial" pitchFamily="34" charset="0"/>
                        <a:cs typeface="Arial" pitchFamily="34" charset="0"/>
                      </a:endParaRPr>
                    </a:p>
                  </a:txBody>
                  <a:tcPr anchor="ctr"/>
                </a:tc>
              </a:tr>
              <a:tr h="534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b="1" kern="1200" dirty="0" smtClean="0">
                          <a:latin typeface="Arial" pitchFamily="34" charset="0"/>
                          <a:cs typeface="Arial" pitchFamily="34" charset="0"/>
                        </a:rPr>
                        <a:t>Субсидия социально ориентированным некоммерческим организациям в сфере физической культуры и спорта, пропаганде здорового образа жизни</a:t>
                      </a:r>
                      <a:endParaRPr lang="ru-RU" sz="1400" b="1" dirty="0" smtClean="0">
                        <a:solidFill>
                          <a:schemeClr val="accent6">
                            <a:lumMod val="50000"/>
                          </a:schemeClr>
                        </a:solidFill>
                        <a:latin typeface="Arial" pitchFamily="34" charset="0"/>
                        <a:cs typeface="Arial" pitchFamily="34" charset="0"/>
                      </a:endParaRPr>
                    </a:p>
                  </a:txBody>
                  <a:tcPr anchor="ctr"/>
                </a:tc>
              </a:tr>
            </a:tbl>
          </a:graphicData>
        </a:graphic>
      </p:graphicFrame>
      <p:graphicFrame>
        <p:nvGraphicFramePr>
          <p:cNvPr id="43" name="Схема 42"/>
          <p:cNvGraphicFramePr/>
          <p:nvPr>
            <p:extLst>
              <p:ext uri="{D42A27DB-BD31-4B8C-83A1-F6EECF244321}">
                <p14:modId xmlns:p14="http://schemas.microsoft.com/office/powerpoint/2010/main" xmlns="" val="2860171480"/>
              </p:ext>
            </p:extLst>
          </p:nvPr>
        </p:nvGraphicFramePr>
        <p:xfrm>
          <a:off x="6084168" y="6021288"/>
          <a:ext cx="2736304" cy="83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Группа 8"/>
          <p:cNvGrpSpPr/>
          <p:nvPr/>
        </p:nvGrpSpPr>
        <p:grpSpPr>
          <a:xfrm>
            <a:off x="2627784" y="6093296"/>
            <a:ext cx="1353654" cy="622108"/>
            <a:chOff x="0" y="124907"/>
            <a:chExt cx="1353654" cy="622108"/>
          </a:xfrm>
          <a:scene3d>
            <a:camera prst="orthographicFront"/>
            <a:lightRig rig="threePt" dir="t"/>
          </a:scene3d>
        </p:grpSpPr>
        <p:sp>
          <p:nvSpPr>
            <p:cNvPr id="11" name="Овал 10"/>
            <p:cNvSpPr/>
            <p:nvPr/>
          </p:nvSpPr>
          <p:spPr>
            <a:xfrm flipH="1">
              <a:off x="0" y="124907"/>
              <a:ext cx="1353654" cy="622108"/>
            </a:xfrm>
            <a:prstGeom prst="ellipse">
              <a:avLst/>
            </a:prstGeom>
            <a:solidFill>
              <a:srgbClr val="00B05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Овал 4"/>
            <p:cNvSpPr/>
            <p:nvPr/>
          </p:nvSpPr>
          <p:spPr>
            <a:xfrm>
              <a:off x="198238" y="216013"/>
              <a:ext cx="957178" cy="4398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2016 год</a:t>
              </a:r>
              <a:endParaRPr lang="ru-RU" sz="1800" b="1" kern="1200" dirty="0">
                <a:solidFill>
                  <a:schemeClr val="tx1"/>
                </a:solidFill>
                <a:latin typeface="Arial" pitchFamily="34" charset="0"/>
                <a:cs typeface="Arial" pitchFamily="34" charset="0"/>
              </a:endParaRPr>
            </a:p>
          </p:txBody>
        </p:sp>
      </p:gr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251520" y="908722"/>
          <a:ext cx="8640960" cy="5009800"/>
        </p:xfrm>
        <a:graphic>
          <a:graphicData uri="http://schemas.openxmlformats.org/drawingml/2006/table">
            <a:tbl>
              <a:tblPr firstRow="1" firstCol="1" bandRow="1">
                <a:tableStyleId>{5C22544A-7EE6-4342-B048-85BDC9FD1C3A}</a:tableStyleId>
              </a:tblPr>
              <a:tblGrid>
                <a:gridCol w="424965"/>
                <a:gridCol w="4816273"/>
                <a:gridCol w="849930"/>
                <a:gridCol w="1274896"/>
                <a:gridCol w="1274896"/>
              </a:tblGrid>
              <a:tr h="922840">
                <a:tc>
                  <a:txBody>
                    <a:bodyPr/>
                    <a:lstStyle/>
                    <a:p>
                      <a:pPr algn="ctr" fontAlgn="base">
                        <a:lnSpc>
                          <a:spcPts val="1965"/>
                        </a:lnSpc>
                        <a:spcAft>
                          <a:spcPts val="0"/>
                        </a:spcAft>
                      </a:pPr>
                      <a:r>
                        <a:rPr lang="ru-RU" sz="1100" b="1" dirty="0">
                          <a:solidFill>
                            <a:srgbClr val="0000FF"/>
                          </a:solidFill>
                          <a:effectLst/>
                          <a:latin typeface="Arial" pitchFamily="34" charset="0"/>
                          <a:cs typeface="Arial" pitchFamily="34" charset="0"/>
                        </a:rPr>
                        <a:t> </a:t>
                      </a:r>
                      <a:r>
                        <a:rPr lang="ru-RU" sz="1100" b="1" dirty="0" err="1" smtClean="0">
                          <a:solidFill>
                            <a:srgbClr val="0000FF"/>
                          </a:solidFill>
                          <a:effectLst/>
                          <a:latin typeface="Arial" pitchFamily="34" charset="0"/>
                          <a:cs typeface="Arial" pitchFamily="34" charset="0"/>
                        </a:rPr>
                        <a:t>п</a:t>
                      </a:r>
                      <a:r>
                        <a:rPr lang="ru-RU" sz="1100" b="1" dirty="0" smtClean="0">
                          <a:solidFill>
                            <a:srgbClr val="0000FF"/>
                          </a:solidFill>
                          <a:effectLst/>
                          <a:latin typeface="Arial" pitchFamily="34" charset="0"/>
                          <a:cs typeface="Arial" pitchFamily="34" charset="0"/>
                        </a:rPr>
                        <a:t>/</a:t>
                      </a:r>
                      <a:r>
                        <a:rPr lang="ru-RU" sz="1100" b="1" dirty="0" err="1" smtClean="0">
                          <a:solidFill>
                            <a:srgbClr val="0000FF"/>
                          </a:solidFill>
                          <a:effectLst/>
                          <a:latin typeface="Arial" pitchFamily="34" charset="0"/>
                          <a:cs typeface="Arial" pitchFamily="34" charset="0"/>
                        </a:rPr>
                        <a:t>п</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a:solidFill>
                            <a:srgbClr val="3333FF"/>
                          </a:solidFill>
                          <a:effectLst/>
                          <a:latin typeface="Arial" pitchFamily="34" charset="0"/>
                          <a:cs typeface="Arial" pitchFamily="34" charset="0"/>
                        </a:rPr>
                        <a:t> </a:t>
                      </a:r>
                      <a:r>
                        <a:rPr lang="ru-RU" sz="1100" b="1" dirty="0" smtClean="0">
                          <a:solidFill>
                            <a:srgbClr val="3333FF"/>
                          </a:solidFill>
                          <a:effectLst/>
                          <a:latin typeface="Arial" pitchFamily="34" charset="0"/>
                          <a:cs typeface="Arial" pitchFamily="34" charset="0"/>
                        </a:rPr>
                        <a:t>Наименование </a:t>
                      </a:r>
                      <a:r>
                        <a:rPr lang="ru-RU" sz="1100" b="1" dirty="0">
                          <a:solidFill>
                            <a:srgbClr val="3333FF"/>
                          </a:solidFill>
                          <a:effectLst/>
                          <a:latin typeface="Arial" pitchFamily="34" charset="0"/>
                          <a:cs typeface="Arial" pitchFamily="34" charset="0"/>
                        </a:rPr>
                        <a:t>показателя</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a:solidFill>
                            <a:srgbClr val="3333FF"/>
                          </a:solidFill>
                          <a:effectLst/>
                          <a:latin typeface="Arial" pitchFamily="34" charset="0"/>
                          <a:cs typeface="Arial" pitchFamily="34" charset="0"/>
                        </a:rPr>
                        <a:t>Ед. изм.</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2016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2017 </a:t>
                      </a:r>
                      <a:r>
                        <a:rPr lang="ru-RU" sz="1200" b="1" dirty="0">
                          <a:solidFill>
                            <a:srgbClr val="0000FF"/>
                          </a:solidFill>
                          <a:effectLst/>
                          <a:latin typeface="Arial" pitchFamily="34" charset="0"/>
                          <a:cs typeface="Arial" pitchFamily="34" charset="0"/>
                        </a:rPr>
                        <a:t>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8147">
                <a:tc>
                  <a:txBody>
                    <a:bodyPr/>
                    <a:lstStyle/>
                    <a:p>
                      <a:r>
                        <a:rPr lang="ru-RU" sz="1100" b="1" dirty="0" smtClean="0">
                          <a:solidFill>
                            <a:srgbClr val="0000FF"/>
                          </a:solidFill>
                          <a:effectLst/>
                          <a:latin typeface="Arial" pitchFamily="34" charset="0"/>
                          <a:cs typeface="Arial" pitchFamily="34" charset="0"/>
                        </a:rPr>
                        <a:t>1</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algn="l">
                        <a:spcAft>
                          <a:spcPts val="0"/>
                        </a:spcAft>
                      </a:pPr>
                      <a:r>
                        <a:rPr lang="ru-RU" sz="1100" b="1" dirty="0">
                          <a:solidFill>
                            <a:srgbClr val="3333FF"/>
                          </a:solidFill>
                          <a:latin typeface="Arial" pitchFamily="34" charset="0"/>
                          <a:ea typeface="Times New Roman"/>
                          <a:cs typeface="Arial" pitchFamily="34" charset="0"/>
                        </a:rPr>
                        <a:t>Количество социально ориентированных некоммерческих организаций, получающих финансовую поддержку в форме субсидий за счет средств бюджета городского округа </a:t>
                      </a:r>
                      <a:r>
                        <a:rPr lang="ru-RU" sz="1100" b="1" dirty="0" smtClean="0">
                          <a:solidFill>
                            <a:srgbClr val="3333FF"/>
                          </a:solidFill>
                          <a:latin typeface="Arial" pitchFamily="34" charset="0"/>
                          <a:ea typeface="Times New Roman"/>
                          <a:cs typeface="Arial" pitchFamily="34" charset="0"/>
                        </a:rPr>
                        <a:t>г.Урай</a:t>
                      </a:r>
                      <a:endParaRPr lang="ru-RU" sz="11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шт.</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9371">
                <a:tc>
                  <a:txBody>
                    <a:bodyPr/>
                    <a:lstStyle/>
                    <a:p>
                      <a:r>
                        <a:rPr lang="ru-RU" sz="1100" b="1" dirty="0" smtClean="0">
                          <a:solidFill>
                            <a:srgbClr val="0000FF"/>
                          </a:solidFill>
                          <a:effectLst/>
                          <a:latin typeface="Arial" pitchFamily="34" charset="0"/>
                          <a:cs typeface="Arial" pitchFamily="34" charset="0"/>
                        </a:rPr>
                        <a:t>2</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100" b="1" dirty="0">
                          <a:solidFill>
                            <a:srgbClr val="3333FF"/>
                          </a:solidFill>
                          <a:latin typeface="Arial" pitchFamily="34" charset="0"/>
                          <a:ea typeface="Times New Roman"/>
                          <a:cs typeface="Arial" pitchFamily="34" charset="0"/>
                        </a:rPr>
                        <a:t>Количество социально значимых мероприятий, ежегодно проводимых социально ориентированными некоммерческими организациями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ase" latinLnBrk="0" hangingPunct="1">
                        <a:lnSpc>
                          <a:spcPts val="1965"/>
                        </a:lnSpc>
                        <a:spcBef>
                          <a:spcPts val="0"/>
                        </a:spcBef>
                        <a:spcAft>
                          <a:spcPts val="0"/>
                        </a:spcAft>
                        <a:buClrTx/>
                        <a:buSzTx/>
                        <a:buFontTx/>
                        <a:buNone/>
                        <a:tabLst/>
                        <a:defRPr/>
                      </a:pPr>
                      <a:r>
                        <a:rPr lang="ru-RU" sz="1200" b="1" dirty="0" smtClean="0">
                          <a:solidFill>
                            <a:srgbClr val="3333FF"/>
                          </a:solidFill>
                          <a:effectLst/>
                          <a:latin typeface="Arial" pitchFamily="34" charset="0"/>
                          <a:cs typeface="Arial" pitchFamily="34" charset="0"/>
                        </a:rPr>
                        <a:t>шт.</a:t>
                      </a:r>
                      <a:endParaRPr lang="ru-RU" sz="1200" b="1" dirty="0" smtClean="0">
                        <a:solidFill>
                          <a:srgbClr val="3333FF"/>
                        </a:solidFill>
                        <a:effectLst/>
                        <a:latin typeface="Arial" pitchFamily="34" charset="0"/>
                        <a:ea typeface="Times New Roman" panose="02020603050405020304" pitchFamily="18" charset="0"/>
                        <a:cs typeface="Arial" pitchFamily="34" charset="0"/>
                      </a:endParaRPr>
                    </a:p>
                    <a:p>
                      <a:pPr algn="ctr" fontAlgn="base">
                        <a:lnSpc>
                          <a:spcPts val="1965"/>
                        </a:lnSpc>
                        <a:spcAft>
                          <a:spcPts val="0"/>
                        </a:spcAft>
                      </a:pP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9371">
                <a:tc>
                  <a:txBody>
                    <a:bodyPr/>
                    <a:lstStyle/>
                    <a:p>
                      <a:r>
                        <a:rPr lang="ru-RU" sz="1100" b="1" dirty="0" smtClean="0">
                          <a:solidFill>
                            <a:srgbClr val="0000FF"/>
                          </a:solidFill>
                          <a:effectLst/>
                          <a:latin typeface="Arial" pitchFamily="34" charset="0"/>
                          <a:cs typeface="Arial" pitchFamily="34" charset="0"/>
                        </a:rPr>
                        <a:t>3</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225" algn="l">
                        <a:spcAft>
                          <a:spcPts val="0"/>
                        </a:spcAft>
                      </a:pPr>
                      <a:r>
                        <a:rPr lang="ru-RU" sz="1100" b="1" dirty="0">
                          <a:solidFill>
                            <a:srgbClr val="3333FF"/>
                          </a:solidFill>
                          <a:latin typeface="Arial" pitchFamily="34" charset="0"/>
                          <a:ea typeface="Times New Roman"/>
                          <a:cs typeface="Arial" pitchFamily="34" charset="0"/>
                        </a:rPr>
                        <a:t>Количество жителей города, участвующих в мероприятиях, проводимых социально ориентированными некоммерческими организациями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чел.</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smtClean="0">
                          <a:solidFill>
                            <a:srgbClr val="3333FF"/>
                          </a:solidFill>
                          <a:latin typeface="Arial" pitchFamily="34" charset="0"/>
                          <a:ea typeface="Times New Roman"/>
                          <a:cs typeface="Arial" pitchFamily="34" charset="0"/>
                        </a:rPr>
                        <a:t>4 880</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smtClean="0">
                          <a:solidFill>
                            <a:srgbClr val="3333FF"/>
                          </a:solidFill>
                          <a:latin typeface="Arial" pitchFamily="34" charset="0"/>
                          <a:ea typeface="Times New Roman"/>
                          <a:cs typeface="Arial" pitchFamily="34" charset="0"/>
                        </a:rPr>
                        <a:t>4 950</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173">
                <a:tc>
                  <a:txBody>
                    <a:bodyPr/>
                    <a:lstStyle/>
                    <a:p>
                      <a:r>
                        <a:rPr lang="ru-RU" sz="1100" b="1" dirty="0" smtClean="0">
                          <a:solidFill>
                            <a:srgbClr val="0000FF"/>
                          </a:solidFill>
                          <a:effectLst/>
                          <a:latin typeface="Arial" pitchFamily="34" charset="0"/>
                          <a:cs typeface="Arial" pitchFamily="34" charset="0"/>
                        </a:rPr>
                        <a:t>4</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100" b="1" dirty="0">
                          <a:solidFill>
                            <a:srgbClr val="3333FF"/>
                          </a:solidFill>
                          <a:latin typeface="Arial" pitchFamily="34" charset="0"/>
                          <a:ea typeface="Times New Roman"/>
                          <a:cs typeface="Arial" pitchFamily="34" charset="0"/>
                        </a:rPr>
                        <a:t>Количество помещений, находящихся в муниципальной собственности,  предоставляемых в пользование социально ориентированным некоммерческим организациям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smtClean="0">
                          <a:solidFill>
                            <a:srgbClr val="3333FF"/>
                          </a:solidFill>
                          <a:effectLst/>
                          <a:latin typeface="Arial" pitchFamily="34" charset="0"/>
                          <a:cs typeface="Arial" pitchFamily="34" charset="0"/>
                        </a:rPr>
                        <a:t>шт.</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4527">
                <a:tc>
                  <a:txBody>
                    <a:bodyPr/>
                    <a:lstStyle/>
                    <a:p>
                      <a:r>
                        <a:rPr lang="ru-RU" sz="1100" b="1" dirty="0" smtClean="0">
                          <a:solidFill>
                            <a:srgbClr val="0000FF"/>
                          </a:solidFill>
                          <a:effectLst/>
                          <a:latin typeface="Arial" pitchFamily="34" charset="0"/>
                          <a:cs typeface="Arial" pitchFamily="34" charset="0"/>
                        </a:rPr>
                        <a:t>5</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100" b="1" kern="1200" dirty="0" smtClean="0">
                          <a:solidFill>
                            <a:srgbClr val="3333FF"/>
                          </a:solidFill>
                          <a:latin typeface="Arial" pitchFamily="34" charset="0"/>
                          <a:ea typeface="+mn-ea"/>
                          <a:cs typeface="Arial" pitchFamily="34" charset="0"/>
                        </a:rPr>
                        <a:t>Количество консультаций, предоставляемых некоммерческим организациям по ведению их уставной деятельности</a:t>
                      </a:r>
                      <a:endParaRPr lang="ru-RU" sz="11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smtClean="0">
                          <a:solidFill>
                            <a:srgbClr val="3333FF"/>
                          </a:solidFill>
                          <a:effectLst/>
                          <a:latin typeface="Arial" pitchFamily="34" charset="0"/>
                          <a:cs typeface="Arial" pitchFamily="34" charset="0"/>
                        </a:rPr>
                        <a:t>шт.</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9371">
                <a:tc>
                  <a:txBody>
                    <a:bodyPr/>
                    <a:lstStyle/>
                    <a:p>
                      <a:r>
                        <a:rPr lang="ru-RU" sz="1100" b="1" dirty="0" smtClean="0">
                          <a:solidFill>
                            <a:srgbClr val="0000FF"/>
                          </a:solidFill>
                          <a:effectLst/>
                          <a:latin typeface="Arial" pitchFamily="34" charset="0"/>
                          <a:cs typeface="Arial" pitchFamily="34" charset="0"/>
                        </a:rPr>
                        <a:t>6</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100" b="1" kern="1200" dirty="0" smtClean="0">
                          <a:solidFill>
                            <a:srgbClr val="3333FF"/>
                          </a:solidFill>
                          <a:latin typeface="Arial" pitchFamily="34" charset="0"/>
                          <a:ea typeface="+mn-ea"/>
                          <a:cs typeface="Arial" pitchFamily="34" charset="0"/>
                        </a:rPr>
                        <a:t>Количество размещённой  информации о деятельности социально ориентированных некоммерческих организаций на официальном сайте администрации г.Урай</a:t>
                      </a:r>
                      <a:endParaRPr lang="ru-RU" sz="11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шт.</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1200" b="1" dirty="0">
                          <a:solidFill>
                            <a:srgbClr val="3333FF"/>
                          </a:solidFill>
                          <a:latin typeface="Arial" pitchFamily="34" charset="0"/>
                          <a:ea typeface="Times New Roman"/>
                          <a:cs typeface="Arial"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251520" y="332656"/>
            <a:ext cx="8712968"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Z:\! UIRiZI\Презентации\Презентации\Отчёт 2014\фото презентации\Отчёт главы А.Г. 2 !!!!!!!!\Слайд4.JPG"/>
          <p:cNvPicPr>
            <a:picLocks noChangeAspect="1" noChangeArrowheads="1"/>
          </p:cNvPicPr>
          <p:nvPr/>
        </p:nvPicPr>
        <p:blipFill>
          <a:blip r:embed="rId2" cstate="print"/>
          <a:srcRect t="14475"/>
          <a:stretch>
            <a:fillRect/>
          </a:stretch>
        </p:blipFill>
        <p:spPr bwMode="auto">
          <a:xfrm>
            <a:off x="6489122" y="764704"/>
            <a:ext cx="2654878" cy="1701827"/>
          </a:xfrm>
          <a:prstGeom prst="rect">
            <a:avLst/>
          </a:prstGeom>
          <a:ln>
            <a:noFill/>
          </a:ln>
          <a:effectLst>
            <a:softEdge rad="112500"/>
          </a:effectLst>
        </p:spPr>
      </p:pic>
      <p:sp>
        <p:nvSpPr>
          <p:cNvPr id="4" name="Прямоугольник 3"/>
          <p:cNvSpPr/>
          <p:nvPr/>
        </p:nvSpPr>
        <p:spPr>
          <a:xfrm>
            <a:off x="0" y="116633"/>
            <a:ext cx="9144000" cy="1015663"/>
          </a:xfrm>
          <a:prstGeom prst="rect">
            <a:avLst/>
          </a:prstGeom>
          <a:noFill/>
        </p:spPr>
        <p:txBody>
          <a:bodyPr wrap="square">
            <a:spAutoFit/>
          </a:bodyPr>
          <a:lstStyle/>
          <a:p>
            <a:pPr algn="ctr"/>
            <a:r>
              <a:rPr lang="ru-RU" sz="2000" b="1" dirty="0" smtClean="0">
                <a:latin typeface="Arial" pitchFamily="34" charset="0"/>
                <a:cs typeface="Arial" pitchFamily="34" charset="0"/>
              </a:rPr>
              <a:t>Муниципальная программа «Улучшение жилищных условий граждан, проживающих на территории муниципального образования город Урай» на 2016-2018 годы</a:t>
            </a:r>
            <a:endParaRPr lang="ru-RU" sz="2000" b="1" dirty="0">
              <a:latin typeface="Arial" pitchFamily="34" charset="0"/>
              <a:cs typeface="Arial" pitchFamily="34" charset="0"/>
            </a:endParaRPr>
          </a:p>
        </p:txBody>
      </p:sp>
      <p:pic>
        <p:nvPicPr>
          <p:cNvPr id="7" name="Рисунок 4" descr="_OVA9293.JPG"/>
          <p:cNvPicPr>
            <a:picLocks noChangeAspect="1"/>
          </p:cNvPicPr>
          <p:nvPr/>
        </p:nvPicPr>
        <p:blipFill>
          <a:blip r:embed="rId3" cstate="print"/>
          <a:srcRect/>
          <a:stretch>
            <a:fillRect/>
          </a:stretch>
        </p:blipFill>
        <p:spPr bwMode="auto">
          <a:xfrm>
            <a:off x="6551712" y="2420888"/>
            <a:ext cx="2592288" cy="1625970"/>
          </a:xfrm>
          <a:prstGeom prst="rect">
            <a:avLst/>
          </a:prstGeom>
          <a:ln>
            <a:noFill/>
          </a:ln>
          <a:effectLst>
            <a:softEdge rad="112500"/>
          </a:effectLst>
        </p:spPr>
      </p:pic>
      <p:sp>
        <p:nvSpPr>
          <p:cNvPr id="10" name="Прямоугольник 9"/>
          <p:cNvSpPr/>
          <p:nvPr/>
        </p:nvSpPr>
        <p:spPr>
          <a:xfrm>
            <a:off x="107504" y="2492896"/>
            <a:ext cx="6408712" cy="2308324"/>
          </a:xfrm>
          <a:prstGeom prst="rect">
            <a:avLst/>
          </a:prstGeom>
        </p:spPr>
        <p:txBody>
          <a:bodyPr wrap="square">
            <a:spAutoFit/>
          </a:bodyPr>
          <a:lstStyle/>
          <a:p>
            <a:r>
              <a:rPr lang="ru-RU" sz="1600" b="1" dirty="0" smtClean="0">
                <a:solidFill>
                  <a:srgbClr val="0000FF"/>
                </a:solidFill>
                <a:latin typeface="Arial" pitchFamily="34" charset="0"/>
                <a:cs typeface="Arial" pitchFamily="34" charset="0"/>
              </a:rPr>
              <a:t>Основные задачи</a:t>
            </a:r>
            <a:r>
              <a:rPr lang="en-US" sz="1600" b="1" dirty="0" smtClean="0">
                <a:solidFill>
                  <a:srgbClr val="0000FF"/>
                </a:solidFill>
                <a:latin typeface="Arial" pitchFamily="34" charset="0"/>
                <a:cs typeface="Arial" pitchFamily="34" charset="0"/>
              </a:rPr>
              <a:t>:</a:t>
            </a:r>
          </a:p>
          <a:p>
            <a:pPr>
              <a:buFont typeface="Arial" pitchFamily="34" charset="0"/>
              <a:buChar char="•"/>
            </a:pPr>
            <a:r>
              <a:rPr lang="ru-RU" sz="1600" b="1" dirty="0" smtClean="0">
                <a:latin typeface="Arial" pitchFamily="34" charset="0"/>
                <a:cs typeface="Arial" pitchFamily="34" charset="0"/>
              </a:rPr>
              <a:t> Уменьшение числа домов на территории города Урай, жилые помещения в которых признаны непригодными для проживания, либо аварийных;</a:t>
            </a:r>
          </a:p>
          <a:p>
            <a:pPr>
              <a:buFont typeface="Arial" pitchFamily="34" charset="0"/>
              <a:buChar char="•"/>
            </a:pPr>
            <a:r>
              <a:rPr lang="ru-RU" sz="1600" b="1" dirty="0" smtClean="0">
                <a:latin typeface="Arial" pitchFamily="34" charset="0"/>
                <a:cs typeface="Arial" pitchFamily="34" charset="0"/>
              </a:rPr>
              <a:t> Уменьшение числа семей, нуждающихся в улучшении жилищных условий;</a:t>
            </a:r>
          </a:p>
          <a:p>
            <a:pPr>
              <a:buFont typeface="Arial" pitchFamily="34" charset="0"/>
              <a:buChar char="•"/>
            </a:pPr>
            <a:r>
              <a:rPr lang="ru-RU" sz="1600" b="1" dirty="0" smtClean="0">
                <a:latin typeface="Arial" pitchFamily="34" charset="0"/>
                <a:cs typeface="Arial" pitchFamily="34" charset="0"/>
              </a:rPr>
              <a:t> Формирование специализированного жилищного фонда;</a:t>
            </a:r>
          </a:p>
          <a:p>
            <a:pPr>
              <a:buFont typeface="Arial" pitchFamily="34" charset="0"/>
              <a:buChar char="•"/>
            </a:pPr>
            <a:r>
              <a:rPr lang="ru-RU" sz="1600" b="1" dirty="0" smtClean="0">
                <a:latin typeface="Arial" pitchFamily="34" charset="0"/>
                <a:cs typeface="Arial" pitchFamily="34" charset="0"/>
              </a:rPr>
              <a:t> Увеличение объема жилого фонда за счет реконструкции нежилых зданий</a:t>
            </a:r>
            <a:endParaRPr lang="ru-RU" sz="1600" b="1" dirty="0">
              <a:solidFill>
                <a:srgbClr val="0000FF"/>
              </a:solidFill>
              <a:latin typeface="Arial" pitchFamily="34" charset="0"/>
              <a:cs typeface="Arial" pitchFamily="34" charset="0"/>
            </a:endParaRPr>
          </a:p>
        </p:txBody>
      </p:sp>
      <p:graphicFrame>
        <p:nvGraphicFramePr>
          <p:cNvPr id="14" name="Схема 13"/>
          <p:cNvGraphicFramePr/>
          <p:nvPr>
            <p:extLst>
              <p:ext uri="{D42A27DB-BD31-4B8C-83A1-F6EECF244321}">
                <p14:modId xmlns:p14="http://schemas.microsoft.com/office/powerpoint/2010/main" xmlns="" val="162770210"/>
              </p:ext>
            </p:extLst>
          </p:nvPr>
        </p:nvGraphicFramePr>
        <p:xfrm>
          <a:off x="5796136" y="5373216"/>
          <a:ext cx="3347864" cy="1368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4" descr="\\adms4\home1$\kuzmenkovs\Desktop\для главы\_OVA4270.JPG"/>
          <p:cNvPicPr>
            <a:picLocks noChangeAspect="1" noChangeArrowheads="1"/>
          </p:cNvPicPr>
          <p:nvPr/>
        </p:nvPicPr>
        <p:blipFill>
          <a:blip r:embed="rId9" cstate="print"/>
          <a:srcRect t="8875"/>
          <a:stretch>
            <a:fillRect/>
          </a:stretch>
        </p:blipFill>
        <p:spPr bwMode="auto">
          <a:xfrm>
            <a:off x="6471516" y="4005064"/>
            <a:ext cx="2672484" cy="1620999"/>
          </a:xfrm>
          <a:prstGeom prst="rect">
            <a:avLst/>
          </a:prstGeom>
          <a:ln>
            <a:noFill/>
          </a:ln>
          <a:effectLst>
            <a:softEdge rad="112500"/>
          </a:effectLst>
        </p:spPr>
      </p:pic>
      <p:sp>
        <p:nvSpPr>
          <p:cNvPr id="12" name="Скругленный прямоугольник 11"/>
          <p:cNvSpPr/>
          <p:nvPr/>
        </p:nvSpPr>
        <p:spPr>
          <a:xfrm>
            <a:off x="107504" y="1268760"/>
            <a:ext cx="6336704" cy="108012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600" b="1" dirty="0" smtClean="0">
                <a:solidFill>
                  <a:schemeClr val="tx1"/>
                </a:solidFill>
                <a:latin typeface="Arial" pitchFamily="34" charset="0"/>
                <a:ea typeface="Times New Roman" panose="02020603050405020304" pitchFamily="18" charset="0"/>
                <a:cs typeface="Arial" pitchFamily="34" charset="0"/>
              </a:rPr>
              <a:t>с</a:t>
            </a:r>
            <a:r>
              <a:rPr lang="ru-RU" sz="1600" b="1" dirty="0" smtClean="0">
                <a:solidFill>
                  <a:schemeClr val="tx1"/>
                </a:solidFill>
                <a:latin typeface="Arial" pitchFamily="34" charset="0"/>
                <a:cs typeface="Arial" pitchFamily="34" charset="0"/>
              </a:rPr>
              <a:t>оздание </a:t>
            </a:r>
            <a:r>
              <a:rPr lang="ru-RU" sz="1600" b="1" dirty="0" smtClean="0">
                <a:latin typeface="Arial" pitchFamily="34" charset="0"/>
                <a:cs typeface="Arial" pitchFamily="34" charset="0"/>
              </a:rPr>
              <a:t>условий, способствующих улучшению жилищных условий и качества жилищного обеспечения граждан, проживающих на территории муниципального образования город Урай</a:t>
            </a:r>
            <a:endParaRPr lang="ru-RU" sz="1600" b="1" dirty="0">
              <a:solidFill>
                <a:schemeClr val="tx1"/>
              </a:solidFill>
              <a:latin typeface="Arial" pitchFamily="34" charset="0"/>
              <a:cs typeface="Arial" pitchFamily="34" charset="0"/>
            </a:endParaRPr>
          </a:p>
        </p:txBody>
      </p:sp>
      <p:graphicFrame>
        <p:nvGraphicFramePr>
          <p:cNvPr id="15" name="Схема 14"/>
          <p:cNvGraphicFramePr/>
          <p:nvPr>
            <p:extLst>
              <p:ext uri="{D42A27DB-BD31-4B8C-83A1-F6EECF244321}">
                <p14:modId xmlns:p14="http://schemas.microsoft.com/office/powerpoint/2010/main" xmlns="" val="2860171480"/>
              </p:ext>
            </p:extLst>
          </p:nvPr>
        </p:nvGraphicFramePr>
        <p:xfrm>
          <a:off x="179512" y="5085184"/>
          <a:ext cx="5616624" cy="15121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1092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3"/>
                                        </p:tgtEl>
                                      </p:cBhvr>
                                      <p:by x="50000" y="50000"/>
                                    </p:animScale>
                                  </p:childTnLst>
                                </p:cTn>
                              </p:par>
                              <p:par>
                                <p:cTn id="7" presetID="63" presetClass="path" presetSubtype="0" accel="50000" decel="50000" fill="hold" nodeType="withEffect">
                                  <p:stCondLst>
                                    <p:cond delay="0"/>
                                  </p:stCondLst>
                                  <p:childTnLst>
                                    <p:animMotion origin="layout" path="M -1.66667E-6 2.22222E-6 L 0.21945 -0.15556 " pathEditMode="relative" rAng="0" ptsTypes="AA">
                                      <p:cBhvr>
                                        <p:cTn id="8" dur="1000" fill="hold"/>
                                        <p:tgtEl>
                                          <p:spTgt spid="13"/>
                                        </p:tgtEl>
                                        <p:attrNameLst>
                                          <p:attrName>ppt_x</p:attrName>
                                          <p:attrName>ppt_y</p:attrName>
                                        </p:attrNameLst>
                                      </p:cBhvr>
                                      <p:rCtr x="11000" y="-7800"/>
                                    </p:animMotion>
                                  </p:childTnLst>
                                </p:cTn>
                              </p:par>
                              <p:par>
                                <p:cTn id="9" presetID="9" presetClass="emph" presetSubtype="0" nodeType="withEffect">
                                  <p:stCondLst>
                                    <p:cond delay="0"/>
                                  </p:stCondLst>
                                  <p:childTnLst>
                                    <p:set>
                                      <p:cBhvr rctx="PPT">
                                        <p:cTn id="10" dur="indefinite"/>
                                        <p:tgtEl>
                                          <p:spTgt spid="13"/>
                                        </p:tgtEl>
                                        <p:attrNameLst>
                                          <p:attrName>style.opacity</p:attrName>
                                        </p:attrNameLst>
                                      </p:cBhvr>
                                      <p:to>
                                        <p:strVal val="0.35"/>
                                      </p:to>
                                    </p:set>
                                    <p:animEffect filter="image" prLst="opacity: 0.35">
                                      <p:cBhvr rctx="IE">
                                        <p:cTn id="11"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07505" y="404666"/>
          <a:ext cx="9000999" cy="6368279"/>
        </p:xfrm>
        <a:graphic>
          <a:graphicData uri="http://schemas.openxmlformats.org/drawingml/2006/table">
            <a:tbl>
              <a:tblPr firstRow="1" firstCol="1" bandRow="1">
                <a:tableStyleId>{5C22544A-7EE6-4342-B048-85BDC9FD1C3A}</a:tableStyleId>
              </a:tblPr>
              <a:tblGrid>
                <a:gridCol w="288031"/>
                <a:gridCol w="6480720"/>
                <a:gridCol w="504056"/>
                <a:gridCol w="576064"/>
                <a:gridCol w="576064"/>
                <a:gridCol w="576064"/>
              </a:tblGrid>
              <a:tr h="476423">
                <a:tc>
                  <a:txBody>
                    <a:bodyPr/>
                    <a:lstStyle/>
                    <a:p>
                      <a:pPr algn="ctr" fontAlgn="base">
                        <a:lnSpc>
                          <a:spcPts val="1965"/>
                        </a:lnSpc>
                        <a:spcAft>
                          <a:spcPts val="0"/>
                        </a:spcAft>
                      </a:pPr>
                      <a:r>
                        <a:rPr lang="ru-RU" sz="1000" b="1" dirty="0">
                          <a:solidFill>
                            <a:srgbClr val="0000FF"/>
                          </a:solidFill>
                          <a:effectLst/>
                          <a:latin typeface="Arial" pitchFamily="34" charset="0"/>
                          <a:cs typeface="Arial" pitchFamily="34" charset="0"/>
                        </a:rPr>
                        <a:t> </a:t>
                      </a:r>
                      <a:r>
                        <a:rPr lang="ru-RU" sz="1000" b="1" dirty="0" err="1" smtClean="0">
                          <a:solidFill>
                            <a:srgbClr val="0000FF"/>
                          </a:solidFill>
                          <a:effectLst/>
                          <a:latin typeface="Arial" pitchFamily="34" charset="0"/>
                          <a:cs typeface="Arial" pitchFamily="34" charset="0"/>
                        </a:rPr>
                        <a:t>п</a:t>
                      </a:r>
                      <a:r>
                        <a:rPr lang="ru-RU" sz="1000" b="1" dirty="0" smtClean="0">
                          <a:solidFill>
                            <a:srgbClr val="0000FF"/>
                          </a:solidFill>
                          <a:effectLst/>
                          <a:latin typeface="Arial" pitchFamily="34" charset="0"/>
                          <a:cs typeface="Arial" pitchFamily="34" charset="0"/>
                        </a:rPr>
                        <a:t>/</a:t>
                      </a:r>
                      <a:r>
                        <a:rPr lang="ru-RU" sz="1000" b="1" dirty="0" err="1" smtClean="0">
                          <a:solidFill>
                            <a:srgbClr val="0000FF"/>
                          </a:solidFill>
                          <a:effectLst/>
                          <a:latin typeface="Arial" pitchFamily="34" charset="0"/>
                          <a:cs typeface="Arial" pitchFamily="34" charset="0"/>
                        </a:rPr>
                        <a:t>п</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000" b="1" dirty="0">
                          <a:solidFill>
                            <a:srgbClr val="3333FF"/>
                          </a:solidFill>
                          <a:effectLst/>
                          <a:latin typeface="Arial" pitchFamily="34" charset="0"/>
                          <a:cs typeface="Arial" pitchFamily="34" charset="0"/>
                        </a:rPr>
                        <a:t> </a:t>
                      </a:r>
                      <a:r>
                        <a:rPr lang="ru-RU" sz="1000" b="1" dirty="0" smtClean="0">
                          <a:solidFill>
                            <a:srgbClr val="3333FF"/>
                          </a:solidFill>
                          <a:effectLst/>
                          <a:latin typeface="Arial" pitchFamily="34" charset="0"/>
                          <a:cs typeface="Arial" pitchFamily="34" charset="0"/>
                        </a:rPr>
                        <a:t>Наименование </a:t>
                      </a:r>
                      <a:r>
                        <a:rPr lang="ru-RU" sz="1000" b="1" dirty="0">
                          <a:solidFill>
                            <a:srgbClr val="3333FF"/>
                          </a:solidFill>
                          <a:effectLst/>
                          <a:latin typeface="Arial" pitchFamily="34" charset="0"/>
                          <a:cs typeface="Arial" pitchFamily="34" charset="0"/>
                        </a:rPr>
                        <a:t>показателя</a:t>
                      </a:r>
                      <a:endParaRPr lang="ru-RU" sz="10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000" b="1" dirty="0">
                          <a:solidFill>
                            <a:srgbClr val="3333FF"/>
                          </a:solidFill>
                          <a:effectLst/>
                          <a:latin typeface="Arial" pitchFamily="34" charset="0"/>
                          <a:cs typeface="Arial" pitchFamily="34" charset="0"/>
                        </a:rPr>
                        <a:t>Ед. изм.</a:t>
                      </a:r>
                      <a:endParaRPr lang="ru-RU" sz="10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smtClean="0">
                          <a:solidFill>
                            <a:srgbClr val="0000FF"/>
                          </a:solidFill>
                          <a:effectLst/>
                          <a:latin typeface="Arial" pitchFamily="34" charset="0"/>
                          <a:cs typeface="Arial" pitchFamily="34" charset="0"/>
                        </a:rPr>
                        <a:t>2016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smtClean="0">
                          <a:solidFill>
                            <a:srgbClr val="0000FF"/>
                          </a:solidFill>
                          <a:effectLst/>
                          <a:latin typeface="Arial" pitchFamily="34" charset="0"/>
                          <a:cs typeface="Arial" pitchFamily="34" charset="0"/>
                        </a:rPr>
                        <a:t>2017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smtClean="0">
                          <a:solidFill>
                            <a:srgbClr val="0000FF"/>
                          </a:solidFill>
                          <a:effectLst/>
                          <a:latin typeface="Arial" pitchFamily="34" charset="0"/>
                          <a:cs typeface="Arial" pitchFamily="34" charset="0"/>
                        </a:rPr>
                        <a:t>2018 </a:t>
                      </a:r>
                      <a:r>
                        <a:rPr lang="ru-RU" sz="1100" b="1" dirty="0">
                          <a:solidFill>
                            <a:srgbClr val="0000FF"/>
                          </a:solidFill>
                          <a:effectLst/>
                          <a:latin typeface="Arial" pitchFamily="34" charset="0"/>
                          <a:cs typeface="Arial" pitchFamily="34" charset="0"/>
                        </a:rPr>
                        <a:t>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032">
                <a:tc>
                  <a:txBody>
                    <a:bodyPr/>
                    <a:lstStyle/>
                    <a:p>
                      <a:r>
                        <a:rPr lang="ru-RU" sz="900" b="1" dirty="0" smtClean="0">
                          <a:solidFill>
                            <a:srgbClr val="0000FF"/>
                          </a:solidFill>
                          <a:effectLst/>
                          <a:latin typeface="Arial" pitchFamily="34" charset="0"/>
                          <a:cs typeface="Arial" pitchFamily="34" charset="0"/>
                        </a:rPr>
                        <a:t>1</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квартир, приобретаемых в муниципальную собственность в рамках заключенных контрактов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883">
                <a:tc>
                  <a:txBody>
                    <a:bodyPr/>
                    <a:lstStyle/>
                    <a:p>
                      <a:r>
                        <a:rPr lang="ru-RU" sz="900" b="1" dirty="0" smtClean="0">
                          <a:solidFill>
                            <a:srgbClr val="0000FF"/>
                          </a:solidFill>
                          <a:effectLst/>
                          <a:latin typeface="Arial" pitchFamily="34" charset="0"/>
                          <a:cs typeface="Arial" pitchFamily="34" charset="0"/>
                        </a:rPr>
                        <a:t>2</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семей, которым предоставлены жилые помещения при расселении домов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smtClean="0">
                          <a:solidFill>
                            <a:srgbClr val="0000FF"/>
                          </a:solidFill>
                          <a:latin typeface="Arial" pitchFamily="34" charset="0"/>
                          <a:ea typeface="Times New Roman"/>
                          <a:cs typeface="Arial" pitchFamily="34" charset="0"/>
                        </a:rPr>
                        <a:t>сем</a:t>
                      </a:r>
                      <a:endParaRPr lang="ru-RU" sz="9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1177">
                <a:tc>
                  <a:txBody>
                    <a:bodyPr/>
                    <a:lstStyle/>
                    <a:p>
                      <a:r>
                        <a:rPr lang="ru-RU" sz="900" b="1" dirty="0" smtClean="0">
                          <a:solidFill>
                            <a:srgbClr val="0000FF"/>
                          </a:solidFill>
                          <a:effectLst/>
                          <a:latin typeface="Arial" pitchFamily="34" charset="0"/>
                          <a:cs typeface="Arial" pitchFamily="34" charset="0"/>
                        </a:rPr>
                        <a:t>3</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900" b="1" dirty="0">
                          <a:solidFill>
                            <a:srgbClr val="0000FF"/>
                          </a:solidFill>
                          <a:latin typeface="Arial" pitchFamily="34" charset="0"/>
                          <a:ea typeface="Times New Roman"/>
                          <a:cs typeface="Arial" pitchFamily="34" charset="0"/>
                        </a:rPr>
                        <a:t>Площадь жилых помещений, изъятых в  муниципальную собственность путем выплаты возмещений за жилые помещения в рамках соглашений, заключенных с собственниками изымаемых жилых помещений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кв.м.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293,9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136,9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124,5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3889">
                <a:tc>
                  <a:txBody>
                    <a:bodyPr/>
                    <a:lstStyle/>
                    <a:p>
                      <a:r>
                        <a:rPr lang="ru-RU" sz="900" b="1" dirty="0" smtClean="0">
                          <a:solidFill>
                            <a:srgbClr val="0000FF"/>
                          </a:solidFill>
                          <a:effectLst/>
                          <a:latin typeface="Arial" pitchFamily="34" charset="0"/>
                          <a:cs typeface="Arial" pitchFamily="34" charset="0"/>
                        </a:rPr>
                        <a:t>4</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900" b="1" dirty="0">
                          <a:solidFill>
                            <a:srgbClr val="0000FF"/>
                          </a:solidFill>
                          <a:latin typeface="Arial" pitchFamily="34" charset="0"/>
                          <a:ea typeface="Times New Roman"/>
                          <a:cs typeface="Arial" pitchFamily="34" charset="0"/>
                        </a:rPr>
                        <a:t>Количество жилых домов на начало года, жилые помещения которых признаны непригодными для проживания, либо аварийных</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r>
                        <a:rPr lang="en-US" sz="1100" b="1" dirty="0">
                          <a:solidFill>
                            <a:srgbClr val="0000FF"/>
                          </a:solidFill>
                          <a:latin typeface="Arial" pitchFamily="34" charset="0"/>
                          <a:ea typeface="Times New Roman"/>
                          <a:cs typeface="Arial" pitchFamily="34" charset="0"/>
                        </a:rPr>
                        <a:t>1</a:t>
                      </a:r>
                      <a:r>
                        <a:rPr lang="ru-RU" sz="1100" b="1" dirty="0">
                          <a:solidFill>
                            <a:srgbClr val="0000FF"/>
                          </a:solidFill>
                          <a:latin typeface="Arial" pitchFamily="34" charset="0"/>
                          <a:ea typeface="Times New Roman"/>
                          <a:cs typeface="Arial"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r>
                        <a:rPr lang="en-US" sz="1100" b="1" dirty="0">
                          <a:solidFill>
                            <a:srgbClr val="0000FF"/>
                          </a:solidFill>
                          <a:latin typeface="Arial" pitchFamily="34" charset="0"/>
                          <a:ea typeface="Times New Roman"/>
                          <a:cs typeface="Arial" pitchFamily="34" charset="0"/>
                        </a:rPr>
                        <a:t>1</a:t>
                      </a:r>
                      <a:r>
                        <a:rPr lang="ru-RU" sz="1100" b="1" dirty="0">
                          <a:solidFill>
                            <a:srgbClr val="0000FF"/>
                          </a:solidFill>
                          <a:latin typeface="Arial" pitchFamily="34" charset="0"/>
                          <a:ea typeface="Times New Roman"/>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r>
                        <a:rPr lang="en-US" sz="1100" b="1" dirty="0">
                          <a:solidFill>
                            <a:srgbClr val="0000FF"/>
                          </a:solidFill>
                          <a:latin typeface="Arial" pitchFamily="34" charset="0"/>
                          <a:ea typeface="Times New Roman"/>
                          <a:cs typeface="Arial" pitchFamily="34" charset="0"/>
                        </a:rPr>
                        <a:t>1</a:t>
                      </a:r>
                      <a:r>
                        <a:rPr lang="ru-RU" sz="1100" b="1" dirty="0">
                          <a:solidFill>
                            <a:srgbClr val="0000FF"/>
                          </a:solidFill>
                          <a:latin typeface="Arial" pitchFamily="34" charset="0"/>
                          <a:ea typeface="Times New Roman"/>
                          <a:cs typeface="Arial"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8760">
                <a:tc>
                  <a:txBody>
                    <a:bodyPr/>
                    <a:lstStyle/>
                    <a:p>
                      <a:r>
                        <a:rPr lang="ru-RU" sz="900" b="1" dirty="0" smtClean="0">
                          <a:solidFill>
                            <a:srgbClr val="0000FF"/>
                          </a:solidFill>
                          <a:effectLst/>
                          <a:latin typeface="Arial" pitchFamily="34" charset="0"/>
                          <a:cs typeface="Arial" pitchFamily="34" charset="0"/>
                        </a:rPr>
                        <a:t>5</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900" b="1" dirty="0">
                          <a:solidFill>
                            <a:srgbClr val="0000FF"/>
                          </a:solidFill>
                          <a:latin typeface="Arial" pitchFamily="34" charset="0"/>
                          <a:ea typeface="Times New Roman"/>
                          <a:cs typeface="Arial" pitchFamily="34" charset="0"/>
                        </a:rPr>
                        <a:t>Количество расселенных жилых домов, жилые помещения которых признаны непригодными для проживания, либо аварийных</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930">
                <a:tc>
                  <a:txBody>
                    <a:bodyPr/>
                    <a:lstStyle/>
                    <a:p>
                      <a:r>
                        <a:rPr lang="ru-RU" sz="900" b="1" dirty="0" smtClean="0">
                          <a:solidFill>
                            <a:srgbClr val="0000FF"/>
                          </a:solidFill>
                          <a:effectLst/>
                          <a:latin typeface="Arial" pitchFamily="34" charset="0"/>
                          <a:cs typeface="Arial" pitchFamily="34" charset="0"/>
                        </a:rPr>
                        <a:t>6</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900" b="1" dirty="0">
                          <a:solidFill>
                            <a:srgbClr val="0000FF"/>
                          </a:solidFill>
                          <a:latin typeface="Arial" pitchFamily="34" charset="0"/>
                          <a:ea typeface="Times New Roman"/>
                          <a:cs typeface="Arial" pitchFamily="34" charset="0"/>
                        </a:rPr>
                        <a:t>Доля расселенных многоквартирных домов в соответствии с программой, в общем числе многоквартирных домов, жилые помещения в которых признаны непригодными (число многоквартирных домов, жилые помещения которых признаны непригодными на </a:t>
                      </a:r>
                      <a:r>
                        <a:rPr lang="ru-RU" sz="900" b="1" dirty="0" smtClean="0">
                          <a:solidFill>
                            <a:srgbClr val="0000FF"/>
                          </a:solidFill>
                          <a:latin typeface="Arial" pitchFamily="34" charset="0"/>
                          <a:ea typeface="Times New Roman"/>
                          <a:cs typeface="Arial" pitchFamily="34" charset="0"/>
                        </a:rPr>
                        <a:t>1 </a:t>
                      </a:r>
                      <a:r>
                        <a:rPr lang="ru-RU" sz="900" b="1" dirty="0">
                          <a:solidFill>
                            <a:srgbClr val="0000FF"/>
                          </a:solidFill>
                          <a:latin typeface="Arial" pitchFamily="34" charset="0"/>
                          <a:ea typeface="Times New Roman"/>
                          <a:cs typeface="Arial" pitchFamily="34" charset="0"/>
                        </a:rPr>
                        <a:t>января 2015 года - 236), нарастающим итогом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6307">
                <a:tc>
                  <a:txBody>
                    <a:bodyPr/>
                    <a:lstStyle/>
                    <a:p>
                      <a:r>
                        <a:rPr lang="ru-RU" sz="900" b="1" dirty="0" smtClean="0">
                          <a:solidFill>
                            <a:srgbClr val="0000FF"/>
                          </a:solidFill>
                          <a:effectLst/>
                          <a:latin typeface="Arial" pitchFamily="34" charset="0"/>
                          <a:cs typeface="Arial" pitchFamily="34" charset="0"/>
                        </a:rPr>
                        <a:t>7</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граждан, которым  предоставлены жилые помещения по договорам социального найма в порядке очередности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900" b="1" dirty="0">
                        <a:solidFill>
                          <a:srgbClr val="0000FF"/>
                        </a:solidFill>
                        <a:latin typeface="Arial" pitchFamily="34" charset="0"/>
                        <a:ea typeface="Times New Roman"/>
                        <a:cs typeface="Arial" pitchFamily="34" charset="0"/>
                      </a:endParaRPr>
                    </a:p>
                    <a:p>
                      <a:pPr algn="ctr">
                        <a:spcAft>
                          <a:spcPts val="0"/>
                        </a:spcAft>
                      </a:pPr>
                      <a:r>
                        <a:rPr lang="ru-RU" sz="900" b="1" dirty="0" smtClean="0">
                          <a:solidFill>
                            <a:srgbClr val="0000FF"/>
                          </a:solidFill>
                          <a:latin typeface="Arial" pitchFamily="34" charset="0"/>
                          <a:ea typeface="Times New Roman"/>
                          <a:cs typeface="Arial" pitchFamily="34" charset="0"/>
                        </a:rPr>
                        <a:t>сем</a:t>
                      </a:r>
                      <a:endParaRPr lang="ru-RU" sz="9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2354">
                <a:tc>
                  <a:txBody>
                    <a:bodyPr/>
                    <a:lstStyle/>
                    <a:p>
                      <a:r>
                        <a:rPr lang="ru-RU" sz="900" b="1" dirty="0" smtClean="0">
                          <a:solidFill>
                            <a:srgbClr val="0000FF"/>
                          </a:solidFill>
                          <a:effectLst/>
                          <a:latin typeface="Arial" pitchFamily="34" charset="0"/>
                          <a:cs typeface="Arial" pitchFamily="34" charset="0"/>
                        </a:rPr>
                        <a:t>8</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граждан, которым  предоставлены жилые помещения по договорам социального найма в порядке очередности в соответствии с программой, в общем числе граждан, состоящих на учете в качестве нуждающихся в жилых помещениях (число состоящих на учете в качестве нуждающихся в жилых помещениях на </a:t>
                      </a:r>
                      <a:r>
                        <a:rPr lang="ru-RU" sz="900" b="1" dirty="0" smtClean="0">
                          <a:solidFill>
                            <a:srgbClr val="0000FF"/>
                          </a:solidFill>
                          <a:latin typeface="Arial" pitchFamily="34" charset="0"/>
                          <a:ea typeface="Times New Roman"/>
                          <a:cs typeface="Arial" pitchFamily="34" charset="0"/>
                        </a:rPr>
                        <a:t>1 </a:t>
                      </a:r>
                      <a:r>
                        <a:rPr lang="ru-RU" sz="900" b="1" dirty="0">
                          <a:solidFill>
                            <a:srgbClr val="0000FF"/>
                          </a:solidFill>
                          <a:latin typeface="Arial" pitchFamily="34" charset="0"/>
                          <a:ea typeface="Times New Roman"/>
                          <a:cs typeface="Arial" pitchFamily="34" charset="0"/>
                        </a:rPr>
                        <a:t>апреля 2015 года - 621), нарастающим итогом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1177">
                <a:tc>
                  <a:txBody>
                    <a:bodyPr/>
                    <a:lstStyle/>
                    <a:p>
                      <a:r>
                        <a:rPr lang="ru-RU" sz="900" b="1" dirty="0" smtClean="0">
                          <a:solidFill>
                            <a:srgbClr val="0000FF"/>
                          </a:solidFill>
                          <a:effectLst/>
                          <a:latin typeface="Arial" pitchFamily="34" charset="0"/>
                          <a:cs typeface="Arial" pitchFamily="34" charset="0"/>
                        </a:rPr>
                        <a:t>9</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специализированных жилых помещений, предоставленных работникам бюджетных учреждений  на период трудовых отношений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883">
                <a:tc>
                  <a:txBody>
                    <a:bodyPr/>
                    <a:lstStyle/>
                    <a:p>
                      <a:r>
                        <a:rPr lang="ru-RU" sz="900" b="1" dirty="0" smtClean="0">
                          <a:solidFill>
                            <a:srgbClr val="0000FF"/>
                          </a:solidFill>
                          <a:effectLst/>
                          <a:latin typeface="Arial" pitchFamily="34" charset="0"/>
                          <a:cs typeface="Arial" pitchFamily="34" charset="0"/>
                        </a:rPr>
                        <a:t>10</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жилых помещений, отнесенных к маневренному фонду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883">
                <a:tc>
                  <a:txBody>
                    <a:bodyPr/>
                    <a:lstStyle/>
                    <a:p>
                      <a:r>
                        <a:rPr lang="ru-RU" sz="900" b="1" dirty="0" smtClean="0">
                          <a:solidFill>
                            <a:srgbClr val="0000FF"/>
                          </a:solidFill>
                          <a:effectLst/>
                          <a:latin typeface="Arial" pitchFamily="34" charset="0"/>
                          <a:cs typeface="Arial" pitchFamily="34" charset="0"/>
                        </a:rPr>
                        <a:t>11</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выданных молодым семьям свидетельств о праве на получение социальной выплаты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765">
                <a:tc>
                  <a:txBody>
                    <a:bodyPr/>
                    <a:lstStyle/>
                    <a:p>
                      <a:r>
                        <a:rPr lang="ru-RU" sz="900" b="1" dirty="0" smtClean="0">
                          <a:solidFill>
                            <a:srgbClr val="0000FF"/>
                          </a:solidFill>
                          <a:effectLst/>
                          <a:latin typeface="Arial" pitchFamily="34" charset="0"/>
                          <a:cs typeface="Arial" pitchFamily="34" charset="0"/>
                        </a:rPr>
                        <a:t>12</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молодых семей, улучшивших жилищные условия в соответствии с программой, в общем числе молодых семей, поставленных на учет в качестве нуждающихся  в жилых помещениях (число молодых семей, состоящих на учете для получения мер государственной поддержки в целях улучшения жилищных условий на </a:t>
                      </a:r>
                      <a:r>
                        <a:rPr lang="ru-RU" sz="900" b="1" dirty="0" smtClean="0">
                          <a:solidFill>
                            <a:srgbClr val="0000FF"/>
                          </a:solidFill>
                          <a:latin typeface="Arial" pitchFamily="34" charset="0"/>
                          <a:ea typeface="Times New Roman"/>
                          <a:cs typeface="Arial" pitchFamily="34" charset="0"/>
                        </a:rPr>
                        <a:t>1 </a:t>
                      </a:r>
                      <a:r>
                        <a:rPr lang="ru-RU" sz="900" b="1" dirty="0">
                          <a:solidFill>
                            <a:srgbClr val="0000FF"/>
                          </a:solidFill>
                          <a:latin typeface="Arial" pitchFamily="34" charset="0"/>
                          <a:ea typeface="Times New Roman"/>
                          <a:cs typeface="Arial" pitchFamily="34" charset="0"/>
                        </a:rPr>
                        <a:t>января 2015 года - 94), нарастающим итогом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7,4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574">
                <a:tc>
                  <a:txBody>
                    <a:bodyPr/>
                    <a:lstStyle/>
                    <a:p>
                      <a:r>
                        <a:rPr lang="ru-RU" sz="900" b="1" dirty="0" smtClean="0">
                          <a:solidFill>
                            <a:srgbClr val="0000FF"/>
                          </a:solidFill>
                          <a:effectLst/>
                          <a:latin typeface="Arial" pitchFamily="34" charset="0"/>
                          <a:cs typeface="Arial" pitchFamily="34" charset="0"/>
                        </a:rPr>
                        <a:t>13</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жилых помещений специализированного жилищного фонда, предоставленных по договорам найма специализированных жилых помещений детям-сиротам и детям, оставшимся без попечения родителей, лицам из числа детей-сирот и детей, оставшихся без попечения родителей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3148">
                <a:tc>
                  <a:txBody>
                    <a:bodyPr/>
                    <a:lstStyle/>
                    <a:p>
                      <a:r>
                        <a:rPr lang="ru-RU" sz="900" b="1" dirty="0" smtClean="0">
                          <a:solidFill>
                            <a:srgbClr val="0000FF"/>
                          </a:solidFill>
                          <a:effectLst/>
                          <a:latin typeface="Arial" pitchFamily="34" charset="0"/>
                          <a:cs typeface="Arial" pitchFamily="34" charset="0"/>
                        </a:rPr>
                        <a:t>14</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детей-сирот и детей, оставшихся без попечения родителей, лиц из числа детей-сирот и детей, оставшихся без попечения родителей, обеспеченных жилыми помещениями, в общем количестве включенных в список детей-сирот и детей, оставшихся без попечения родителей, лиц из числа детей-сирот и детей, оставшихся без попечения родителей, которые подлежат обеспечению жилыми помещениями специализированного жилищного фонда по договорам найма специализированных жилых помещений (число включенных в список на 1 января 2016 года - 25), нарастающим итогом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64,0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574">
                <a:tc>
                  <a:txBody>
                    <a:bodyPr/>
                    <a:lstStyle/>
                    <a:p>
                      <a:r>
                        <a:rPr lang="ru-RU" sz="900" b="1" dirty="0" smtClean="0">
                          <a:solidFill>
                            <a:srgbClr val="0000FF"/>
                          </a:solidFill>
                          <a:effectLst/>
                          <a:latin typeface="Arial" pitchFamily="34" charset="0"/>
                          <a:cs typeface="Arial" pitchFamily="34" charset="0"/>
                        </a:rPr>
                        <a:t>15</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улучшивших жилищные условия граждан из числа ветеранов Великой Отечественной войны и вставших на учет в качестве нуждающихся в жилых помещениях до 1 января 2005 года ветеранов боевых действий, инвалидов и семей, имеющих детей-инвалидов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943">
                <a:tc>
                  <a:txBody>
                    <a:bodyPr/>
                    <a:lstStyle/>
                    <a:p>
                      <a:r>
                        <a:rPr lang="ru-RU" sz="900" b="1" dirty="0" smtClean="0">
                          <a:solidFill>
                            <a:srgbClr val="0000FF"/>
                          </a:solidFill>
                          <a:effectLst/>
                          <a:latin typeface="Arial" pitchFamily="34" charset="0"/>
                          <a:cs typeface="Arial" pitchFamily="34" charset="0"/>
                        </a:rPr>
                        <a:t>16</a:t>
                      </a:r>
                      <a:endParaRPr lang="ru-RU" sz="9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жилых помещений после завершения реконструкции нежилого здания детской поликлиники, площадь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smtClean="0">
                          <a:solidFill>
                            <a:srgbClr val="0000FF"/>
                          </a:solidFill>
                          <a:latin typeface="Arial" pitchFamily="34" charset="0"/>
                          <a:ea typeface="Times New Roman"/>
                          <a:cs typeface="Arial" pitchFamily="34" charset="0"/>
                        </a:rPr>
                        <a:t>ед.</a:t>
                      </a:r>
                      <a:endParaRPr lang="ru-RU" sz="9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251520" y="0"/>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56" descr="_OVA1363.JPG"/>
          <p:cNvPicPr>
            <a:picLocks noChangeAspect="1"/>
          </p:cNvPicPr>
          <p:nvPr/>
        </p:nvPicPr>
        <p:blipFill>
          <a:blip r:embed="rId3" cstate="print"/>
          <a:srcRect/>
          <a:stretch>
            <a:fillRect/>
          </a:stretch>
        </p:blipFill>
        <p:spPr bwMode="auto">
          <a:xfrm>
            <a:off x="6047656" y="4365104"/>
            <a:ext cx="3096344" cy="1848069"/>
          </a:xfrm>
          <a:prstGeom prst="rect">
            <a:avLst/>
          </a:prstGeom>
          <a:ln>
            <a:noFill/>
          </a:ln>
          <a:effectLst>
            <a:softEdge rad="112500"/>
          </a:effectLst>
        </p:spPr>
      </p:pic>
      <p:sp>
        <p:nvSpPr>
          <p:cNvPr id="3" name="Объект 2"/>
          <p:cNvSpPr>
            <a:spLocks noGrp="1"/>
          </p:cNvSpPr>
          <p:nvPr>
            <p:ph idx="1"/>
          </p:nvPr>
        </p:nvSpPr>
        <p:spPr>
          <a:xfrm>
            <a:off x="0" y="116632"/>
            <a:ext cx="9144000" cy="720080"/>
          </a:xfrm>
          <a:noFill/>
        </p:spPr>
        <p:txBody>
          <a:bodyPr>
            <a:noAutofit/>
          </a:bodyPr>
          <a:lstStyle/>
          <a:p>
            <a:pPr algn="ctr">
              <a:buNone/>
            </a:pPr>
            <a:r>
              <a:rPr lang="ru-RU" sz="1900" b="1" dirty="0" smtClean="0">
                <a:latin typeface="Arial" pitchFamily="34" charset="0"/>
                <a:cs typeface="Arial" pitchFamily="34" charset="0"/>
              </a:rPr>
              <a:t>Муниципальная программа «Капитальный ремонт и реконструкция систем коммунальной инфраструктуры города Урай на 2014-2020 годы</a:t>
            </a:r>
          </a:p>
          <a:p>
            <a:endParaRPr lang="ru-RU" sz="1800" dirty="0">
              <a:latin typeface="Arial" pitchFamily="34" charset="0"/>
              <a:cs typeface="Arial" pitchFamily="34" charset="0"/>
            </a:endParaRPr>
          </a:p>
        </p:txBody>
      </p:sp>
      <p:sp>
        <p:nvSpPr>
          <p:cNvPr id="8" name="Прямоугольник 7"/>
          <p:cNvSpPr/>
          <p:nvPr/>
        </p:nvSpPr>
        <p:spPr>
          <a:xfrm>
            <a:off x="107504" y="2492896"/>
            <a:ext cx="4680520" cy="400110"/>
          </a:xfrm>
          <a:prstGeom prst="rect">
            <a:avLst/>
          </a:prstGeom>
        </p:spPr>
        <p:txBody>
          <a:bodyPr wrap="square">
            <a:spAutoFit/>
          </a:bodyPr>
          <a:lstStyle/>
          <a:p>
            <a:pPr lvl="0"/>
            <a:r>
              <a:rPr lang="ru-RU" sz="2000" b="1" dirty="0" smtClean="0">
                <a:solidFill>
                  <a:srgbClr val="3333FF"/>
                </a:solidFill>
                <a:latin typeface="Arial" pitchFamily="34" charset="0"/>
                <a:ea typeface="Times New Roman" pitchFamily="18" charset="0"/>
                <a:cs typeface="Arial" pitchFamily="34" charset="0"/>
              </a:rPr>
              <a:t>Мероприятия программы</a:t>
            </a:r>
            <a:r>
              <a:rPr lang="en-US" sz="2000" b="1" dirty="0" smtClean="0">
                <a:solidFill>
                  <a:srgbClr val="3333FF"/>
                </a:solidFill>
                <a:latin typeface="Arial" pitchFamily="34" charset="0"/>
                <a:ea typeface="Times New Roman" pitchFamily="18" charset="0"/>
                <a:cs typeface="Arial" pitchFamily="34" charset="0"/>
              </a:rPr>
              <a:t>:</a:t>
            </a:r>
            <a:endParaRPr lang="ru-RU" sz="2000" dirty="0">
              <a:solidFill>
                <a:srgbClr val="3333FF"/>
              </a:solidFill>
              <a:latin typeface="Arial" pitchFamily="34" charset="0"/>
              <a:cs typeface="Arial" pitchFamily="34" charset="0"/>
            </a:endParaRPr>
          </a:p>
        </p:txBody>
      </p:sp>
      <p:sp>
        <p:nvSpPr>
          <p:cNvPr id="12" name="Прямоугольник 11"/>
          <p:cNvSpPr/>
          <p:nvPr/>
        </p:nvSpPr>
        <p:spPr>
          <a:xfrm>
            <a:off x="107504" y="2852936"/>
            <a:ext cx="6120680" cy="1569660"/>
          </a:xfrm>
          <a:prstGeom prst="rect">
            <a:avLst/>
          </a:prstGeom>
        </p:spPr>
        <p:txBody>
          <a:bodyPr wrap="square">
            <a:spAutoFit/>
          </a:bodyPr>
          <a:lstStyle/>
          <a:p>
            <a:pPr lvl="0">
              <a:buFont typeface="Wingdings" pitchFamily="2" charset="2"/>
              <a:buChar char="v"/>
            </a:pPr>
            <a:r>
              <a:rPr lang="ru-RU" sz="1600" b="1" dirty="0" smtClean="0">
                <a:latin typeface="Arial" pitchFamily="34" charset="0"/>
                <a:cs typeface="Arial" pitchFamily="34" charset="0"/>
              </a:rPr>
              <a:t>  Капитальный ремонт, реконструкция и строительство объектов коммунальной инфраструктуры города;</a:t>
            </a:r>
          </a:p>
          <a:p>
            <a:pPr lvl="0">
              <a:buFont typeface="Wingdings" pitchFamily="2" charset="2"/>
              <a:buChar char="v"/>
            </a:pPr>
            <a:r>
              <a:rPr lang="ru-RU" sz="1600" b="1" dirty="0" smtClean="0">
                <a:latin typeface="Arial" pitchFamily="34" charset="0"/>
                <a:cs typeface="Arial" pitchFamily="34" charset="0"/>
              </a:rPr>
              <a:t>  Субсидии на реконструкцию, расширение, модернизацию, строительство и капитальный ремонт объектов коммунального комплекса (подготовка инженерных сетей к ОЗП) </a:t>
            </a:r>
            <a:endParaRPr lang="ru-RU" sz="1600" b="1" dirty="0">
              <a:latin typeface="Arial" pitchFamily="34" charset="0"/>
              <a:cs typeface="Arial" pitchFamily="34" charset="0"/>
            </a:endParaRPr>
          </a:p>
        </p:txBody>
      </p:sp>
      <p:sp>
        <p:nvSpPr>
          <p:cNvPr id="11" name="Скругленный прямоугольник 10"/>
          <p:cNvSpPr/>
          <p:nvPr/>
        </p:nvSpPr>
        <p:spPr>
          <a:xfrm>
            <a:off x="179512" y="836712"/>
            <a:ext cx="8784976" cy="151216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600" b="1" dirty="0" smtClean="0">
                <a:latin typeface="Arial" pitchFamily="34" charset="0"/>
                <a:cs typeface="Arial" pitchFamily="34" charset="0"/>
              </a:rPr>
              <a:t>повышение надежности функционирования систем жизнеобеспечения населения; предотвращение ситуаций, которые могут привести к нарушению функционирования систем жизнеобеспечения населения; снижение </a:t>
            </a:r>
            <a:r>
              <a:rPr lang="ru-RU" sz="1600" b="1" dirty="0" err="1" smtClean="0">
                <a:latin typeface="Arial" pitchFamily="34" charset="0"/>
                <a:cs typeface="Arial" pitchFamily="34" charset="0"/>
              </a:rPr>
              <a:t>энергозатрат</a:t>
            </a:r>
            <a:r>
              <a:rPr lang="ru-RU" sz="1600" b="1" dirty="0" smtClean="0">
                <a:latin typeface="Arial" pitchFamily="34" charset="0"/>
                <a:cs typeface="Arial" pitchFamily="34" charset="0"/>
              </a:rPr>
              <a:t>, повышение </a:t>
            </a:r>
            <a:r>
              <a:rPr lang="ru-RU" sz="1600" b="1" dirty="0" err="1" smtClean="0">
                <a:latin typeface="Arial" pitchFamily="34" charset="0"/>
                <a:cs typeface="Arial" pitchFamily="34" charset="0"/>
              </a:rPr>
              <a:t>энергоэффективности</a:t>
            </a:r>
            <a:r>
              <a:rPr lang="ru-RU" sz="1600" b="1" dirty="0" smtClean="0">
                <a:latin typeface="Arial" pitchFamily="34" charset="0"/>
                <a:cs typeface="Arial" pitchFamily="34" charset="0"/>
              </a:rPr>
              <a:t> систем жизнеобеспечения</a:t>
            </a:r>
            <a:endParaRPr lang="ru-RU" sz="1600" b="1" dirty="0">
              <a:solidFill>
                <a:schemeClr val="tx1"/>
              </a:solidFill>
              <a:latin typeface="Arial" pitchFamily="34" charset="0"/>
              <a:cs typeface="Arial" pitchFamily="34" charset="0"/>
            </a:endParaRPr>
          </a:p>
        </p:txBody>
      </p:sp>
      <p:graphicFrame>
        <p:nvGraphicFramePr>
          <p:cNvPr id="13" name="Схема 12"/>
          <p:cNvGraphicFramePr/>
          <p:nvPr>
            <p:extLst>
              <p:ext uri="{D42A27DB-BD31-4B8C-83A1-F6EECF244321}">
                <p14:modId xmlns:p14="http://schemas.microsoft.com/office/powerpoint/2010/main" xmlns="" val="2860171480"/>
              </p:ext>
            </p:extLst>
          </p:nvPr>
        </p:nvGraphicFramePr>
        <p:xfrm>
          <a:off x="2843808" y="4365104"/>
          <a:ext cx="5198976" cy="2492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4" descr="http://d1.izvestia29.ru/data/files/fd/03/000003fd.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31715" y="2420888"/>
            <a:ext cx="3112285" cy="198508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9" name="Группа 8"/>
          <p:cNvGrpSpPr/>
          <p:nvPr/>
        </p:nvGrpSpPr>
        <p:grpSpPr>
          <a:xfrm>
            <a:off x="611560" y="5517232"/>
            <a:ext cx="1657920" cy="681669"/>
            <a:chOff x="1363694" y="394685"/>
            <a:chExt cx="1657920" cy="681669"/>
          </a:xfrm>
          <a:scene3d>
            <a:camera prst="orthographicFront"/>
            <a:lightRig rig="threePt" dir="t"/>
          </a:scene3d>
        </p:grpSpPr>
        <p:sp>
          <p:nvSpPr>
            <p:cNvPr id="10" name="Прямоугольник 9"/>
            <p:cNvSpPr/>
            <p:nvPr/>
          </p:nvSpPr>
          <p:spPr>
            <a:xfrm>
              <a:off x="1363694" y="394685"/>
              <a:ext cx="1657920" cy="681669"/>
            </a:xfrm>
            <a:prstGeom prst="rect">
              <a:avLst/>
            </a:prstGeom>
            <a:solidFill>
              <a:srgbClr val="FFC00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Прямоугольник 15"/>
            <p:cNvSpPr/>
            <p:nvPr/>
          </p:nvSpPr>
          <p:spPr>
            <a:xfrm>
              <a:off x="1363694" y="394685"/>
              <a:ext cx="1657920" cy="6816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104 047,5 тыс.руб.</a:t>
              </a:r>
              <a:endParaRPr lang="ru-RU" sz="1800" b="1" kern="1200" dirty="0">
                <a:solidFill>
                  <a:schemeClr val="tx1"/>
                </a:solidFill>
                <a:latin typeface="Arial" pitchFamily="34" charset="0"/>
                <a:cs typeface="Arial" pitchFamily="34" charset="0"/>
              </a:endParaRPr>
            </a:p>
          </p:txBody>
        </p:sp>
      </p:grpSp>
      <p:grpSp>
        <p:nvGrpSpPr>
          <p:cNvPr id="17" name="Группа 16"/>
          <p:cNvGrpSpPr/>
          <p:nvPr/>
        </p:nvGrpSpPr>
        <p:grpSpPr>
          <a:xfrm>
            <a:off x="251520" y="4941168"/>
            <a:ext cx="1232416" cy="681669"/>
            <a:chOff x="432048" y="216024"/>
            <a:chExt cx="1232416" cy="681669"/>
          </a:xfrm>
          <a:scene3d>
            <a:camera prst="orthographicFront"/>
            <a:lightRig rig="threePt" dir="t"/>
          </a:scene3d>
        </p:grpSpPr>
        <p:sp>
          <p:nvSpPr>
            <p:cNvPr id="18" name="Овал 17"/>
            <p:cNvSpPr/>
            <p:nvPr/>
          </p:nvSpPr>
          <p:spPr>
            <a:xfrm>
              <a:off x="432048" y="216024"/>
              <a:ext cx="1232416" cy="681669"/>
            </a:xfrm>
            <a:prstGeom prst="ellipse">
              <a:avLst/>
            </a:prstGeom>
            <a:solidFill>
              <a:srgbClr val="00B05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Овал 4"/>
            <p:cNvSpPr/>
            <p:nvPr/>
          </p:nvSpPr>
          <p:spPr>
            <a:xfrm>
              <a:off x="551069" y="315852"/>
              <a:ext cx="922366" cy="4820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2016 год</a:t>
              </a:r>
              <a:endParaRPr lang="ru-RU" sz="1800" b="1" kern="1200"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179512" y="764703"/>
          <a:ext cx="8784976" cy="5361788"/>
        </p:xfrm>
        <a:graphic>
          <a:graphicData uri="http://schemas.openxmlformats.org/drawingml/2006/table">
            <a:tbl>
              <a:tblPr firstRow="1" firstCol="1" lastRow="1" lastCol="1" bandRow="1" bandCol="1">
                <a:tableStyleId>{5C22544A-7EE6-4342-B048-85BDC9FD1C3A}</a:tableStyleId>
              </a:tblPr>
              <a:tblGrid>
                <a:gridCol w="288032"/>
                <a:gridCol w="5040560"/>
                <a:gridCol w="720080"/>
                <a:gridCol w="720080"/>
                <a:gridCol w="648072"/>
                <a:gridCol w="720080"/>
                <a:gridCol w="648072"/>
              </a:tblGrid>
              <a:tr h="771245">
                <a:tc>
                  <a:txBody>
                    <a:bodyPr/>
                    <a:lstStyle/>
                    <a:p>
                      <a:pPr algn="ctr">
                        <a:spcAft>
                          <a:spcPts val="0"/>
                        </a:spcAft>
                      </a:pPr>
                      <a:r>
                        <a:rPr lang="ru-RU" sz="1000" b="1" dirty="0">
                          <a:solidFill>
                            <a:srgbClr val="0000FF"/>
                          </a:solidFill>
                          <a:effectLst/>
                          <a:latin typeface="Arial" pitchFamily="34" charset="0"/>
                          <a:cs typeface="Arial" pitchFamily="34" charset="0"/>
                        </a:rPr>
                        <a:t>№ п/п</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Наименование показателя</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Ед. </a:t>
                      </a:r>
                      <a:r>
                        <a:rPr lang="ru-RU" sz="1000" b="1" dirty="0" err="1" smtClean="0">
                          <a:solidFill>
                            <a:srgbClr val="0000FF"/>
                          </a:solidFill>
                          <a:effectLst/>
                          <a:latin typeface="Arial" pitchFamily="34" charset="0"/>
                          <a:cs typeface="Arial" pitchFamily="34" charset="0"/>
                        </a:rPr>
                        <a:t>изм</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2016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2017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2018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2019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3853">
                <a:tc>
                  <a:txBody>
                    <a:bodyPr/>
                    <a:lstStyle/>
                    <a:p>
                      <a:pPr algn="ctr">
                        <a:spcAft>
                          <a:spcPts val="0"/>
                        </a:spcAft>
                      </a:pPr>
                      <a:r>
                        <a:rPr lang="ru-RU" sz="1000" b="1" dirty="0">
                          <a:solidFill>
                            <a:srgbClr val="0000FF"/>
                          </a:solidFill>
                          <a:effectLst/>
                          <a:latin typeface="Arial" pitchFamily="34" charset="0"/>
                          <a:cs typeface="Arial" pitchFamily="34" charset="0"/>
                        </a:rPr>
                        <a:t>1</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Удельный вес протяженности ветхих сетей, в общей протяженности сетей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28,7</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24,2</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23,5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22,8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214">
                <a:tc>
                  <a:txBody>
                    <a:bodyPr/>
                    <a:lstStyle/>
                    <a:p>
                      <a:pPr algn="ctr">
                        <a:spcAft>
                          <a:spcPts val="0"/>
                        </a:spcAft>
                      </a:pPr>
                      <a:r>
                        <a:rPr lang="ru-RU" sz="1000" b="1" dirty="0">
                          <a:solidFill>
                            <a:srgbClr val="0000FF"/>
                          </a:solidFill>
                          <a:effectLst/>
                          <a:latin typeface="Arial" pitchFamily="34" charset="0"/>
                          <a:cs typeface="Arial" pitchFamily="34" charset="0"/>
                        </a:rPr>
                        <a:t>2</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800"/>
                        </a:spcAft>
                      </a:pPr>
                      <a:r>
                        <a:rPr lang="en-US" sz="1000" b="1" dirty="0" err="1">
                          <a:solidFill>
                            <a:srgbClr val="0000FF"/>
                          </a:solidFill>
                          <a:latin typeface="Arial" pitchFamily="34" charset="0"/>
                          <a:ea typeface="Times New Roman"/>
                          <a:cs typeface="Arial" pitchFamily="34" charset="0"/>
                        </a:rPr>
                        <a:t>Количество</a:t>
                      </a:r>
                      <a:r>
                        <a:rPr lang="en-US" sz="1000" b="1" dirty="0">
                          <a:solidFill>
                            <a:srgbClr val="0000FF"/>
                          </a:solidFill>
                          <a:latin typeface="Arial" pitchFamily="34" charset="0"/>
                          <a:ea typeface="Times New Roman"/>
                          <a:cs typeface="Arial" pitchFamily="34" charset="0"/>
                        </a:rPr>
                        <a:t> </a:t>
                      </a:r>
                      <a:r>
                        <a:rPr lang="en-US" sz="1000" b="1" dirty="0" err="1">
                          <a:solidFill>
                            <a:srgbClr val="0000FF"/>
                          </a:solidFill>
                          <a:latin typeface="Arial" pitchFamily="34" charset="0"/>
                          <a:ea typeface="Times New Roman"/>
                          <a:cs typeface="Arial" pitchFamily="34" charset="0"/>
                        </a:rPr>
                        <a:t>отказов</a:t>
                      </a:r>
                      <a:endParaRPr lang="ru-RU" sz="10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err="1">
                          <a:solidFill>
                            <a:srgbClr val="0000FF"/>
                          </a:solidFill>
                          <a:latin typeface="Arial" pitchFamily="34" charset="0"/>
                          <a:ea typeface="Times New Roman"/>
                          <a:cs typeface="Arial" pitchFamily="34" charset="0"/>
                        </a:rPr>
                        <a:t>шт</a:t>
                      </a:r>
                      <a:endParaRPr lang="ru-RU" sz="10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83</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40</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30</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6781">
                <a:tc>
                  <a:txBody>
                    <a:bodyPr/>
                    <a:lstStyle/>
                    <a:p>
                      <a:pPr algn="ctr">
                        <a:spcAft>
                          <a:spcPts val="0"/>
                        </a:spcAft>
                      </a:pPr>
                      <a:r>
                        <a:rPr lang="ru-RU" sz="1000" b="1" dirty="0">
                          <a:solidFill>
                            <a:srgbClr val="0000FF"/>
                          </a:solidFill>
                          <a:effectLst/>
                          <a:latin typeface="Arial" pitchFamily="34" charset="0"/>
                          <a:cs typeface="Arial" pitchFamily="34" charset="0"/>
                        </a:rPr>
                        <a:t>3</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Удельный расход электрической энергии на выработку и передачу 1Гкал тепловой энергии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кВт*ч/ Гкал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45,19</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36,81</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35,97</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34,21</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6781">
                <a:tc>
                  <a:txBody>
                    <a:bodyPr/>
                    <a:lstStyle/>
                    <a:p>
                      <a:pPr algn="ctr">
                        <a:spcAft>
                          <a:spcPts val="0"/>
                        </a:spcAft>
                      </a:pPr>
                      <a:r>
                        <a:rPr lang="ru-RU" sz="1000" b="1">
                          <a:solidFill>
                            <a:srgbClr val="0000FF"/>
                          </a:solidFill>
                          <a:effectLst/>
                          <a:latin typeface="Arial" pitchFamily="34" charset="0"/>
                          <a:cs typeface="Arial" pitchFamily="34" charset="0"/>
                        </a:rPr>
                        <a:t>4</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Технологический расход тепловой энергии при ее передаче по тепловым сетям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Гкал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47438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38637</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36706</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34871</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40">
                <a:tc>
                  <a:txBody>
                    <a:bodyPr/>
                    <a:lstStyle/>
                    <a:p>
                      <a:pPr algn="ctr">
                        <a:spcAft>
                          <a:spcPts val="0"/>
                        </a:spcAft>
                      </a:pPr>
                      <a:r>
                        <a:rPr lang="ru-RU" sz="1000" b="1">
                          <a:solidFill>
                            <a:srgbClr val="0000FF"/>
                          </a:solidFill>
                          <a:effectLst/>
                          <a:latin typeface="Arial" pitchFamily="34" charset="0"/>
                          <a:cs typeface="Arial" pitchFamily="34" charset="0"/>
                        </a:rPr>
                        <a:t>5</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Количество отказов на сетях ГВС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err="1">
                          <a:solidFill>
                            <a:srgbClr val="0000FF"/>
                          </a:solidFill>
                          <a:latin typeface="Arial" pitchFamily="34" charset="0"/>
                          <a:ea typeface="Times New Roman"/>
                          <a:cs typeface="Arial" pitchFamily="34" charset="0"/>
                        </a:rPr>
                        <a:t>шт</a:t>
                      </a:r>
                      <a:endParaRPr lang="ru-RU" sz="10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94</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42</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38</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30</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40">
                <a:tc>
                  <a:txBody>
                    <a:bodyPr/>
                    <a:lstStyle/>
                    <a:p>
                      <a:pPr algn="ctr">
                        <a:spcAft>
                          <a:spcPts val="0"/>
                        </a:spcAft>
                      </a:pPr>
                      <a:r>
                        <a:rPr lang="ru-RU" sz="1000" b="1">
                          <a:solidFill>
                            <a:srgbClr val="0000FF"/>
                          </a:solidFill>
                          <a:effectLst/>
                          <a:latin typeface="Arial" pitchFamily="34" charset="0"/>
                          <a:cs typeface="Arial" pitchFamily="34" charset="0"/>
                        </a:rPr>
                        <a:t>6</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Удельный вес протяженности ветхих сетей, в общей протяженности сетей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37,5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31,1</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30,7</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29,8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4502">
                <a:tc>
                  <a:txBody>
                    <a:bodyPr/>
                    <a:lstStyle/>
                    <a:p>
                      <a:pPr algn="ctr">
                        <a:spcAft>
                          <a:spcPts val="0"/>
                        </a:spcAft>
                      </a:pPr>
                      <a:r>
                        <a:rPr lang="ru-RU" sz="1000" b="1">
                          <a:solidFill>
                            <a:srgbClr val="0000FF"/>
                          </a:solidFill>
                          <a:effectLst/>
                          <a:latin typeface="Arial" pitchFamily="34" charset="0"/>
                          <a:cs typeface="Arial" pitchFamily="34" charset="0"/>
                        </a:rPr>
                        <a:t>7</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800"/>
                        </a:spcAft>
                      </a:pPr>
                      <a:r>
                        <a:rPr lang="en-US" sz="1000" b="1" dirty="0" err="1">
                          <a:solidFill>
                            <a:srgbClr val="0000FF"/>
                          </a:solidFill>
                          <a:latin typeface="Arial" pitchFamily="34" charset="0"/>
                          <a:ea typeface="Times New Roman"/>
                          <a:cs typeface="Arial" pitchFamily="34" charset="0"/>
                        </a:rPr>
                        <a:t>Количество</a:t>
                      </a:r>
                      <a:r>
                        <a:rPr lang="en-US" sz="1000" b="1" dirty="0">
                          <a:solidFill>
                            <a:srgbClr val="0000FF"/>
                          </a:solidFill>
                          <a:latin typeface="Arial" pitchFamily="34" charset="0"/>
                          <a:ea typeface="Times New Roman"/>
                          <a:cs typeface="Arial" pitchFamily="34" charset="0"/>
                        </a:rPr>
                        <a:t> </a:t>
                      </a:r>
                      <a:r>
                        <a:rPr lang="en-US" sz="1000" b="1" dirty="0" err="1">
                          <a:solidFill>
                            <a:srgbClr val="0000FF"/>
                          </a:solidFill>
                          <a:latin typeface="Arial" pitchFamily="34" charset="0"/>
                          <a:ea typeface="Times New Roman"/>
                          <a:cs typeface="Arial" pitchFamily="34" charset="0"/>
                        </a:rPr>
                        <a:t>аварий</a:t>
                      </a:r>
                      <a:r>
                        <a:rPr lang="en-US" sz="1000" b="1" dirty="0">
                          <a:solidFill>
                            <a:srgbClr val="0000FF"/>
                          </a:solidFill>
                          <a:latin typeface="Arial" pitchFamily="34" charset="0"/>
                          <a:ea typeface="Times New Roman"/>
                          <a:cs typeface="Arial" pitchFamily="34" charset="0"/>
                        </a:rPr>
                        <a:t>, </a:t>
                      </a:r>
                      <a:r>
                        <a:rPr lang="en-US" sz="1000" b="1" dirty="0" err="1">
                          <a:solidFill>
                            <a:srgbClr val="0000FF"/>
                          </a:solidFill>
                          <a:latin typeface="Arial" pitchFamily="34" charset="0"/>
                          <a:ea typeface="Times New Roman"/>
                          <a:cs typeface="Arial" pitchFamily="34" charset="0"/>
                        </a:rPr>
                        <a:t>отказов</a:t>
                      </a:r>
                      <a:endParaRPr lang="ru-RU" sz="10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err="1">
                          <a:solidFill>
                            <a:srgbClr val="0000FF"/>
                          </a:solidFill>
                          <a:latin typeface="Arial" pitchFamily="34" charset="0"/>
                          <a:ea typeface="Times New Roman"/>
                          <a:cs typeface="Arial" pitchFamily="34" charset="0"/>
                        </a:rPr>
                        <a:t>шт</a:t>
                      </a:r>
                      <a:endParaRPr lang="ru-RU" sz="10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115</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68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54</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292">
                <a:tc>
                  <a:txBody>
                    <a:bodyPr/>
                    <a:lstStyle/>
                    <a:p>
                      <a:pPr algn="ctr">
                        <a:spcAft>
                          <a:spcPts val="0"/>
                        </a:spcAft>
                      </a:pPr>
                      <a:r>
                        <a:rPr lang="ru-RU" sz="1000" b="1">
                          <a:solidFill>
                            <a:srgbClr val="0000FF"/>
                          </a:solidFill>
                          <a:effectLst/>
                          <a:latin typeface="Arial" pitchFamily="34" charset="0"/>
                          <a:cs typeface="Arial" pitchFamily="34" charset="0"/>
                        </a:rPr>
                        <a:t>8</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err="1">
                          <a:solidFill>
                            <a:srgbClr val="0000FF"/>
                          </a:solidFill>
                          <a:latin typeface="Arial" pitchFamily="34" charset="0"/>
                          <a:ea typeface="Times New Roman"/>
                          <a:cs typeface="Arial" pitchFamily="34" charset="0"/>
                        </a:rPr>
                        <a:t>Энергозатраты</a:t>
                      </a:r>
                      <a:r>
                        <a:rPr lang="ru-RU" sz="1000" b="1" dirty="0">
                          <a:solidFill>
                            <a:srgbClr val="0000FF"/>
                          </a:solidFill>
                          <a:latin typeface="Arial" pitchFamily="34" charset="0"/>
                          <a:ea typeface="Times New Roman"/>
                          <a:cs typeface="Arial" pitchFamily="34" charset="0"/>
                        </a:rPr>
                        <a:t> на выработку 1 единицы продукции (услуги)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кВт*ч/м3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0,85</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0,84</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0,84</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0,84</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9530">
                <a:tc>
                  <a:txBody>
                    <a:bodyPr/>
                    <a:lstStyle/>
                    <a:p>
                      <a:pPr algn="ctr">
                        <a:spcAft>
                          <a:spcPts val="0"/>
                        </a:spcAft>
                      </a:pPr>
                      <a:r>
                        <a:rPr lang="ru-RU" sz="1000" b="1">
                          <a:solidFill>
                            <a:srgbClr val="0000FF"/>
                          </a:solidFill>
                          <a:effectLst/>
                          <a:latin typeface="Arial" pitchFamily="34" charset="0"/>
                          <a:cs typeface="Arial" pitchFamily="34" charset="0"/>
                        </a:rPr>
                        <a:t>9</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Удельный вес протяженности ветхих сетей, в общей протяженности сетей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46,3</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37,5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34,6</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33,6</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40">
                <a:tc>
                  <a:txBody>
                    <a:bodyPr/>
                    <a:lstStyle/>
                    <a:p>
                      <a:pPr algn="ctr">
                        <a:spcAft>
                          <a:spcPts val="0"/>
                        </a:spcAft>
                      </a:pPr>
                      <a:r>
                        <a:rPr lang="ru-RU" sz="1000" b="1">
                          <a:solidFill>
                            <a:srgbClr val="0000FF"/>
                          </a:solidFill>
                          <a:effectLst/>
                          <a:latin typeface="Arial" pitchFamily="34" charset="0"/>
                          <a:cs typeface="Arial" pitchFamily="34" charset="0"/>
                        </a:rPr>
                        <a:t>10</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800"/>
                        </a:spcAft>
                      </a:pPr>
                      <a:r>
                        <a:rPr lang="en-US" sz="1000" b="1" dirty="0" err="1">
                          <a:solidFill>
                            <a:srgbClr val="0000FF"/>
                          </a:solidFill>
                          <a:latin typeface="Arial" pitchFamily="34" charset="0"/>
                          <a:ea typeface="Times New Roman"/>
                          <a:cs typeface="Arial" pitchFamily="34" charset="0"/>
                        </a:rPr>
                        <a:t>Количество</a:t>
                      </a:r>
                      <a:r>
                        <a:rPr lang="en-US" sz="1000" b="1" dirty="0">
                          <a:solidFill>
                            <a:srgbClr val="0000FF"/>
                          </a:solidFill>
                          <a:latin typeface="Arial" pitchFamily="34" charset="0"/>
                          <a:ea typeface="Times New Roman"/>
                          <a:cs typeface="Arial" pitchFamily="34" charset="0"/>
                        </a:rPr>
                        <a:t> </a:t>
                      </a:r>
                      <a:r>
                        <a:rPr lang="ru-RU" sz="1000" b="1" dirty="0">
                          <a:solidFill>
                            <a:srgbClr val="0000FF"/>
                          </a:solidFill>
                          <a:latin typeface="Arial" pitchFamily="34" charset="0"/>
                          <a:ea typeface="Times New Roman"/>
                          <a:cs typeface="Arial" pitchFamily="34" charset="0"/>
                        </a:rPr>
                        <a:t>порывов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a:solidFill>
                            <a:srgbClr val="0000FF"/>
                          </a:solidFill>
                          <a:latin typeface="Arial" pitchFamily="34" charset="0"/>
                          <a:ea typeface="Times New Roman"/>
                          <a:cs typeface="Arial" pitchFamily="34" charset="0"/>
                        </a:rPr>
                        <a:t>шт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340">
                <a:tc>
                  <a:txBody>
                    <a:bodyPr/>
                    <a:lstStyle/>
                    <a:p>
                      <a:pPr algn="ctr">
                        <a:spcAft>
                          <a:spcPts val="0"/>
                        </a:spcAft>
                      </a:pPr>
                      <a:r>
                        <a:rPr lang="ru-RU" sz="1000" b="1">
                          <a:solidFill>
                            <a:srgbClr val="0000FF"/>
                          </a:solidFill>
                          <a:effectLst/>
                          <a:latin typeface="Arial" pitchFamily="34" charset="0"/>
                          <a:cs typeface="Arial" pitchFamily="34" charset="0"/>
                        </a:rPr>
                        <a:t>11</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err="1">
                          <a:solidFill>
                            <a:srgbClr val="0000FF"/>
                          </a:solidFill>
                          <a:latin typeface="Arial" pitchFamily="34" charset="0"/>
                          <a:ea typeface="Times New Roman"/>
                          <a:cs typeface="Arial" pitchFamily="34" charset="0"/>
                        </a:rPr>
                        <a:t>Энергозатраты</a:t>
                      </a:r>
                      <a:r>
                        <a:rPr lang="ru-RU" sz="1000" b="1" dirty="0">
                          <a:solidFill>
                            <a:srgbClr val="0000FF"/>
                          </a:solidFill>
                          <a:latin typeface="Arial" pitchFamily="34" charset="0"/>
                          <a:ea typeface="Times New Roman"/>
                          <a:cs typeface="Arial" pitchFamily="34" charset="0"/>
                        </a:rPr>
                        <a:t> на выработку 1 единицы продукции (услуги)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кВт*ч/м3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0,58</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0,55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0,45</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0,35</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3692">
                <a:tc>
                  <a:txBody>
                    <a:bodyPr/>
                    <a:lstStyle/>
                    <a:p>
                      <a:pPr algn="ctr">
                        <a:spcAft>
                          <a:spcPts val="0"/>
                        </a:spcAft>
                      </a:pPr>
                      <a:r>
                        <a:rPr lang="ru-RU" sz="1000" b="1">
                          <a:solidFill>
                            <a:srgbClr val="0000FF"/>
                          </a:solidFill>
                          <a:effectLst/>
                          <a:latin typeface="Arial" pitchFamily="34" charset="0"/>
                          <a:cs typeface="Arial" pitchFamily="34" charset="0"/>
                        </a:rPr>
                        <a:t>12</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Протяженность сетей, всего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км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119,793</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126</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127,3</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128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6781">
                <a:tc>
                  <a:txBody>
                    <a:bodyPr/>
                    <a:lstStyle/>
                    <a:p>
                      <a:pPr algn="ctr">
                        <a:spcAft>
                          <a:spcPts val="0"/>
                        </a:spcAft>
                      </a:pPr>
                      <a:r>
                        <a:rPr lang="ru-RU" sz="1000" b="1" dirty="0">
                          <a:solidFill>
                            <a:srgbClr val="0000FF"/>
                          </a:solidFill>
                          <a:effectLst/>
                          <a:latin typeface="Arial" pitchFamily="34" charset="0"/>
                          <a:cs typeface="Arial" pitchFamily="34" charset="0"/>
                        </a:rPr>
                        <a:t>13</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Удельный вес протяженности сетей, срок эксплуатации которых более 30 лет, в общей протяженности сетей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14</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9,9</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8,8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7,9</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980">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14</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800"/>
                        </a:spcAft>
                      </a:pPr>
                      <a:r>
                        <a:rPr lang="en-US" sz="1000" b="1" dirty="0" err="1">
                          <a:solidFill>
                            <a:srgbClr val="0000FF"/>
                          </a:solidFill>
                          <a:latin typeface="Arial" pitchFamily="34" charset="0"/>
                          <a:ea typeface="Times New Roman"/>
                          <a:cs typeface="Arial" pitchFamily="34" charset="0"/>
                        </a:rPr>
                        <a:t>Количество</a:t>
                      </a:r>
                      <a:r>
                        <a:rPr lang="en-US" sz="1000" b="1" dirty="0">
                          <a:solidFill>
                            <a:srgbClr val="0000FF"/>
                          </a:solidFill>
                          <a:latin typeface="Arial" pitchFamily="34" charset="0"/>
                          <a:ea typeface="Times New Roman"/>
                          <a:cs typeface="Arial" pitchFamily="34" charset="0"/>
                        </a:rPr>
                        <a:t> </a:t>
                      </a:r>
                      <a:r>
                        <a:rPr lang="en-US" sz="1000" b="1" dirty="0" err="1">
                          <a:solidFill>
                            <a:srgbClr val="0000FF"/>
                          </a:solidFill>
                          <a:latin typeface="Arial" pitchFamily="34" charset="0"/>
                          <a:ea typeface="Times New Roman"/>
                          <a:cs typeface="Arial" pitchFamily="34" charset="0"/>
                        </a:rPr>
                        <a:t>аварий</a:t>
                      </a:r>
                      <a:r>
                        <a:rPr lang="en-US" sz="1000" b="1" dirty="0">
                          <a:solidFill>
                            <a:srgbClr val="0000FF"/>
                          </a:solidFill>
                          <a:latin typeface="Arial" pitchFamily="34" charset="0"/>
                          <a:ea typeface="Times New Roman"/>
                          <a:cs typeface="Arial" pitchFamily="34" charset="0"/>
                        </a:rPr>
                        <a:t>, </a:t>
                      </a:r>
                      <a:r>
                        <a:rPr lang="en-US" sz="1000" b="1" dirty="0" err="1">
                          <a:solidFill>
                            <a:srgbClr val="0000FF"/>
                          </a:solidFill>
                          <a:latin typeface="Arial" pitchFamily="34" charset="0"/>
                          <a:ea typeface="Times New Roman"/>
                          <a:cs typeface="Arial" pitchFamily="34" charset="0"/>
                        </a:rPr>
                        <a:t>отказов</a:t>
                      </a:r>
                      <a:endParaRPr lang="ru-RU" sz="10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err="1">
                          <a:solidFill>
                            <a:srgbClr val="0000FF"/>
                          </a:solidFill>
                          <a:latin typeface="Arial" pitchFamily="34" charset="0"/>
                          <a:ea typeface="Times New Roman"/>
                          <a:cs typeface="Arial" pitchFamily="34" charset="0"/>
                        </a:rPr>
                        <a:t>шт</a:t>
                      </a:r>
                      <a:endParaRPr lang="ru-RU" sz="10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980">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15</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Удельный вес протяженности ветхих сетей, в общей протяженности сетей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24</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22,6</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22,1</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21,7</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980">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16</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800"/>
                        </a:spcAft>
                      </a:pPr>
                      <a:r>
                        <a:rPr lang="en-US" sz="1000" b="1" dirty="0" err="1">
                          <a:solidFill>
                            <a:srgbClr val="0000FF"/>
                          </a:solidFill>
                          <a:latin typeface="Arial" pitchFamily="34" charset="0"/>
                          <a:ea typeface="Times New Roman"/>
                          <a:cs typeface="Arial" pitchFamily="34" charset="0"/>
                        </a:rPr>
                        <a:t>Количество</a:t>
                      </a:r>
                      <a:r>
                        <a:rPr lang="en-US" sz="1000" b="1" dirty="0">
                          <a:solidFill>
                            <a:srgbClr val="0000FF"/>
                          </a:solidFill>
                          <a:latin typeface="Arial" pitchFamily="34" charset="0"/>
                          <a:ea typeface="Times New Roman"/>
                          <a:cs typeface="Arial" pitchFamily="34" charset="0"/>
                        </a:rPr>
                        <a:t>  </a:t>
                      </a:r>
                      <a:r>
                        <a:rPr lang="en-US" sz="1000" b="1" dirty="0" err="1">
                          <a:solidFill>
                            <a:srgbClr val="0000FF"/>
                          </a:solidFill>
                          <a:latin typeface="Arial" pitchFamily="34" charset="0"/>
                          <a:ea typeface="Times New Roman"/>
                          <a:cs typeface="Arial" pitchFamily="34" charset="0"/>
                        </a:rPr>
                        <a:t>отказов</a:t>
                      </a:r>
                      <a:endParaRPr lang="ru-RU" sz="10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err="1">
                          <a:solidFill>
                            <a:srgbClr val="0000FF"/>
                          </a:solidFill>
                          <a:latin typeface="Arial" pitchFamily="34" charset="0"/>
                          <a:ea typeface="Times New Roman"/>
                          <a:cs typeface="Arial" pitchFamily="34" charset="0"/>
                        </a:rPr>
                        <a:t>шт</a:t>
                      </a:r>
                      <a:endParaRPr lang="ru-RU" sz="10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7</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3</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980">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17</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Электрические нагрузки (сумма максимумов нагрузок на шинах ТП)</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МВт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32,1</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43,86</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46,8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49,74</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6781">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18</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Электрические нагрузки (сумма совмещенных максимумов нагрузок на шинах 35-110 кВ ПС)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МВт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28,7</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38,48</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40,9</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43,34</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980">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19</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000" b="1" dirty="0">
                          <a:solidFill>
                            <a:srgbClr val="0000FF"/>
                          </a:solidFill>
                          <a:latin typeface="Arial" pitchFamily="34" charset="0"/>
                          <a:ea typeface="Times New Roman"/>
                          <a:cs typeface="Arial" pitchFamily="34" charset="0"/>
                        </a:rPr>
                        <a:t>Питающие сети 6 кВ (сумма совмещенных максимумов нагрузок РП)</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latin typeface="Arial" pitchFamily="34" charset="0"/>
                          <a:ea typeface="Times New Roman"/>
                          <a:cs typeface="Arial" pitchFamily="34" charset="0"/>
                        </a:rPr>
                        <a:t>МВт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12,3</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19,14</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0000FF"/>
                          </a:solidFill>
                          <a:latin typeface="Arial" pitchFamily="34" charset="0"/>
                          <a:ea typeface="Times New Roman"/>
                          <a:cs typeface="Arial" pitchFamily="34" charset="0"/>
                        </a:rPr>
                        <a:t>20,85</a:t>
                      </a:r>
                      <a:endParaRPr lang="ru-RU" sz="18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22,56</a:t>
                      </a:r>
                      <a:endParaRPr lang="ru-RU"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51520" y="260648"/>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720080"/>
          </a:xfrm>
          <a:noFill/>
        </p:spPr>
        <p:txBody>
          <a:bodyPr>
            <a:noAutofit/>
          </a:bodyPr>
          <a:lstStyle/>
          <a:p>
            <a:pPr algn="ctr">
              <a:buNone/>
            </a:pPr>
            <a:r>
              <a:rPr lang="ru-RU" sz="2000" b="1" dirty="0" smtClean="0">
                <a:latin typeface="Arial" pitchFamily="34" charset="0"/>
                <a:cs typeface="Arial" pitchFamily="34" charset="0"/>
              </a:rPr>
              <a:t>Муниципальная программа «Профилактика правонарушений на территории города Урай» на 2015-2017 годы</a:t>
            </a:r>
            <a:endParaRPr lang="ru-RU" sz="1800" dirty="0">
              <a:latin typeface="Arial" pitchFamily="34" charset="0"/>
              <a:cs typeface="Arial" pitchFamily="34" charset="0"/>
            </a:endParaRPr>
          </a:p>
        </p:txBody>
      </p:sp>
      <p:sp>
        <p:nvSpPr>
          <p:cNvPr id="8" name="Прямоугольник 7"/>
          <p:cNvSpPr/>
          <p:nvPr/>
        </p:nvSpPr>
        <p:spPr>
          <a:xfrm>
            <a:off x="107504" y="2204865"/>
            <a:ext cx="9036496" cy="2232248"/>
          </a:xfrm>
          <a:prstGeom prst="rect">
            <a:avLst/>
          </a:prstGeom>
        </p:spPr>
        <p:txBody>
          <a:bodyPr wrap="square">
            <a:spAutoFit/>
          </a:bodyPr>
          <a:lstStyle/>
          <a:p>
            <a:pPr lvl="0"/>
            <a:r>
              <a:rPr lang="ru-RU" sz="1400" b="1" dirty="0" smtClean="0">
                <a:latin typeface="Arial" pitchFamily="34" charset="0"/>
                <a:cs typeface="Arial" pitchFamily="34" charset="0"/>
              </a:rPr>
              <a:t>Подпрограмма  1 «Профилактика правонарушений» </a:t>
            </a:r>
            <a:r>
              <a:rPr lang="ru-RU" sz="1200" b="1" dirty="0" smtClean="0">
                <a:solidFill>
                  <a:srgbClr val="0000FF"/>
                </a:solidFill>
                <a:latin typeface="Arial" pitchFamily="34" charset="0"/>
                <a:cs typeface="Arial" pitchFamily="34" charset="0"/>
              </a:rPr>
              <a:t>(профилактические мероприятия для несовершеннолетних, субсидии на размещение систем </a:t>
            </a:r>
            <a:r>
              <a:rPr lang="ru-RU" sz="1200" b="1" dirty="0" err="1" smtClean="0">
                <a:solidFill>
                  <a:srgbClr val="0000FF"/>
                </a:solidFill>
                <a:latin typeface="Arial" pitchFamily="34" charset="0"/>
                <a:cs typeface="Arial" pitchFamily="34" charset="0"/>
              </a:rPr>
              <a:t>видеообзора</a:t>
            </a:r>
            <a:r>
              <a:rPr lang="ru-RU" sz="1200" b="1" dirty="0" smtClean="0">
                <a:solidFill>
                  <a:srgbClr val="0000FF"/>
                </a:solidFill>
                <a:latin typeface="Arial" pitchFamily="34" charset="0"/>
                <a:cs typeface="Arial" pitchFamily="34" charset="0"/>
              </a:rPr>
              <a:t>, модернизацию, обеспечение функционирования систем видеонаблюдения с целью повышения безопасности дорожного движения и информирование населения о необходимости соблюдения правил дорожного движения, субсидии на создание условий для деятельности народных дружин)</a:t>
            </a:r>
          </a:p>
          <a:p>
            <a:pPr lvl="0"/>
            <a:r>
              <a:rPr lang="ru-RU" sz="1400" b="1" dirty="0" smtClean="0">
                <a:latin typeface="Arial" pitchFamily="34" charset="0"/>
                <a:cs typeface="Arial" pitchFamily="34" charset="0"/>
              </a:rPr>
              <a:t>Подпрограмма  2</a:t>
            </a:r>
            <a:r>
              <a:rPr lang="en-US" sz="1400" b="1" dirty="0" smtClean="0">
                <a:latin typeface="Arial" pitchFamily="34" charset="0"/>
                <a:cs typeface="Arial" pitchFamily="34" charset="0"/>
              </a:rPr>
              <a:t> </a:t>
            </a:r>
            <a:r>
              <a:rPr lang="ru-RU" sz="1400" b="1" dirty="0" smtClean="0">
                <a:latin typeface="Arial" pitchFamily="34" charset="0"/>
                <a:cs typeface="Arial" pitchFamily="34" charset="0"/>
              </a:rPr>
              <a:t>«Профилактика незаконного оборота и потребления наркотических средств и психотропных веществ» </a:t>
            </a:r>
            <a:r>
              <a:rPr lang="ru-RU" sz="1200" b="1" dirty="0" smtClean="0">
                <a:solidFill>
                  <a:srgbClr val="0000FF"/>
                </a:solidFill>
                <a:latin typeface="Arial" pitchFamily="34" charset="0"/>
                <a:cs typeface="Arial" pitchFamily="34" charset="0"/>
              </a:rPr>
              <a:t>(проведение </a:t>
            </a:r>
            <a:r>
              <a:rPr lang="ru-RU" sz="1200" b="1" dirty="0" err="1" smtClean="0">
                <a:solidFill>
                  <a:srgbClr val="0000FF"/>
                </a:solidFill>
                <a:latin typeface="Arial" pitchFamily="34" charset="0"/>
                <a:cs typeface="Arial" pitchFamily="34" charset="0"/>
              </a:rPr>
              <a:t>антинаркотических</a:t>
            </a:r>
            <a:r>
              <a:rPr lang="ru-RU" sz="1200" b="1" dirty="0" smtClean="0">
                <a:solidFill>
                  <a:srgbClr val="0000FF"/>
                </a:solidFill>
                <a:latin typeface="Arial" pitchFamily="34" charset="0"/>
                <a:cs typeface="Arial" pitchFamily="34" charset="0"/>
              </a:rPr>
              <a:t> акций, массовых мероприятий, направленных на профилактику наркомании в образовательных учреждениях города, изготовление и распространение средств наглядной и печатной агитации, организация волонтерского движения с акцентом на пропаганду)</a:t>
            </a:r>
          </a:p>
          <a:p>
            <a:r>
              <a:rPr lang="ru-RU" sz="1400" b="1" dirty="0" smtClean="0">
                <a:latin typeface="Arial" pitchFamily="34" charset="0"/>
                <a:cs typeface="Arial" pitchFamily="34" charset="0"/>
              </a:rPr>
              <a:t>Подпрограмма 3 «Профилактика терроризма и экстремизма» </a:t>
            </a:r>
            <a:r>
              <a:rPr lang="ru-RU" sz="1200" b="1" dirty="0" smtClean="0">
                <a:solidFill>
                  <a:srgbClr val="0000FF"/>
                </a:solidFill>
                <a:latin typeface="Arial" pitchFamily="34" charset="0"/>
                <a:cs typeface="Arial" pitchFamily="34" charset="0"/>
              </a:rPr>
              <a:t>(организация и проведение ежегодных конкурсов, профилактических мероприятий в рамках профилактики экстремистской направленности)</a:t>
            </a:r>
            <a:endParaRPr lang="ru-RU" sz="1200" b="1" dirty="0">
              <a:solidFill>
                <a:srgbClr val="0000FF"/>
              </a:solidFill>
              <a:latin typeface="Arial" pitchFamily="34" charset="0"/>
              <a:cs typeface="Arial" pitchFamily="34" charset="0"/>
            </a:endParaRPr>
          </a:p>
        </p:txBody>
      </p:sp>
      <p:pic>
        <p:nvPicPr>
          <p:cNvPr id="2050" name="Picture 2" descr="http://pbs.twimg.com/media/BoDCPuUCEAAdsng.jpg:lar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0667" y="4509120"/>
            <a:ext cx="2353333" cy="214800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http://www.crimea9.ru/wp-content/uploads/2014/08/Uchastkovi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743450"/>
            <a:ext cx="2819400" cy="21145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2" name="Группа 10"/>
          <p:cNvGrpSpPr/>
          <p:nvPr/>
        </p:nvGrpSpPr>
        <p:grpSpPr>
          <a:xfrm>
            <a:off x="3923928" y="5589236"/>
            <a:ext cx="2699210" cy="1032092"/>
            <a:chOff x="6670727" y="5752037"/>
            <a:chExt cx="1989948" cy="673080"/>
          </a:xfrm>
        </p:grpSpPr>
        <p:sp>
          <p:nvSpPr>
            <p:cNvPr id="12" name="Полилиния 11"/>
            <p:cNvSpPr/>
            <p:nvPr/>
          </p:nvSpPr>
          <p:spPr>
            <a:xfrm>
              <a:off x="7413941" y="5892916"/>
              <a:ext cx="1246734" cy="532201"/>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10 673,6 тыс.руб. </a:t>
              </a:r>
              <a:endParaRPr lang="ru-RU" b="1" kern="1200" dirty="0">
                <a:latin typeface="Arial" pitchFamily="34" charset="0"/>
                <a:cs typeface="Arial" pitchFamily="34" charset="0"/>
              </a:endParaRPr>
            </a:p>
          </p:txBody>
        </p:sp>
        <p:sp>
          <p:nvSpPr>
            <p:cNvPr id="13" name="Полилиния 12"/>
            <p:cNvSpPr/>
            <p:nvPr/>
          </p:nvSpPr>
          <p:spPr>
            <a:xfrm>
              <a:off x="6670727" y="5752037"/>
              <a:ext cx="1011176" cy="516561"/>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2017 год</a:t>
              </a:r>
              <a:endParaRPr lang="ru-RU" sz="2000" b="1" kern="1200" dirty="0">
                <a:solidFill>
                  <a:schemeClr val="tx1"/>
                </a:solidFill>
                <a:latin typeface="Arial" pitchFamily="34" charset="0"/>
                <a:cs typeface="Arial" pitchFamily="34" charset="0"/>
              </a:endParaRPr>
            </a:p>
          </p:txBody>
        </p:sp>
      </p:grpSp>
      <p:sp>
        <p:nvSpPr>
          <p:cNvPr id="11" name="Скругленный прямоугольник 10"/>
          <p:cNvSpPr/>
          <p:nvPr/>
        </p:nvSpPr>
        <p:spPr>
          <a:xfrm>
            <a:off x="179512" y="908720"/>
            <a:ext cx="8784976" cy="115212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ru-RU" sz="1600"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500" b="1" dirty="0" smtClean="0">
                <a:solidFill>
                  <a:srgbClr val="3333FF"/>
                </a:solidFill>
                <a:latin typeface="Arial" pitchFamily="34" charset="0"/>
                <a:ea typeface="Times New Roman" panose="02020603050405020304" pitchFamily="18" charset="0"/>
                <a:cs typeface="Arial" pitchFamily="34" charset="0"/>
              </a:rPr>
              <a:t>– </a:t>
            </a:r>
            <a:r>
              <a:rPr lang="ru-RU" sz="1500" b="1" dirty="0" smtClean="0">
                <a:latin typeface="Arial" pitchFamily="34" charset="0"/>
                <a:cs typeface="Arial" pitchFamily="34" charset="0"/>
              </a:rPr>
              <a:t>обеспечение общественной безопасности, правопорядка и привлечение общественности к осуществлению мероприятий по профилактике правонарушений; совершенствование системы профилактики немедицинского потребления наркотиков; профилактика терроризма и экстремизма</a:t>
            </a:r>
            <a:r>
              <a:rPr lang="ru-RU" sz="1500" b="1" dirty="0" smtClean="0">
                <a:solidFill>
                  <a:srgbClr val="3333FF"/>
                </a:solidFill>
                <a:latin typeface="Arial" pitchFamily="34" charset="0"/>
                <a:ea typeface="Times New Roman" panose="02020603050405020304" pitchFamily="18" charset="0"/>
                <a:cs typeface="Arial" pitchFamily="34" charset="0"/>
              </a:rPr>
              <a:t> </a:t>
            </a:r>
            <a:endParaRPr lang="ru-RU" sz="1500" b="1" dirty="0" smtClean="0">
              <a:latin typeface="Arial" pitchFamily="34" charset="0"/>
              <a:cs typeface="Arial" pitchFamily="34" charset="0"/>
            </a:endParaRPr>
          </a:p>
          <a:p>
            <a:pPr algn="ctr"/>
            <a:endParaRPr lang="ru-RU" sz="1500" b="1" dirty="0" smtClean="0">
              <a:solidFill>
                <a:schemeClr val="tx1"/>
              </a:solidFill>
              <a:latin typeface="Arial" pitchFamily="34" charset="0"/>
              <a:cs typeface="Arial" pitchFamily="34" charset="0"/>
            </a:endParaRPr>
          </a:p>
          <a:p>
            <a:pPr algn="ctr"/>
            <a:endParaRPr lang="ru-RU" sz="1600" b="1" dirty="0">
              <a:solidFill>
                <a:schemeClr val="tx1"/>
              </a:solidFill>
              <a:latin typeface="Arial" pitchFamily="34" charset="0"/>
              <a:cs typeface="Arial" pitchFamily="34" charset="0"/>
            </a:endParaRPr>
          </a:p>
        </p:txBody>
      </p:sp>
      <p:sp>
        <p:nvSpPr>
          <p:cNvPr id="10" name="Полилиния 9"/>
          <p:cNvSpPr/>
          <p:nvPr/>
        </p:nvSpPr>
        <p:spPr>
          <a:xfrm>
            <a:off x="4932040" y="4581128"/>
            <a:ext cx="1691098" cy="816070"/>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10 326,3 тыс.руб. </a:t>
            </a:r>
            <a:endParaRPr lang="ru-RU" b="1" kern="1200" dirty="0">
              <a:latin typeface="Arial" pitchFamily="34" charset="0"/>
              <a:cs typeface="Arial" pitchFamily="34" charset="0"/>
            </a:endParaRPr>
          </a:p>
        </p:txBody>
      </p:sp>
      <p:grpSp>
        <p:nvGrpSpPr>
          <p:cNvPr id="14" name="Группа 10"/>
          <p:cNvGrpSpPr/>
          <p:nvPr/>
        </p:nvGrpSpPr>
        <p:grpSpPr>
          <a:xfrm>
            <a:off x="3923928" y="5589240"/>
            <a:ext cx="2699210" cy="1032092"/>
            <a:chOff x="6670727" y="5752037"/>
            <a:chExt cx="1989948" cy="673080"/>
          </a:xfrm>
        </p:grpSpPr>
        <p:sp>
          <p:nvSpPr>
            <p:cNvPr id="15" name="Полилиния 14"/>
            <p:cNvSpPr/>
            <p:nvPr/>
          </p:nvSpPr>
          <p:spPr>
            <a:xfrm>
              <a:off x="7413941" y="5892916"/>
              <a:ext cx="1246734" cy="532201"/>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10 673,6 тыс.руб. </a:t>
              </a:r>
              <a:endParaRPr lang="ru-RU" b="1" kern="1200" dirty="0">
                <a:latin typeface="Arial" pitchFamily="34" charset="0"/>
                <a:cs typeface="Arial" pitchFamily="34" charset="0"/>
              </a:endParaRPr>
            </a:p>
          </p:txBody>
        </p:sp>
        <p:sp>
          <p:nvSpPr>
            <p:cNvPr id="16" name="Полилиния 15"/>
            <p:cNvSpPr/>
            <p:nvPr/>
          </p:nvSpPr>
          <p:spPr>
            <a:xfrm>
              <a:off x="6670727" y="5752037"/>
              <a:ext cx="1011176" cy="516561"/>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2017 год</a:t>
              </a:r>
              <a:endParaRPr lang="ru-RU" sz="2000" b="1" kern="1200" dirty="0">
                <a:solidFill>
                  <a:schemeClr val="tx1"/>
                </a:solidFill>
                <a:latin typeface="Arial" pitchFamily="34" charset="0"/>
                <a:cs typeface="Arial" pitchFamily="34" charset="0"/>
              </a:endParaRPr>
            </a:p>
          </p:txBody>
        </p:sp>
      </p:grpSp>
      <p:sp>
        <p:nvSpPr>
          <p:cNvPr id="18" name="Полилиния 17"/>
          <p:cNvSpPr/>
          <p:nvPr/>
        </p:nvSpPr>
        <p:spPr>
          <a:xfrm>
            <a:off x="3779912" y="4509120"/>
            <a:ext cx="1371582" cy="792088"/>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2016 год</a:t>
            </a:r>
            <a:endParaRPr lang="ru-RU" sz="2000"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179511" y="657584"/>
          <a:ext cx="8784976" cy="5507721"/>
        </p:xfrm>
        <a:graphic>
          <a:graphicData uri="http://schemas.openxmlformats.org/drawingml/2006/table">
            <a:tbl>
              <a:tblPr firstRow="1" firstCol="1" lastRow="1" lastCol="1" bandRow="1" bandCol="1">
                <a:tableStyleId>{5C22544A-7EE6-4342-B048-85BDC9FD1C3A}</a:tableStyleId>
              </a:tblPr>
              <a:tblGrid>
                <a:gridCol w="374778"/>
                <a:gridCol w="6237569"/>
                <a:gridCol w="661235"/>
                <a:gridCol w="755697"/>
                <a:gridCol w="755697"/>
              </a:tblGrid>
              <a:tr h="710365">
                <a:tc>
                  <a:txBody>
                    <a:bodyPr/>
                    <a:lstStyle/>
                    <a:p>
                      <a:pPr algn="ctr">
                        <a:spcAft>
                          <a:spcPts val="0"/>
                        </a:spcAft>
                      </a:pPr>
                      <a:r>
                        <a:rPr lang="ru-RU" sz="1000" b="1" dirty="0">
                          <a:solidFill>
                            <a:srgbClr val="0000FF"/>
                          </a:solidFill>
                          <a:effectLst/>
                          <a:latin typeface="Arial" pitchFamily="34" charset="0"/>
                          <a:cs typeface="Arial" pitchFamily="34" charset="0"/>
                        </a:rPr>
                        <a:t>№ п/п</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Наименование показателя</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Ед. </a:t>
                      </a:r>
                      <a:r>
                        <a:rPr lang="ru-RU" sz="1100" b="1" dirty="0" err="1" smtClean="0">
                          <a:solidFill>
                            <a:srgbClr val="0000FF"/>
                          </a:solidFill>
                          <a:effectLst/>
                          <a:latin typeface="Arial" pitchFamily="34" charset="0"/>
                          <a:cs typeface="Arial" pitchFamily="34" charset="0"/>
                        </a:rPr>
                        <a:t>изм</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2016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2017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348">
                <a:tc>
                  <a:txBody>
                    <a:bodyPr/>
                    <a:lstStyle/>
                    <a:p>
                      <a:pPr algn="ctr">
                        <a:spcAft>
                          <a:spcPts val="0"/>
                        </a:spcAft>
                      </a:pPr>
                      <a:r>
                        <a:rPr lang="ru-RU" sz="1000" b="1" dirty="0">
                          <a:solidFill>
                            <a:srgbClr val="0000FF"/>
                          </a:solidFill>
                          <a:effectLst/>
                          <a:latin typeface="Arial" pitchFamily="34" charset="0"/>
                          <a:cs typeface="Arial" pitchFamily="34" charset="0"/>
                        </a:rPr>
                        <a:t>1</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уличных преступлений в числе зарегистрированных </a:t>
                      </a:r>
                      <a:r>
                        <a:rPr kumimoji="0" lang="ru-RU" sz="1000" b="1" kern="1200" baseline="0" dirty="0" err="1" smtClean="0">
                          <a:solidFill>
                            <a:srgbClr val="0000FF"/>
                          </a:solidFill>
                          <a:latin typeface="Arial" pitchFamily="34" charset="0"/>
                          <a:ea typeface="+mn-ea"/>
                          <a:cs typeface="Arial" pitchFamily="34" charset="0"/>
                        </a:rPr>
                        <a:t>общеуголовных</a:t>
                      </a:r>
                      <a:r>
                        <a:rPr kumimoji="0" lang="ru-RU" sz="1000" b="1" kern="1200" baseline="0" dirty="0" smtClean="0">
                          <a:solidFill>
                            <a:srgbClr val="0000FF"/>
                          </a:solidFill>
                          <a:latin typeface="Arial" pitchFamily="34" charset="0"/>
                          <a:ea typeface="+mn-ea"/>
                          <a:cs typeface="Arial" pitchFamily="34" charset="0"/>
                        </a:rPr>
                        <a:t> преступлений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16,8</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16,7</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8779">
                <a:tc>
                  <a:txBody>
                    <a:bodyPr/>
                    <a:lstStyle/>
                    <a:p>
                      <a:pPr algn="ctr">
                        <a:spcAft>
                          <a:spcPts val="0"/>
                        </a:spcAft>
                      </a:pPr>
                      <a:r>
                        <a:rPr lang="ru-RU" sz="1000" b="1">
                          <a:solidFill>
                            <a:srgbClr val="0000FF"/>
                          </a:solidFill>
                          <a:effectLst/>
                          <a:latin typeface="Arial" pitchFamily="34" charset="0"/>
                          <a:cs typeface="Arial" pitchFamily="34" charset="0"/>
                        </a:rPr>
                        <a:t>2</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Уровень </a:t>
                      </a:r>
                      <a:r>
                        <a:rPr kumimoji="0" lang="ru-RU" sz="1000" b="1" kern="1200" baseline="0" dirty="0" err="1" smtClean="0">
                          <a:solidFill>
                            <a:srgbClr val="0000FF"/>
                          </a:solidFill>
                          <a:latin typeface="Arial" pitchFamily="34" charset="0"/>
                          <a:ea typeface="+mn-ea"/>
                          <a:cs typeface="Arial" pitchFamily="34" charset="0"/>
                        </a:rPr>
                        <a:t>общеуголовной</a:t>
                      </a:r>
                      <a:r>
                        <a:rPr kumimoji="0" lang="ru-RU" sz="1000" b="1" kern="1200" baseline="0" dirty="0" smtClean="0">
                          <a:solidFill>
                            <a:srgbClr val="0000FF"/>
                          </a:solidFill>
                          <a:latin typeface="Arial" pitchFamily="34" charset="0"/>
                          <a:ea typeface="+mn-ea"/>
                          <a:cs typeface="Arial" pitchFamily="34" charset="0"/>
                        </a:rPr>
                        <a:t> преступности</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10 тыс. населения</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142,0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141,0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390">
                <a:tc>
                  <a:txBody>
                    <a:bodyPr/>
                    <a:lstStyle/>
                    <a:p>
                      <a:pPr algn="ctr">
                        <a:spcAft>
                          <a:spcPts val="0"/>
                        </a:spcAft>
                      </a:pPr>
                      <a:r>
                        <a:rPr lang="ru-RU" sz="1000" b="1" dirty="0">
                          <a:solidFill>
                            <a:srgbClr val="0000FF"/>
                          </a:solidFill>
                          <a:effectLst/>
                          <a:latin typeface="Arial" pitchFamily="34" charset="0"/>
                          <a:cs typeface="Arial" pitchFamily="34" charset="0"/>
                        </a:rPr>
                        <a:t>3</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административных правонарушений, посягающих на общественный порядок и общественную безопасность, выявленных с участием народных дружинников, в общем количестве таких правонарушений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6,9</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7,0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390">
                <a:tc>
                  <a:txBody>
                    <a:bodyPr/>
                    <a:lstStyle/>
                    <a:p>
                      <a:pPr algn="ctr">
                        <a:spcAft>
                          <a:spcPts val="0"/>
                        </a:spcAft>
                      </a:pPr>
                      <a:r>
                        <a:rPr lang="ru-RU" sz="1000" b="1">
                          <a:solidFill>
                            <a:srgbClr val="0000FF"/>
                          </a:solidFill>
                          <a:effectLst/>
                          <a:latin typeface="Arial" pitchFamily="34" charset="0"/>
                          <a:cs typeface="Arial" pitchFamily="34" charset="0"/>
                        </a:rPr>
                        <a:t>4</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учащихся 6 - 11 классов образовательных организаций охваченных мероприятиями, направленными на формирование стойкой негативной установки по отношению к употреблению </a:t>
                      </a:r>
                      <a:r>
                        <a:rPr kumimoji="0" lang="ru-RU" sz="1000" b="1" kern="1200" baseline="0" dirty="0" err="1" smtClean="0">
                          <a:solidFill>
                            <a:srgbClr val="0000FF"/>
                          </a:solidFill>
                          <a:latin typeface="Arial" pitchFamily="34" charset="0"/>
                          <a:ea typeface="+mn-ea"/>
                          <a:cs typeface="Arial" pitchFamily="34" charset="0"/>
                        </a:rPr>
                        <a:t>психоактивных</a:t>
                      </a:r>
                      <a:r>
                        <a:rPr kumimoji="0" lang="ru-RU" sz="1000" b="1" kern="1200" baseline="0" dirty="0" smtClean="0">
                          <a:solidFill>
                            <a:srgbClr val="0000FF"/>
                          </a:solidFill>
                          <a:latin typeface="Arial" pitchFamily="34" charset="0"/>
                          <a:ea typeface="+mn-ea"/>
                          <a:cs typeface="Arial" pitchFamily="34" charset="0"/>
                        </a:rPr>
                        <a:t> </a:t>
                      </a:r>
                      <a:r>
                        <a:rPr kumimoji="0" lang="ru-RU" sz="1000" b="1" kern="1200" baseline="0" dirty="0" err="1" smtClean="0">
                          <a:solidFill>
                            <a:srgbClr val="0000FF"/>
                          </a:solidFill>
                          <a:latin typeface="Arial" pitchFamily="34" charset="0"/>
                          <a:ea typeface="+mn-ea"/>
                          <a:cs typeface="Arial" pitchFamily="34" charset="0"/>
                        </a:rPr>
                        <a:t>вещест</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698">
                <a:tc>
                  <a:txBody>
                    <a:bodyPr/>
                    <a:lstStyle/>
                    <a:p>
                      <a:pPr algn="ctr">
                        <a:spcAft>
                          <a:spcPts val="0"/>
                        </a:spcAft>
                      </a:pPr>
                      <a:r>
                        <a:rPr lang="ru-RU" sz="1000" b="1">
                          <a:solidFill>
                            <a:srgbClr val="0000FF"/>
                          </a:solidFill>
                          <a:effectLst/>
                          <a:latin typeface="Arial" pitchFamily="34" charset="0"/>
                          <a:cs typeface="Arial" pitchFamily="34" charset="0"/>
                        </a:rPr>
                        <a:t>5</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несовершеннолетних, находящихся в социально опасном положении, снятых с учета в связи с положительной динамикой, от общего числа состоящих на учете на конец отчетного периода</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83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85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024">
                <a:tc>
                  <a:txBody>
                    <a:bodyPr/>
                    <a:lstStyle/>
                    <a:p>
                      <a:pPr algn="ctr">
                        <a:spcAft>
                          <a:spcPts val="0"/>
                        </a:spcAft>
                      </a:pPr>
                      <a:r>
                        <a:rPr lang="ru-RU" sz="1000" b="1">
                          <a:solidFill>
                            <a:srgbClr val="0000FF"/>
                          </a:solidFill>
                          <a:effectLst/>
                          <a:latin typeface="Arial" pitchFamily="34" charset="0"/>
                          <a:cs typeface="Arial" pitchFamily="34" charset="0"/>
                        </a:rPr>
                        <a:t>6</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семей, находящихся в социально опасном положении, снятых с учета в связи с положительной динамикой, от общего числа состоящих на учете на конец отчетного периода</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53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55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073">
                <a:tc>
                  <a:txBody>
                    <a:bodyPr/>
                    <a:lstStyle/>
                    <a:p>
                      <a:pPr algn="ctr">
                        <a:spcAft>
                          <a:spcPts val="0"/>
                        </a:spcAft>
                      </a:pPr>
                      <a:r>
                        <a:rPr lang="ru-RU" sz="1000" b="1">
                          <a:solidFill>
                            <a:srgbClr val="0000FF"/>
                          </a:solidFill>
                          <a:effectLst/>
                          <a:latin typeface="Arial" pitchFamily="34" charset="0"/>
                          <a:cs typeface="Arial" pitchFamily="34" charset="0"/>
                        </a:rPr>
                        <a:t>7</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учащихся образовательных организаций охваченных мероприятиями</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66,0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69,0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024">
                <a:tc>
                  <a:txBody>
                    <a:bodyPr/>
                    <a:lstStyle/>
                    <a:p>
                      <a:pPr algn="ctr">
                        <a:spcAft>
                          <a:spcPts val="0"/>
                        </a:spcAft>
                      </a:pPr>
                      <a:r>
                        <a:rPr lang="ru-RU" sz="1000" b="1">
                          <a:solidFill>
                            <a:srgbClr val="0000FF"/>
                          </a:solidFill>
                          <a:effectLst/>
                          <a:latin typeface="Arial" pitchFamily="34" charset="0"/>
                          <a:cs typeface="Arial" pitchFamily="34" charset="0"/>
                        </a:rPr>
                        <a:t>8</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Количество рассмотренных дел об административных правонарушениях, составленных должностными лицами администрации города Урай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шт.</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120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125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024">
                <a:tc>
                  <a:txBody>
                    <a:bodyPr/>
                    <a:lstStyle/>
                    <a:p>
                      <a:pPr algn="ctr">
                        <a:spcAft>
                          <a:spcPts val="0"/>
                        </a:spcAft>
                      </a:pPr>
                      <a:r>
                        <a:rPr lang="ru-RU" sz="1000" b="1">
                          <a:solidFill>
                            <a:srgbClr val="0000FF"/>
                          </a:solidFill>
                          <a:effectLst/>
                          <a:latin typeface="Arial" pitchFamily="34" charset="0"/>
                          <a:cs typeface="Arial" pitchFamily="34" charset="0"/>
                        </a:rPr>
                        <a:t>9</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взысканных штрафов, от общего числа наложенных административной комиссией муниципального образования город Урай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43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44</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073">
                <a:tc>
                  <a:txBody>
                    <a:bodyPr/>
                    <a:lstStyle/>
                    <a:p>
                      <a:pPr algn="ctr">
                        <a:spcAft>
                          <a:spcPts val="0"/>
                        </a:spcAft>
                      </a:pPr>
                      <a:r>
                        <a:rPr lang="ru-RU" sz="1000" b="1">
                          <a:solidFill>
                            <a:srgbClr val="0000FF"/>
                          </a:solidFill>
                          <a:effectLst/>
                          <a:latin typeface="Arial" pitchFamily="34" charset="0"/>
                          <a:cs typeface="Arial" pitchFamily="34" charset="0"/>
                        </a:rPr>
                        <a:t>10</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административных правонарушений, предусмотренных</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30,0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40,0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024">
                <a:tc>
                  <a:txBody>
                    <a:bodyPr/>
                    <a:lstStyle/>
                    <a:p>
                      <a:pPr algn="ctr">
                        <a:spcAft>
                          <a:spcPts val="0"/>
                        </a:spcAft>
                      </a:pPr>
                      <a:r>
                        <a:rPr lang="ru-RU" sz="1000" b="1">
                          <a:solidFill>
                            <a:srgbClr val="0000FF"/>
                          </a:solidFill>
                          <a:effectLst/>
                          <a:latin typeface="Arial" pitchFamily="34" charset="0"/>
                          <a:cs typeface="Arial" pitchFamily="34" charset="0"/>
                        </a:rPr>
                        <a:t>11</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раскрытых преступлений с использованием системы видеонаблюдения в общем количестве преступлений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1,2</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348">
                <a:tc>
                  <a:txBody>
                    <a:bodyPr/>
                    <a:lstStyle/>
                    <a:p>
                      <a:pPr algn="ctr">
                        <a:spcAft>
                          <a:spcPts val="0"/>
                        </a:spcAft>
                      </a:pPr>
                      <a:r>
                        <a:rPr lang="ru-RU" sz="1000" b="1">
                          <a:solidFill>
                            <a:srgbClr val="0000FF"/>
                          </a:solidFill>
                          <a:effectLst/>
                          <a:latin typeface="Arial" pitchFamily="34" charset="0"/>
                          <a:cs typeface="Arial" pitchFamily="34" charset="0"/>
                        </a:rPr>
                        <a:t>12</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1000" b="1" kern="1200" baseline="0" dirty="0" smtClean="0">
                          <a:solidFill>
                            <a:srgbClr val="0000FF"/>
                          </a:solidFill>
                          <a:latin typeface="Arial" pitchFamily="34" charset="0"/>
                          <a:ea typeface="+mn-ea"/>
                          <a:cs typeface="Arial" pitchFamily="34" charset="0"/>
                        </a:rPr>
                        <a:t>Доля граждан, положительно оценивающих состояние межнациональных отношений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71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71,5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813">
                <a:tc>
                  <a:txBody>
                    <a:bodyPr/>
                    <a:lstStyle/>
                    <a:p>
                      <a:pPr algn="ctr">
                        <a:spcAft>
                          <a:spcPts val="0"/>
                        </a:spcAft>
                      </a:pPr>
                      <a:r>
                        <a:rPr lang="ru-RU" sz="1000" b="1" dirty="0">
                          <a:solidFill>
                            <a:srgbClr val="0000FF"/>
                          </a:solidFill>
                          <a:effectLst/>
                          <a:latin typeface="Arial" pitchFamily="34" charset="0"/>
                          <a:cs typeface="Arial" pitchFamily="34" charset="0"/>
                        </a:rPr>
                        <a:t>13</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Доля граждан, положительно оценивающих состояние межконфессиональных отношений</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84,7</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85,2</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348">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14</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000" b="1" kern="1200" baseline="0" dirty="0" smtClean="0">
                          <a:solidFill>
                            <a:srgbClr val="0000FF"/>
                          </a:solidFill>
                          <a:latin typeface="Arial" pitchFamily="34" charset="0"/>
                          <a:ea typeface="+mn-ea"/>
                          <a:cs typeface="Arial" pitchFamily="34" charset="0"/>
                        </a:rPr>
                        <a:t>Уровень толерантного отношения граждан к представителям другой национальности</a:t>
                      </a: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76,3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76,8</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51520" y="116632"/>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Прямоугольник 6"/>
          <p:cNvSpPr/>
          <p:nvPr/>
        </p:nvSpPr>
        <p:spPr>
          <a:xfrm>
            <a:off x="179512" y="293747"/>
            <a:ext cx="8784976" cy="830997"/>
          </a:xfrm>
          <a:prstGeom prst="rect">
            <a:avLst/>
          </a:prstGeom>
        </p:spPr>
        <p:txBody>
          <a:bodyPr wrap="square">
            <a:spAutoFit/>
          </a:bodyPr>
          <a:lstStyle/>
          <a:p>
            <a:pPr algn="ctr"/>
            <a:r>
              <a:rPr lang="ru-RU" b="1" spc="-10" dirty="0" smtClean="0">
                <a:solidFill>
                  <a:schemeClr val="bg1"/>
                </a:solidFill>
                <a:latin typeface="Arial" pitchFamily="34" charset="0"/>
                <a:cs typeface="Arial" pitchFamily="34" charset="0"/>
              </a:rPr>
              <a:t> </a:t>
            </a:r>
            <a:r>
              <a:rPr lang="ru-RU" sz="2400" b="1" spc="-10" dirty="0" smtClean="0">
                <a:latin typeface="Arial" pitchFamily="34" charset="0"/>
                <a:cs typeface="Arial" pitchFamily="34" charset="0"/>
              </a:rPr>
              <a:t>Основные задачи бюджетной политики </a:t>
            </a:r>
          </a:p>
          <a:p>
            <a:pPr algn="ctr"/>
            <a:r>
              <a:rPr lang="ru-RU" sz="2400" b="1" spc="-10" dirty="0" smtClean="0">
                <a:latin typeface="Arial" pitchFamily="34" charset="0"/>
                <a:cs typeface="Arial" pitchFamily="34" charset="0"/>
              </a:rPr>
              <a:t>на </a:t>
            </a:r>
            <a:r>
              <a:rPr lang="ru-RU" sz="2400" b="1" spc="-10" dirty="0">
                <a:latin typeface="Arial" pitchFamily="34" charset="0"/>
                <a:cs typeface="Arial" pitchFamily="34" charset="0"/>
              </a:rPr>
              <a:t>2017 год и на плановый период 2018 и 2019 годов</a:t>
            </a:r>
            <a:endParaRPr lang="ru-RU" sz="2400" dirty="0">
              <a:latin typeface="Arial" pitchFamily="34" charset="0"/>
              <a:cs typeface="Arial" pitchFamily="34" charset="0"/>
            </a:endParaRPr>
          </a:p>
        </p:txBody>
      </p:sp>
      <p:sp>
        <p:nvSpPr>
          <p:cNvPr id="8" name="Текст 2"/>
          <p:cNvSpPr txBox="1">
            <a:spLocks/>
          </p:cNvSpPr>
          <p:nvPr/>
        </p:nvSpPr>
        <p:spPr>
          <a:xfrm>
            <a:off x="251520" y="1268760"/>
            <a:ext cx="8640960" cy="541020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Принятие мер, направленных на увеличение доходной базы бюджета города;</a:t>
            </a:r>
          </a:p>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Повышение точности бюджетного планирования, исключение возможности наращивания бюджетных обязательств в объеме, превышающем имеющиеся ресурсы</a:t>
            </a:r>
            <a:r>
              <a:rPr lang="en-US" sz="1800" b="1" dirty="0" smtClean="0">
                <a:latin typeface="Arial" pitchFamily="34" charset="0"/>
                <a:cs typeface="Arial" pitchFamily="34" charset="0"/>
              </a:rPr>
              <a:t>;</a:t>
            </a:r>
            <a:endParaRPr lang="ru-RU" sz="1800" b="1" dirty="0" smtClean="0">
              <a:latin typeface="Arial" pitchFamily="34" charset="0"/>
              <a:cs typeface="Arial" pitchFamily="34" charset="0"/>
            </a:endParaRPr>
          </a:p>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Повышение эффективности и результативности применения программно-целевого подхода к управлению бюджетными расходами;</a:t>
            </a:r>
          </a:p>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Повышение качества и доступности предоставления муниципальных  услуг; </a:t>
            </a:r>
          </a:p>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Повышение эффективности расходования бюджетных ассигнований на осуществление капитальных вложений;</a:t>
            </a:r>
          </a:p>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Повышение </a:t>
            </a:r>
            <a:r>
              <a:rPr lang="ru-RU" sz="1800" b="1" dirty="0">
                <a:latin typeface="Arial" pitchFamily="34" charset="0"/>
                <a:cs typeface="Arial" pitchFamily="34" charset="0"/>
              </a:rPr>
              <a:t>эффективности бюджетных расходов с четким разграничением их приоритетности и оптимизации;</a:t>
            </a:r>
          </a:p>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Безусловное </a:t>
            </a:r>
            <a:r>
              <a:rPr lang="ru-RU" sz="1800" b="1" dirty="0">
                <a:latin typeface="Arial" pitchFamily="34" charset="0"/>
                <a:cs typeface="Arial" pitchFamily="34" charset="0"/>
              </a:rPr>
              <a:t>исполнение всех принятых социальных обязательств городского округа;</a:t>
            </a:r>
          </a:p>
          <a:p>
            <a:pPr marL="0" indent="0" fontAlgn="auto">
              <a:lnSpc>
                <a:spcPct val="110000"/>
              </a:lnSpc>
              <a:spcBef>
                <a:spcPts val="0"/>
              </a:spcBef>
              <a:spcAft>
                <a:spcPts val="60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Обеспечение открытости бюджетного процесса;</a:t>
            </a:r>
          </a:p>
          <a:p>
            <a:pPr marL="0" indent="0" fontAlgn="auto">
              <a:lnSpc>
                <a:spcPct val="110000"/>
              </a:lnSpc>
              <a:spcBef>
                <a:spcPts val="0"/>
              </a:spcBef>
              <a:spcAft>
                <a:spcPts val="0"/>
              </a:spcAft>
            </a:pP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Совершенствование нормативно-правовой базы, регламентирующей бюджетный процесс.</a:t>
            </a:r>
          </a:p>
          <a:p>
            <a:pPr fontAlgn="auto">
              <a:spcAft>
                <a:spcPts val="0"/>
              </a:spcAft>
            </a:pPr>
            <a:endParaRPr lang="ru-RU" sz="3000" b="1" i="1" dirty="0">
              <a:latin typeface="Arial" pitchFamily="34" charset="0"/>
              <a:cs typeface="Arial" pitchFamily="34" charset="0"/>
            </a:endParaRPr>
          </a:p>
        </p:txBody>
      </p:sp>
    </p:spTree>
    <p:extLst>
      <p:ext uri="{BB962C8B-B14F-4D97-AF65-F5344CB8AC3E}">
        <p14:creationId xmlns:p14="http://schemas.microsoft.com/office/powerpoint/2010/main" xmlns="" val="1272700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4624"/>
            <a:ext cx="9144000" cy="792088"/>
          </a:xfrm>
          <a:noFill/>
        </p:spPr>
        <p:txBody>
          <a:bodyPr>
            <a:noAutofit/>
          </a:bodyPr>
          <a:lstStyle/>
          <a:p>
            <a:pPr algn="ctr">
              <a:buNone/>
            </a:pPr>
            <a:r>
              <a:rPr lang="ru-RU" sz="1800" b="1" dirty="0" smtClean="0">
                <a:latin typeface="Arial" pitchFamily="34" charset="0"/>
                <a:cs typeface="Arial" pitchFamily="34" charset="0"/>
              </a:rPr>
              <a:t>Муниципальная программа «Защита населения и территории городского округа город Урай от чрезвычайных ситуаций, совершенствование гражданской обороны» на 2013-2018 годы</a:t>
            </a:r>
            <a:endParaRPr lang="ru-RU" sz="1800" b="1" dirty="0">
              <a:latin typeface="Arial" pitchFamily="34" charset="0"/>
              <a:cs typeface="Arial" pitchFamily="34" charset="0"/>
            </a:endParaRPr>
          </a:p>
        </p:txBody>
      </p:sp>
      <p:sp>
        <p:nvSpPr>
          <p:cNvPr id="4" name="Скругленный прямоугольник 3"/>
          <p:cNvSpPr/>
          <p:nvPr/>
        </p:nvSpPr>
        <p:spPr>
          <a:xfrm>
            <a:off x="107504" y="980728"/>
            <a:ext cx="8928992" cy="208823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ru-RU" sz="1400" b="1" dirty="0" smtClean="0">
                <a:solidFill>
                  <a:srgbClr val="0000FF"/>
                </a:solidFill>
                <a:latin typeface="Arial" pitchFamily="34" charset="0"/>
                <a:cs typeface="Arial" pitchFamily="34" charset="0"/>
              </a:rPr>
              <a:t>                                                                 </a:t>
            </a:r>
          </a:p>
          <a:p>
            <a:pPr algn="ctr"/>
            <a:r>
              <a:rPr lang="ru-RU" sz="1600" b="1" dirty="0" smtClean="0">
                <a:solidFill>
                  <a:srgbClr val="0000FF"/>
                </a:solidFill>
                <a:latin typeface="Arial" pitchFamily="34" charset="0"/>
                <a:cs typeface="Arial" pitchFamily="34" charset="0"/>
              </a:rPr>
              <a:t>Цель муниципальной программы </a:t>
            </a:r>
            <a:r>
              <a:rPr lang="ru-RU" sz="1500" b="1" dirty="0" smtClean="0">
                <a:solidFill>
                  <a:schemeClr val="tx1"/>
                </a:solidFill>
                <a:latin typeface="Arial" pitchFamily="34" charset="0"/>
                <a:cs typeface="Arial" pitchFamily="34" charset="0"/>
              </a:rPr>
              <a:t>- </a:t>
            </a:r>
            <a:r>
              <a:rPr lang="ru-RU" sz="1400" b="1" dirty="0" smtClean="0">
                <a:solidFill>
                  <a:schemeClr val="tx1"/>
                </a:solidFill>
                <a:latin typeface="Arial" pitchFamily="34" charset="0"/>
                <a:cs typeface="Arial" pitchFamily="34" charset="0"/>
              </a:rPr>
              <a:t>повышение безопасности населения на территории городского округа от чрезвычайных ситуаций, совершенствование гражданской обороны; повышение безопасности населения и территории города в особый период и в случаях чрезвычайных ситуаций; повышение готовности сил и средств города к проведению аварийно-спасательных и других неотложных работ в случае возникновения чрезвычайных ситуаций, поиск и спасание людей, ведение мероприятий гражданской обороны в особый период; развитие и автоматизация системы управления при угрозе и возникновении чрезвычайных ситуаций; обеспечение первичных мер и укрепление пожарной безопасности на территории города</a:t>
            </a:r>
            <a:endParaRPr lang="ru-RU" sz="1400" b="1" dirty="0">
              <a:solidFill>
                <a:schemeClr val="tx1"/>
              </a:solidFill>
              <a:latin typeface="Arial" pitchFamily="34" charset="0"/>
              <a:cs typeface="Arial" pitchFamily="34" charset="0"/>
            </a:endParaRPr>
          </a:p>
        </p:txBody>
      </p:sp>
      <p:pic>
        <p:nvPicPr>
          <p:cNvPr id="3074" name="Picture 2" descr="http://www.uray.ru/images/content_news/22_Glavniii_sait_4209_1380865469_grob_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97152"/>
            <a:ext cx="2606040" cy="15201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http://www.hibiny.com/images/news/2012/37575/0714f6e80f080433adea2ca30eb5c53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5334000"/>
            <a:ext cx="2286000" cy="1524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23528" y="3212977"/>
            <a:ext cx="8568952" cy="2092881"/>
          </a:xfrm>
          <a:prstGeom prst="rect">
            <a:avLst/>
          </a:prstGeom>
        </p:spPr>
        <p:txBody>
          <a:bodyPr wrap="square">
            <a:spAutoFit/>
          </a:bodyPr>
          <a:lstStyle/>
          <a:p>
            <a:pPr fontAlgn="b"/>
            <a:r>
              <a:rPr lang="ru-RU" sz="1500" b="1" dirty="0">
                <a:solidFill>
                  <a:srgbClr val="3333FF"/>
                </a:solidFill>
                <a:latin typeface="Arial" pitchFamily="34" charset="0"/>
                <a:cs typeface="Arial" pitchFamily="34" charset="0"/>
              </a:rPr>
              <a:t>Подпрограмма 1 </a:t>
            </a:r>
            <a:r>
              <a:rPr lang="ru-RU" sz="1500" b="1" dirty="0" smtClean="0">
                <a:solidFill>
                  <a:srgbClr val="3333FF"/>
                </a:solidFill>
                <a:latin typeface="Arial" pitchFamily="34" charset="0"/>
                <a:cs typeface="Arial" pitchFamily="34" charset="0"/>
              </a:rPr>
              <a:t>«Мероприятия </a:t>
            </a:r>
            <a:r>
              <a:rPr lang="ru-RU" sz="1500" b="1" dirty="0">
                <a:solidFill>
                  <a:srgbClr val="3333FF"/>
                </a:solidFill>
                <a:latin typeface="Arial" pitchFamily="34" charset="0"/>
                <a:cs typeface="Arial" pitchFamily="34" charset="0"/>
              </a:rPr>
              <a:t>в области защиты населения и территории от чрезвычайных ситуаций и гражданской обороны на территории города </a:t>
            </a:r>
            <a:r>
              <a:rPr lang="ru-RU" sz="1500" b="1" dirty="0" smtClean="0">
                <a:solidFill>
                  <a:srgbClr val="3333FF"/>
                </a:solidFill>
                <a:latin typeface="Arial" pitchFamily="34" charset="0"/>
                <a:cs typeface="Arial" pitchFamily="34" charset="0"/>
              </a:rPr>
              <a:t>Урай» </a:t>
            </a:r>
            <a:r>
              <a:rPr lang="ru-RU" sz="1400" b="1" dirty="0" smtClean="0">
                <a:latin typeface="Arial" pitchFamily="34" charset="0"/>
                <a:cs typeface="Arial" pitchFamily="34" charset="0"/>
              </a:rPr>
              <a:t>(создание, восполнение резерва средств индивидуальной защиты, смотров-конкурсов санитарных дружин, постов, обеспечение деятельности МКУ «ЕДДС»)</a:t>
            </a:r>
          </a:p>
          <a:p>
            <a:pPr fontAlgn="b"/>
            <a:r>
              <a:rPr lang="ru-RU" sz="1500" b="1" dirty="0">
                <a:solidFill>
                  <a:srgbClr val="3333FF"/>
                </a:solidFill>
                <a:latin typeface="Arial" pitchFamily="34" charset="0"/>
                <a:cs typeface="Arial" pitchFamily="34" charset="0"/>
              </a:rPr>
              <a:t>Подпрограмма 2 </a:t>
            </a:r>
            <a:r>
              <a:rPr lang="ru-RU" sz="1500" b="1" dirty="0" smtClean="0">
                <a:solidFill>
                  <a:srgbClr val="3333FF"/>
                </a:solidFill>
                <a:latin typeface="Arial" pitchFamily="34" charset="0"/>
                <a:cs typeface="Arial" pitchFamily="34" charset="0"/>
              </a:rPr>
              <a:t> «Мероприятия </a:t>
            </a:r>
            <a:r>
              <a:rPr lang="ru-RU" sz="1500" b="1" dirty="0">
                <a:solidFill>
                  <a:srgbClr val="3333FF"/>
                </a:solidFill>
                <a:latin typeface="Arial" pitchFamily="34" charset="0"/>
                <a:cs typeface="Arial" pitchFamily="34" charset="0"/>
              </a:rPr>
              <a:t>в сфере укрепления пожарной безопасности в городе </a:t>
            </a:r>
            <a:r>
              <a:rPr lang="ru-RU" sz="1500" b="1" dirty="0" smtClean="0">
                <a:solidFill>
                  <a:srgbClr val="3333FF"/>
                </a:solidFill>
                <a:latin typeface="Arial" pitchFamily="34" charset="0"/>
                <a:cs typeface="Arial" pitchFamily="34" charset="0"/>
              </a:rPr>
              <a:t>Урай» </a:t>
            </a:r>
            <a:r>
              <a:rPr lang="ru-RU" sz="1400" b="1" dirty="0" smtClean="0">
                <a:latin typeface="Arial" pitchFamily="34" charset="0"/>
                <a:cs typeface="Arial" pitchFamily="34" charset="0"/>
              </a:rPr>
              <a:t>(устройство и содержание минерализованных полос, обслуживание систем пожарной автоматики в зданиях и помещениях администрации города)</a:t>
            </a:r>
            <a:endParaRPr lang="ru-RU" sz="1400" b="1" dirty="0">
              <a:latin typeface="Arial" pitchFamily="34" charset="0"/>
              <a:cs typeface="Arial" pitchFamily="34" charset="0"/>
            </a:endParaRPr>
          </a:p>
          <a:p>
            <a:pPr fontAlgn="b"/>
            <a:endParaRPr lang="ru-RU" sz="1400" b="1" i="1" dirty="0">
              <a:solidFill>
                <a:srgbClr val="3333FF"/>
              </a:solidFill>
              <a:latin typeface="Arial" pitchFamily="34" charset="0"/>
              <a:cs typeface="Arial" pitchFamily="34" charset="0"/>
            </a:endParaRPr>
          </a:p>
          <a:p>
            <a:pPr fontAlgn="b"/>
            <a:endParaRPr lang="ru-RU" sz="1400" b="1" i="1" dirty="0">
              <a:solidFill>
                <a:srgbClr val="3333FF"/>
              </a:solidFill>
              <a:latin typeface="Arial" pitchFamily="34" charset="0"/>
              <a:cs typeface="Arial" pitchFamily="34" charset="0"/>
            </a:endParaRPr>
          </a:p>
        </p:txBody>
      </p:sp>
      <p:grpSp>
        <p:nvGrpSpPr>
          <p:cNvPr id="5" name="Группа 18"/>
          <p:cNvGrpSpPr/>
          <p:nvPr/>
        </p:nvGrpSpPr>
        <p:grpSpPr>
          <a:xfrm>
            <a:off x="5364087" y="5157192"/>
            <a:ext cx="3779913" cy="1584179"/>
            <a:chOff x="2709212" y="5242882"/>
            <a:chExt cx="3421301" cy="1269758"/>
          </a:xfrm>
        </p:grpSpPr>
        <p:sp>
          <p:nvSpPr>
            <p:cNvPr id="20" name="Полилиния 19"/>
            <p:cNvSpPr/>
            <p:nvPr/>
          </p:nvSpPr>
          <p:spPr>
            <a:xfrm>
              <a:off x="3491329" y="5993194"/>
              <a:ext cx="1236299" cy="519446"/>
            </a:xfrm>
            <a:custGeom>
              <a:avLst/>
              <a:gdLst>
                <a:gd name="connsiteX0" fmla="*/ 0 w 1887182"/>
                <a:gd name="connsiteY0" fmla="*/ 0 h 853974"/>
                <a:gd name="connsiteX1" fmla="*/ 1887182 w 1887182"/>
                <a:gd name="connsiteY1" fmla="*/ 0 h 853974"/>
                <a:gd name="connsiteX2" fmla="*/ 1887182 w 1887182"/>
                <a:gd name="connsiteY2" fmla="*/ 853974 h 853974"/>
                <a:gd name="connsiteX3" fmla="*/ 0 w 1887182"/>
                <a:gd name="connsiteY3" fmla="*/ 853974 h 853974"/>
                <a:gd name="connsiteX4" fmla="*/ 0 w 1887182"/>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82" h="853974">
                  <a:moveTo>
                    <a:pt x="0" y="0"/>
                  </a:moveTo>
                  <a:lnTo>
                    <a:pt x="1887182" y="0"/>
                  </a:lnTo>
                  <a:lnTo>
                    <a:pt x="1887182" y="853974"/>
                  </a:lnTo>
                  <a:lnTo>
                    <a:pt x="0" y="853974"/>
                  </a:lnTo>
                  <a:lnTo>
                    <a:pt x="0" y="0"/>
                  </a:lnTo>
                  <a:close/>
                </a:path>
              </a:pathLst>
            </a:custGeom>
            <a:solidFill>
              <a:srgbClr val="FFC000"/>
            </a:solidFill>
            <a:ln cmpd="sng">
              <a:solidFill>
                <a:schemeClr val="bg1">
                  <a:lumMod val="65000"/>
                  <a:alpha val="90000"/>
                </a:schemeClr>
              </a:solidFill>
              <a:prstDash val="sysDot"/>
            </a:ln>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1950" tIns="128016" rIns="128016" bIns="128016" numCol="1" spcCol="1270" anchor="t" anchorCtr="0">
              <a:noAutofit/>
            </a:bodyPr>
            <a:lstStyle/>
            <a:p>
              <a:pPr lvl="0" algn="r" defTabSz="800100">
                <a:lnSpc>
                  <a:spcPct val="90000"/>
                </a:lnSpc>
                <a:spcBef>
                  <a:spcPct val="0"/>
                </a:spcBef>
                <a:spcAft>
                  <a:spcPct val="35000"/>
                </a:spcAft>
              </a:pPr>
              <a:r>
                <a:rPr lang="ru-RU" sz="1800" b="1" kern="1200" dirty="0" smtClean="0">
                  <a:latin typeface="Arial" pitchFamily="34" charset="0"/>
                  <a:cs typeface="Arial" pitchFamily="34" charset="0"/>
                </a:rPr>
                <a:t>26 294,9 тыс.руб.</a:t>
              </a:r>
              <a:endParaRPr lang="ru-RU" sz="1800" b="1" kern="1200" dirty="0">
                <a:latin typeface="Arial" pitchFamily="34" charset="0"/>
                <a:cs typeface="Arial" pitchFamily="34" charset="0"/>
              </a:endParaRPr>
            </a:p>
          </p:txBody>
        </p:sp>
        <p:sp>
          <p:nvSpPr>
            <p:cNvPr id="21" name="Полилиния 20"/>
            <p:cNvSpPr/>
            <p:nvPr/>
          </p:nvSpPr>
          <p:spPr>
            <a:xfrm>
              <a:off x="2709212" y="5762331"/>
              <a:ext cx="1024376" cy="674452"/>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2017 год</a:t>
              </a:r>
              <a:endParaRPr lang="ru-RU" b="1" kern="1200" dirty="0">
                <a:solidFill>
                  <a:schemeClr val="tx1"/>
                </a:solidFill>
                <a:latin typeface="Arial" pitchFamily="34" charset="0"/>
                <a:cs typeface="Arial" pitchFamily="34" charset="0"/>
              </a:endParaRPr>
            </a:p>
          </p:txBody>
        </p:sp>
        <p:sp>
          <p:nvSpPr>
            <p:cNvPr id="22" name="Полилиния 21"/>
            <p:cNvSpPr/>
            <p:nvPr/>
          </p:nvSpPr>
          <p:spPr>
            <a:xfrm>
              <a:off x="4860033" y="5704611"/>
              <a:ext cx="1270480" cy="527137"/>
            </a:xfrm>
            <a:custGeom>
              <a:avLst/>
              <a:gdLst>
                <a:gd name="connsiteX0" fmla="*/ 0 w 1727378"/>
                <a:gd name="connsiteY0" fmla="*/ 0 h 853974"/>
                <a:gd name="connsiteX1" fmla="*/ 1727378 w 1727378"/>
                <a:gd name="connsiteY1" fmla="*/ 0 h 853974"/>
                <a:gd name="connsiteX2" fmla="*/ 1727378 w 1727378"/>
                <a:gd name="connsiteY2" fmla="*/ 853974 h 853974"/>
                <a:gd name="connsiteX3" fmla="*/ 0 w 1727378"/>
                <a:gd name="connsiteY3" fmla="*/ 853974 h 853974"/>
                <a:gd name="connsiteX4" fmla="*/ 0 w 1727378"/>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378" h="853974">
                  <a:moveTo>
                    <a:pt x="0" y="0"/>
                  </a:moveTo>
                  <a:lnTo>
                    <a:pt x="1727378" y="0"/>
                  </a:lnTo>
                  <a:lnTo>
                    <a:pt x="1727378" y="853974"/>
                  </a:lnTo>
                  <a:lnTo>
                    <a:pt x="0" y="853974"/>
                  </a:lnTo>
                  <a:lnTo>
                    <a:pt x="0" y="0"/>
                  </a:lnTo>
                  <a:close/>
                </a:path>
              </a:pathLst>
            </a:custGeom>
            <a:solidFill>
              <a:srgbClr val="FFC000"/>
            </a:solidFill>
            <a:ln w="381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6381" tIns="128016" rIns="128016" bIns="128016" numCol="1" spcCol="1270" anchor="ctr" anchorCtr="0">
              <a:noAutofit/>
            </a:bodyPr>
            <a:lstStyle/>
            <a:p>
              <a:pPr lvl="0" algn="r" defTabSz="800100">
                <a:lnSpc>
                  <a:spcPct val="90000"/>
                </a:lnSpc>
                <a:spcBef>
                  <a:spcPct val="0"/>
                </a:spcBef>
                <a:spcAft>
                  <a:spcPct val="35000"/>
                </a:spcAft>
              </a:pPr>
              <a:r>
                <a:rPr lang="ru-RU" b="1" kern="1200" dirty="0" smtClean="0">
                  <a:latin typeface="Arial" pitchFamily="34" charset="0"/>
                  <a:cs typeface="Arial" pitchFamily="34" charset="0"/>
                </a:rPr>
                <a:t>26 286,1 тыс.руб.</a:t>
              </a:r>
              <a:endParaRPr lang="ru-RU" b="1" kern="1200" dirty="0">
                <a:latin typeface="Arial" pitchFamily="34" charset="0"/>
                <a:cs typeface="Arial" pitchFamily="34" charset="0"/>
              </a:endParaRPr>
            </a:p>
          </p:txBody>
        </p:sp>
        <p:sp>
          <p:nvSpPr>
            <p:cNvPr id="24" name="Полилиния 23"/>
            <p:cNvSpPr/>
            <p:nvPr/>
          </p:nvSpPr>
          <p:spPr>
            <a:xfrm>
              <a:off x="4273446" y="5242882"/>
              <a:ext cx="1024376" cy="674448"/>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2018 год</a:t>
              </a:r>
              <a:endParaRPr lang="ru-RU" b="1" kern="1200" dirty="0">
                <a:solidFill>
                  <a:schemeClr val="tx1"/>
                </a:solidFill>
                <a:latin typeface="Arial" pitchFamily="34" charset="0"/>
                <a:cs typeface="Arial" pitchFamily="34" charset="0"/>
              </a:endParaRPr>
            </a:p>
          </p:txBody>
        </p:sp>
      </p:grpSp>
      <p:sp>
        <p:nvSpPr>
          <p:cNvPr id="12" name="Полилиния 11"/>
          <p:cNvSpPr/>
          <p:nvPr/>
        </p:nvSpPr>
        <p:spPr>
          <a:xfrm>
            <a:off x="5364088" y="4941168"/>
            <a:ext cx="1547082" cy="600046"/>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28 945,8 тыс.руб. </a:t>
            </a:r>
            <a:endParaRPr lang="ru-RU" b="1" kern="1200" dirty="0">
              <a:latin typeface="Arial" pitchFamily="34" charset="0"/>
              <a:cs typeface="Arial" pitchFamily="34" charset="0"/>
            </a:endParaRPr>
          </a:p>
        </p:txBody>
      </p:sp>
      <p:sp>
        <p:nvSpPr>
          <p:cNvPr id="13" name="Полилиния 12"/>
          <p:cNvSpPr/>
          <p:nvPr/>
        </p:nvSpPr>
        <p:spPr>
          <a:xfrm>
            <a:off x="4427984" y="4869160"/>
            <a:ext cx="1152128" cy="792088"/>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79512" y="764705"/>
          <a:ext cx="8784976" cy="5338047"/>
        </p:xfrm>
        <a:graphic>
          <a:graphicData uri="http://schemas.openxmlformats.org/drawingml/2006/table">
            <a:tbl>
              <a:tblPr/>
              <a:tblGrid>
                <a:gridCol w="290950"/>
                <a:gridCol w="5541698"/>
                <a:gridCol w="648072"/>
                <a:gridCol w="792088"/>
                <a:gridCol w="720080"/>
                <a:gridCol w="792088"/>
              </a:tblGrid>
              <a:tr h="792087">
                <a:tc>
                  <a:txBody>
                    <a:bodyPr/>
                    <a:lstStyle/>
                    <a:p>
                      <a:pPr>
                        <a:spcAft>
                          <a:spcPts val="0"/>
                        </a:spcAft>
                      </a:pPr>
                      <a:r>
                        <a:rPr lang="ru-RU" sz="900" b="1" dirty="0">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rgbClr val="0000FF"/>
                          </a:solidFill>
                          <a:latin typeface="Arial" pitchFamily="34" charset="0"/>
                          <a:ea typeface="Times New Roman"/>
                          <a:cs typeface="Arial" pitchFamily="34" charset="0"/>
                        </a:rPr>
                        <a:t>Наименование показателя</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Ед. </a:t>
                      </a:r>
                      <a:r>
                        <a:rPr lang="ru-RU" sz="1200" b="1" dirty="0" err="1">
                          <a:solidFill>
                            <a:srgbClr val="0000FF"/>
                          </a:solidFill>
                          <a:latin typeface="Arial" pitchFamily="34" charset="0"/>
                          <a:ea typeface="Times New Roman"/>
                          <a:cs typeface="Arial" pitchFamily="34" charset="0"/>
                        </a:rPr>
                        <a:t>изм</a:t>
                      </a:r>
                      <a:r>
                        <a:rPr lang="ru-RU" sz="1200" b="1" dirty="0">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2016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2017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baseline="0" dirty="0" smtClean="0">
                          <a:solidFill>
                            <a:srgbClr val="0000FF"/>
                          </a:solidFill>
                          <a:effectLst/>
                          <a:latin typeface="Arial" pitchFamily="34" charset="0"/>
                          <a:cs typeface="Arial" pitchFamily="34" charset="0"/>
                        </a:rPr>
                        <a:t>2018</a:t>
                      </a:r>
                      <a:r>
                        <a:rPr lang="ru-RU" sz="1200" b="1" dirty="0" smtClean="0">
                          <a:solidFill>
                            <a:srgbClr val="0000FF"/>
                          </a:solidFill>
                          <a:effectLst/>
                          <a:latin typeface="Arial" pitchFamily="34" charset="0"/>
                          <a:cs typeface="Arial" pitchFamily="34" charset="0"/>
                        </a:rPr>
                        <a:t>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80">
                <a:tc>
                  <a:txBody>
                    <a:bodyPr/>
                    <a:lstStyle/>
                    <a:p>
                      <a:pPr>
                        <a:spcAft>
                          <a:spcPts val="0"/>
                        </a:spcAft>
                      </a:pPr>
                      <a:r>
                        <a:rPr lang="ru-RU" sz="1100" b="1" dirty="0">
                          <a:solidFill>
                            <a:srgbClr val="0000FF"/>
                          </a:solidFill>
                          <a:latin typeface="Arial" pitchFamily="34" charset="0"/>
                          <a:ea typeface="Times New Roman"/>
                          <a:cs typeface="Arial" pitchFamily="34" charset="0"/>
                        </a:rPr>
                        <a:t>1</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00FF"/>
                          </a:solidFill>
                          <a:latin typeface="Arial" pitchFamily="34" charset="0"/>
                          <a:ea typeface="Times New Roman"/>
                          <a:cs typeface="Arial" pitchFamily="34" charset="0"/>
                        </a:rPr>
                        <a:t>Доля населения получившие памятки по способам защиты, действиям населения в чрезвычайных ситуациях и по сигналам гражданской обороны</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17,0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440">
                <a:tc>
                  <a:txBody>
                    <a:bodyPr/>
                    <a:lstStyle/>
                    <a:p>
                      <a:pPr>
                        <a:spcAft>
                          <a:spcPts val="0"/>
                        </a:spcAft>
                      </a:pPr>
                      <a:r>
                        <a:rPr lang="ru-RU" sz="1100" b="1">
                          <a:solidFill>
                            <a:srgbClr val="0000FF"/>
                          </a:solidFill>
                          <a:latin typeface="Arial" pitchFamily="34" charset="0"/>
                          <a:ea typeface="Times New Roman"/>
                          <a:cs typeface="Arial" pitchFamily="34" charset="0"/>
                        </a:rPr>
                        <a:t>2</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00FF"/>
                          </a:solidFill>
                          <a:latin typeface="Arial" pitchFamily="34" charset="0"/>
                          <a:ea typeface="Times New Roman"/>
                          <a:cs typeface="Arial" pitchFamily="34" charset="0"/>
                        </a:rPr>
                        <a:t>Уровень подготовки проектно-сметной документации, проведения работ по капитальному ремонту, монтажу оборудования, приведения защитных сооружений гражданской обороны в готовность</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16,8</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20">
                <a:tc>
                  <a:txBody>
                    <a:bodyPr/>
                    <a:lstStyle/>
                    <a:p>
                      <a:pPr>
                        <a:spcAft>
                          <a:spcPts val="0"/>
                        </a:spcAft>
                      </a:pPr>
                      <a:r>
                        <a:rPr lang="ru-RU" sz="1100" b="1">
                          <a:solidFill>
                            <a:srgbClr val="0000FF"/>
                          </a:solidFill>
                          <a:latin typeface="Arial" pitchFamily="34" charset="0"/>
                          <a:ea typeface="Times New Roman"/>
                          <a:cs typeface="Arial" pitchFamily="34" charset="0"/>
                        </a:rPr>
                        <a:t>3</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00FF"/>
                          </a:solidFill>
                          <a:latin typeface="Arial" pitchFamily="34" charset="0"/>
                          <a:ea typeface="Times New Roman"/>
                          <a:cs typeface="Arial" pitchFamily="34" charset="0"/>
                        </a:rPr>
                        <a:t>Уровень обеспечения, восполнения резерва средств индивидуальной защиты</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Calibri"/>
                          <a:cs typeface="Arial" pitchFamily="34" charset="0"/>
                        </a:rPr>
                        <a:t>92,3</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Calibri"/>
                          <a:cs typeface="Arial" pitchFamily="34" charset="0"/>
                        </a:rPr>
                        <a:t>100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Calibri"/>
                          <a:cs typeface="Arial" pitchFamily="34" charset="0"/>
                        </a:rPr>
                        <a:t>100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80">
                <a:tc>
                  <a:txBody>
                    <a:bodyPr/>
                    <a:lstStyle/>
                    <a:p>
                      <a:pPr>
                        <a:spcAft>
                          <a:spcPts val="0"/>
                        </a:spcAft>
                      </a:pPr>
                      <a:r>
                        <a:rPr lang="ru-RU" sz="1100" b="1">
                          <a:solidFill>
                            <a:srgbClr val="0000FF"/>
                          </a:solidFill>
                          <a:latin typeface="Arial" pitchFamily="34" charset="0"/>
                          <a:ea typeface="Times New Roman"/>
                          <a:cs typeface="Arial" pitchFamily="34" charset="0"/>
                        </a:rPr>
                        <a:t>4</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00FF"/>
                          </a:solidFill>
                          <a:latin typeface="Arial" pitchFamily="34" charset="0"/>
                          <a:ea typeface="Times New Roman"/>
                          <a:cs typeface="Arial" pitchFamily="34" charset="0"/>
                        </a:rPr>
                        <a:t>Уровень оснащения общественных спасательных постов в местах массового отдыха людей на водных объектах оборудованием и снаряжением</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66</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66</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66</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300">
                <a:tc>
                  <a:txBody>
                    <a:bodyPr/>
                    <a:lstStyle/>
                    <a:p>
                      <a:pPr>
                        <a:spcAft>
                          <a:spcPts val="0"/>
                        </a:spcAft>
                      </a:pPr>
                      <a:r>
                        <a:rPr lang="ru-RU" sz="1100" b="1">
                          <a:solidFill>
                            <a:srgbClr val="0000FF"/>
                          </a:solidFill>
                          <a:latin typeface="Arial" pitchFamily="34" charset="0"/>
                          <a:ea typeface="Times New Roman"/>
                          <a:cs typeface="Arial" pitchFamily="34" charset="0"/>
                        </a:rPr>
                        <a:t>5</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00FF"/>
                          </a:solidFill>
                          <a:latin typeface="Arial" pitchFamily="34" charset="0"/>
                          <a:ea typeface="Times New Roman"/>
                          <a:cs typeface="Arial" pitchFamily="34" charset="0"/>
                        </a:rPr>
                        <a:t>Уровень внедрения и обеспечения работы «Системы обеспечения вызова экстренных оперативных служб по единому номеру «112» на базе единой дежурно-диспетчерской службы города Урай» на удаленном рабочем месте дежурно-диспетчерских служб (ДДС-01,02,03)</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100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100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100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80">
                <a:tc>
                  <a:txBody>
                    <a:bodyPr/>
                    <a:lstStyle/>
                    <a:p>
                      <a:pPr>
                        <a:spcAft>
                          <a:spcPts val="0"/>
                        </a:spcAft>
                      </a:pPr>
                      <a:r>
                        <a:rPr lang="ru-RU" sz="1100" b="1">
                          <a:solidFill>
                            <a:srgbClr val="0000FF"/>
                          </a:solidFill>
                          <a:latin typeface="Arial" pitchFamily="34" charset="0"/>
                          <a:ea typeface="Times New Roman"/>
                          <a:cs typeface="Arial" pitchFamily="34" charset="0"/>
                        </a:rPr>
                        <a:t>6</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b="1" dirty="0">
                          <a:solidFill>
                            <a:srgbClr val="0000FF"/>
                          </a:solidFill>
                          <a:latin typeface="Arial" pitchFamily="34" charset="0"/>
                          <a:ea typeface="Times New Roman"/>
                          <a:cs typeface="Arial" pitchFamily="34" charset="0"/>
                        </a:rPr>
                        <a:t>Охват населения города Урай муниципальной системой оповещения (МСО), доведение сигналов гражданской обороны до населения</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100</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100</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100</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20">
                <a:tc>
                  <a:txBody>
                    <a:bodyPr/>
                    <a:lstStyle/>
                    <a:p>
                      <a:pPr>
                        <a:spcAft>
                          <a:spcPts val="0"/>
                        </a:spcAft>
                      </a:pPr>
                      <a:r>
                        <a:rPr lang="ru-RU" sz="1100" b="1" dirty="0" smtClean="0">
                          <a:solidFill>
                            <a:srgbClr val="0000FF"/>
                          </a:solidFill>
                          <a:latin typeface="Arial" pitchFamily="34" charset="0"/>
                          <a:ea typeface="Times New Roman"/>
                          <a:cs typeface="Arial" pitchFamily="34" charset="0"/>
                        </a:rPr>
                        <a:t>7</a:t>
                      </a:r>
                      <a:endParaRPr lang="ru-RU" sz="11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b="1" dirty="0">
                          <a:solidFill>
                            <a:srgbClr val="0000FF"/>
                          </a:solidFill>
                          <a:latin typeface="Arial" pitchFamily="34" charset="0"/>
                          <a:ea typeface="Times New Roman"/>
                          <a:cs typeface="Arial" pitchFamily="34" charset="0"/>
                        </a:rPr>
                        <a:t>Протяженность минерализованных полос на территории города Урай</a:t>
                      </a:r>
                    </a:p>
                  </a:txBody>
                  <a:tcPr marL="36268" marR="3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км.</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40</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40</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40</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179">
                <a:tc>
                  <a:txBody>
                    <a:bodyPr/>
                    <a:lstStyle/>
                    <a:p>
                      <a:pPr>
                        <a:spcAft>
                          <a:spcPts val="0"/>
                        </a:spcAft>
                      </a:pPr>
                      <a:r>
                        <a:rPr lang="ru-RU" sz="1100" b="1" dirty="0" smtClean="0">
                          <a:solidFill>
                            <a:srgbClr val="0000FF"/>
                          </a:solidFill>
                          <a:latin typeface="Arial" pitchFamily="34" charset="0"/>
                          <a:ea typeface="Times New Roman"/>
                          <a:cs typeface="Arial" pitchFamily="34" charset="0"/>
                        </a:rPr>
                        <a:t>8</a:t>
                      </a:r>
                      <a:endParaRPr lang="ru-RU" sz="11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0000FF"/>
                          </a:solidFill>
                          <a:latin typeface="Arial" pitchFamily="34" charset="0"/>
                          <a:ea typeface="Times New Roman"/>
                          <a:cs typeface="Arial" pitchFamily="34" charset="0"/>
                        </a:rPr>
                        <a:t>Доля населения, охваченного противопожарной пропагандой (размещение статей, памяток, видеороликов в средствах массовой информации и среди населения города Урай)</a:t>
                      </a:r>
                      <a:endParaRPr lang="ru-RU" sz="1100" b="1" dirty="0">
                        <a:solidFill>
                          <a:srgbClr val="0000FF"/>
                        </a:solidFill>
                        <a:latin typeface="Arial" pitchFamily="34" charset="0"/>
                        <a:ea typeface="Times New Roman"/>
                        <a:cs typeface="Arial" pitchFamily="34" charset="0"/>
                      </a:endParaRPr>
                    </a:p>
                  </a:txBody>
                  <a:tcPr marL="36268" marR="3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84</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87</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FF"/>
                          </a:solidFill>
                          <a:latin typeface="Arial" pitchFamily="34" charset="0"/>
                          <a:ea typeface="Times New Roman"/>
                          <a:cs typeface="Arial" pitchFamily="34" charset="0"/>
                        </a:rPr>
                        <a:t>91</a:t>
                      </a:r>
                      <a:endParaRPr lang="ru-RU" sz="12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776">
                <a:tc>
                  <a:txBody>
                    <a:bodyPr/>
                    <a:lstStyle/>
                    <a:p>
                      <a:pPr>
                        <a:spcAft>
                          <a:spcPts val="0"/>
                        </a:spcAft>
                      </a:pPr>
                      <a:r>
                        <a:rPr lang="ru-RU" sz="1100" b="1" dirty="0" smtClean="0">
                          <a:solidFill>
                            <a:srgbClr val="0000FF"/>
                          </a:solidFill>
                          <a:latin typeface="Arial" pitchFamily="34" charset="0"/>
                          <a:ea typeface="Times New Roman"/>
                          <a:cs typeface="Arial" pitchFamily="34" charset="0"/>
                        </a:rPr>
                        <a:t>9</a:t>
                      </a:r>
                      <a:endParaRPr lang="ru-RU" sz="1100" b="1" dirty="0">
                        <a:solidFill>
                          <a:srgbClr val="0000FF"/>
                        </a:solidFill>
                        <a:latin typeface="Arial" pitchFamily="34" charset="0"/>
                        <a:ea typeface="Times New Roman"/>
                        <a:cs typeface="Arial" pitchFamily="34" charset="0"/>
                      </a:endParaRP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b="1" dirty="0">
                          <a:solidFill>
                            <a:srgbClr val="0000FF"/>
                          </a:solidFill>
                          <a:latin typeface="Arial" pitchFamily="34" charset="0"/>
                          <a:ea typeface="Times New Roman"/>
                          <a:cs typeface="Arial" pitchFamily="34" charset="0"/>
                        </a:rPr>
                        <a:t>Укомплектованность Аварийно-спасательного формирования муниципального казенного учреждения «Единая дежурно-диспетчерская служба города Урай» оборудованием, инвентарем и снаряжением для тушения пожаров</a:t>
                      </a:r>
                    </a:p>
                  </a:txBody>
                  <a:tcPr marL="36268" marR="3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Arial" pitchFamily="34" charset="0"/>
                          <a:ea typeface="Times New Roman"/>
                          <a:cs typeface="Arial" pitchFamily="34" charset="0"/>
                        </a:rPr>
                        <a:t>%</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Arial" pitchFamily="34" charset="0"/>
                          <a:ea typeface="Times New Roman"/>
                          <a:cs typeface="Arial" pitchFamily="34" charset="0"/>
                        </a:rPr>
                        <a:t>50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FF"/>
                          </a:solidFill>
                          <a:latin typeface="Arial" pitchFamily="34" charset="0"/>
                          <a:ea typeface="Times New Roman"/>
                          <a:cs typeface="Arial" pitchFamily="34" charset="0"/>
                        </a:rPr>
                        <a:t>65</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FF"/>
                          </a:solidFill>
                          <a:latin typeface="Arial" pitchFamily="34" charset="0"/>
                          <a:ea typeface="Times New Roman"/>
                          <a:cs typeface="Arial" pitchFamily="34" charset="0"/>
                        </a:rPr>
                        <a:t>80</a:t>
                      </a:r>
                    </a:p>
                  </a:txBody>
                  <a:tcPr marL="36268" marR="3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251520" y="188640"/>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9144000" cy="864096"/>
          </a:xfrm>
          <a:noFill/>
        </p:spPr>
        <p:txBody>
          <a:bodyPr>
            <a:normAutofit/>
          </a:bodyPr>
          <a:lstStyle/>
          <a:p>
            <a:pPr algn="ctr">
              <a:buNone/>
            </a:pPr>
            <a:r>
              <a:rPr lang="ru-RU" sz="2000" b="1" dirty="0" smtClean="0">
                <a:latin typeface="Arial" pitchFamily="34" charset="0"/>
                <a:cs typeface="Arial" pitchFamily="34" charset="0"/>
              </a:rPr>
              <a:t>Муниципальная программа «Охрана окружающей среды в границах города Урай» на 2017-2020 годы</a:t>
            </a:r>
          </a:p>
          <a:p>
            <a:endParaRPr lang="ru-RU" dirty="0">
              <a:latin typeface="Arial" pitchFamily="34" charset="0"/>
              <a:cs typeface="Arial" pitchFamily="34" charset="0"/>
            </a:endParaRPr>
          </a:p>
        </p:txBody>
      </p:sp>
      <p:sp>
        <p:nvSpPr>
          <p:cNvPr id="8" name="Прямоугольник 7"/>
          <p:cNvSpPr/>
          <p:nvPr/>
        </p:nvSpPr>
        <p:spPr>
          <a:xfrm>
            <a:off x="539552" y="2780928"/>
            <a:ext cx="5472608" cy="400110"/>
          </a:xfrm>
          <a:prstGeom prst="rect">
            <a:avLst/>
          </a:prstGeom>
        </p:spPr>
        <p:txBody>
          <a:bodyPr wrap="square">
            <a:spAutoFit/>
          </a:bodyPr>
          <a:lstStyle/>
          <a:p>
            <a:pPr lvl="0"/>
            <a:r>
              <a:rPr lang="ru-RU" sz="2000" b="1" dirty="0" smtClean="0">
                <a:solidFill>
                  <a:srgbClr val="3333FF"/>
                </a:solidFill>
                <a:latin typeface="+mn-lt"/>
                <a:ea typeface="Times New Roman" pitchFamily="18" charset="0"/>
                <a:cs typeface="Times New Roman" pitchFamily="18" charset="0"/>
              </a:rPr>
              <a:t>Мероприятия программы</a:t>
            </a:r>
            <a:r>
              <a:rPr lang="en-US" sz="2000" b="1" dirty="0" smtClean="0">
                <a:solidFill>
                  <a:srgbClr val="3333FF"/>
                </a:solidFill>
                <a:latin typeface="+mn-lt"/>
                <a:ea typeface="Times New Roman" pitchFamily="18" charset="0"/>
                <a:cs typeface="Times New Roman" pitchFamily="18" charset="0"/>
              </a:rPr>
              <a:t>:</a:t>
            </a:r>
            <a:endParaRPr lang="ru-RU" sz="2000" dirty="0">
              <a:solidFill>
                <a:srgbClr val="3333FF"/>
              </a:solidFill>
              <a:latin typeface="+mn-lt"/>
              <a:cs typeface="Times New Roman" pitchFamily="18" charset="0"/>
            </a:endParaRPr>
          </a:p>
        </p:txBody>
      </p:sp>
      <p:sp>
        <p:nvSpPr>
          <p:cNvPr id="12" name="Прямоугольник 11"/>
          <p:cNvSpPr/>
          <p:nvPr/>
        </p:nvSpPr>
        <p:spPr>
          <a:xfrm>
            <a:off x="539552" y="3140969"/>
            <a:ext cx="5112568" cy="1354217"/>
          </a:xfrm>
          <a:prstGeom prst="rect">
            <a:avLst/>
          </a:prstGeom>
        </p:spPr>
        <p:txBody>
          <a:bodyPr wrap="square">
            <a:spAutoFit/>
          </a:bodyPr>
          <a:lstStyle/>
          <a:p>
            <a:pPr lvl="0">
              <a:buFont typeface="Wingdings" pitchFamily="2" charset="2"/>
              <a:buChar char="v"/>
            </a:pPr>
            <a:r>
              <a:rPr lang="ru-RU" b="1" dirty="0" smtClean="0">
                <a:latin typeface="Arial" pitchFamily="34" charset="0"/>
                <a:cs typeface="Arial" pitchFamily="34" charset="0"/>
              </a:rPr>
              <a:t>  </a:t>
            </a:r>
            <a:r>
              <a:rPr lang="ru-RU" sz="1600" b="1" dirty="0" smtClean="0">
                <a:latin typeface="Arial" pitchFamily="34" charset="0"/>
                <a:cs typeface="Arial" pitchFamily="34" charset="0"/>
              </a:rPr>
              <a:t>Санитарная очистка и ликвидация несанкционированных свалок на территории города;</a:t>
            </a:r>
          </a:p>
          <a:p>
            <a:pPr lvl="0">
              <a:buFont typeface="Wingdings" pitchFamily="2" charset="2"/>
              <a:buChar char="v"/>
            </a:pPr>
            <a:r>
              <a:rPr lang="ru-RU" sz="1600" b="1" dirty="0" smtClean="0">
                <a:latin typeface="Arial" pitchFamily="34" charset="0"/>
                <a:cs typeface="Arial" pitchFamily="34" charset="0"/>
              </a:rPr>
              <a:t>  Проведение мероприятий в рамках Года экологии в России (2017 год))</a:t>
            </a:r>
            <a:endParaRPr lang="ru-RU" sz="1600" b="1" dirty="0">
              <a:latin typeface="Arial" pitchFamily="34" charset="0"/>
              <a:cs typeface="Arial" pitchFamily="34" charset="0"/>
            </a:endParaRPr>
          </a:p>
        </p:txBody>
      </p:sp>
      <p:sp>
        <p:nvSpPr>
          <p:cNvPr id="11" name="Скругленный прямоугольник 10"/>
          <p:cNvSpPr/>
          <p:nvPr/>
        </p:nvSpPr>
        <p:spPr>
          <a:xfrm>
            <a:off x="251520" y="1052736"/>
            <a:ext cx="8640960" cy="1584176"/>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b="1" dirty="0" smtClean="0">
                <a:solidFill>
                  <a:srgbClr val="3333FF"/>
                </a:solidFill>
                <a:latin typeface="Arial" pitchFamily="34" charset="0"/>
                <a:ea typeface="Times New Roman" panose="02020603050405020304" pitchFamily="18" charset="0"/>
                <a:cs typeface="Arial" pitchFamily="34" charset="0"/>
              </a:rPr>
              <a:t>– </a:t>
            </a:r>
            <a:r>
              <a:rPr lang="ru-RU" b="1" dirty="0" smtClean="0">
                <a:latin typeface="Arial" pitchFamily="34" charset="0"/>
                <a:cs typeface="Arial" pitchFamily="34" charset="0"/>
              </a:rPr>
              <a:t>обеспечение права жителей города на благоприятную окружающую среду; обеспечение исполнения требований законодательства в области охраны окружающей среды, лесного законодательства; формирование знаний населения города Урай в области охраны окружающей среды</a:t>
            </a:r>
            <a:endParaRPr lang="ru-RU" b="1" dirty="0">
              <a:solidFill>
                <a:schemeClr val="tx1"/>
              </a:solidFill>
              <a:latin typeface="Arial" pitchFamily="34" charset="0"/>
              <a:cs typeface="Arial" pitchFamily="34" charset="0"/>
            </a:endParaRPr>
          </a:p>
        </p:txBody>
      </p:sp>
      <p:graphicFrame>
        <p:nvGraphicFramePr>
          <p:cNvPr id="13" name="Схема 12"/>
          <p:cNvGraphicFramePr/>
          <p:nvPr>
            <p:extLst>
              <p:ext uri="{D42A27DB-BD31-4B8C-83A1-F6EECF244321}">
                <p14:modId xmlns:p14="http://schemas.microsoft.com/office/powerpoint/2010/main" xmlns="" val="2860171480"/>
              </p:ext>
            </p:extLst>
          </p:nvPr>
        </p:nvGraphicFramePr>
        <p:xfrm>
          <a:off x="1835696" y="5517232"/>
          <a:ext cx="730830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https://im1-tub-ru.yandex.net/i?id=5781ee2863307495a5d55931c42312f4&amp;n=33&amp;h=207&amp;w=299"/>
          <p:cNvPicPr>
            <a:picLocks noChangeAspect="1" noChangeArrowheads="1"/>
          </p:cNvPicPr>
          <p:nvPr/>
        </p:nvPicPr>
        <p:blipFill>
          <a:blip r:embed="rId8" cstate="print"/>
          <a:srcRect/>
          <a:stretch>
            <a:fillRect/>
          </a:stretch>
        </p:blipFill>
        <p:spPr bwMode="auto">
          <a:xfrm>
            <a:off x="5292080" y="2780928"/>
            <a:ext cx="3645408" cy="2523744"/>
          </a:xfrm>
          <a:prstGeom prst="rect">
            <a:avLst/>
          </a:prstGeom>
          <a:ln>
            <a:noFill/>
          </a:ln>
          <a:effectLst>
            <a:softEdge rad="112500"/>
          </a:effectLst>
        </p:spPr>
      </p:pic>
      <p:sp>
        <p:nvSpPr>
          <p:cNvPr id="9" name="Полилиния 8"/>
          <p:cNvSpPr/>
          <p:nvPr/>
        </p:nvSpPr>
        <p:spPr>
          <a:xfrm>
            <a:off x="1115616" y="4869160"/>
            <a:ext cx="1547082" cy="600046"/>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1 200,0 тыс.руб. </a:t>
            </a:r>
            <a:endParaRPr lang="ru-RU" b="1" kern="1200" dirty="0">
              <a:latin typeface="Arial" pitchFamily="34" charset="0"/>
              <a:cs typeface="Arial" pitchFamily="34" charset="0"/>
            </a:endParaRPr>
          </a:p>
        </p:txBody>
      </p:sp>
      <p:sp>
        <p:nvSpPr>
          <p:cNvPr id="10" name="Полилиния 9"/>
          <p:cNvSpPr/>
          <p:nvPr/>
        </p:nvSpPr>
        <p:spPr>
          <a:xfrm>
            <a:off x="323528" y="4725144"/>
            <a:ext cx="1152128"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179512" y="870894"/>
          <a:ext cx="8640958" cy="4142282"/>
        </p:xfrm>
        <a:graphic>
          <a:graphicData uri="http://schemas.openxmlformats.org/drawingml/2006/table">
            <a:tbl>
              <a:tblPr firstRow="1" firstCol="1" lastRow="1" lastCol="1" bandRow="1" bandCol="1">
                <a:tableStyleId>{5C22544A-7EE6-4342-B048-85BDC9FD1C3A}</a:tableStyleId>
              </a:tblPr>
              <a:tblGrid>
                <a:gridCol w="351868"/>
                <a:gridCol w="3248532"/>
                <a:gridCol w="648072"/>
                <a:gridCol w="1152128"/>
                <a:gridCol w="1152128"/>
                <a:gridCol w="1080120"/>
                <a:gridCol w="1008110"/>
              </a:tblGrid>
              <a:tr h="1090773">
                <a:tc>
                  <a:txBody>
                    <a:bodyPr/>
                    <a:lstStyle/>
                    <a:p>
                      <a:pPr algn="ctr">
                        <a:spcAft>
                          <a:spcPts val="0"/>
                        </a:spcAft>
                      </a:pPr>
                      <a:r>
                        <a:rPr lang="ru-RU" sz="1100" b="1" dirty="0">
                          <a:solidFill>
                            <a:srgbClr val="0000FF"/>
                          </a:solidFill>
                          <a:effectLst/>
                          <a:latin typeface="Arial" pitchFamily="34" charset="0"/>
                          <a:cs typeface="Arial" pitchFamily="34" charset="0"/>
                        </a:rPr>
                        <a:t>№ п/п</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300" b="1" dirty="0">
                          <a:solidFill>
                            <a:srgbClr val="0000FF"/>
                          </a:solidFill>
                          <a:effectLst/>
                          <a:latin typeface="Arial" pitchFamily="34" charset="0"/>
                          <a:cs typeface="Arial" pitchFamily="34" charset="0"/>
                        </a:rPr>
                        <a:t>Наименование показателя</a:t>
                      </a:r>
                      <a:endParaRPr lang="ru-RU" sz="13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300" b="1" dirty="0" smtClean="0">
                          <a:solidFill>
                            <a:srgbClr val="0000FF"/>
                          </a:solidFill>
                          <a:effectLst/>
                          <a:latin typeface="Arial" pitchFamily="34" charset="0"/>
                          <a:cs typeface="Arial" pitchFamily="34" charset="0"/>
                        </a:rPr>
                        <a:t>Ед. </a:t>
                      </a:r>
                      <a:r>
                        <a:rPr lang="ru-RU" sz="1300" b="1" dirty="0" err="1" smtClean="0">
                          <a:solidFill>
                            <a:srgbClr val="0000FF"/>
                          </a:solidFill>
                          <a:effectLst/>
                          <a:latin typeface="Arial" pitchFamily="34" charset="0"/>
                          <a:cs typeface="Arial" pitchFamily="34" charset="0"/>
                        </a:rPr>
                        <a:t>изм</a:t>
                      </a:r>
                      <a:endParaRPr lang="ru-RU" sz="13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300" b="1" dirty="0" smtClean="0">
                          <a:solidFill>
                            <a:srgbClr val="0000FF"/>
                          </a:solidFill>
                          <a:effectLst/>
                          <a:latin typeface="Arial" pitchFamily="34" charset="0"/>
                          <a:cs typeface="Arial" pitchFamily="34" charset="0"/>
                        </a:rPr>
                        <a:t>2016 год</a:t>
                      </a:r>
                      <a:endParaRPr lang="ru-RU" sz="13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300" b="1" dirty="0" smtClean="0">
                          <a:solidFill>
                            <a:srgbClr val="0000FF"/>
                          </a:solidFill>
                          <a:effectLst/>
                          <a:latin typeface="Arial" pitchFamily="34" charset="0"/>
                          <a:cs typeface="Arial" pitchFamily="34" charset="0"/>
                        </a:rPr>
                        <a:t>2017 год</a:t>
                      </a:r>
                      <a:endParaRPr lang="ru-RU" sz="13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300" b="1" dirty="0" smtClean="0">
                          <a:solidFill>
                            <a:srgbClr val="0000FF"/>
                          </a:solidFill>
                          <a:effectLst/>
                          <a:latin typeface="Arial" pitchFamily="34" charset="0"/>
                          <a:cs typeface="Arial" pitchFamily="34" charset="0"/>
                        </a:rPr>
                        <a:t>2018 год</a:t>
                      </a:r>
                      <a:endParaRPr lang="ru-RU" sz="13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300" b="1" dirty="0" smtClean="0">
                          <a:solidFill>
                            <a:srgbClr val="0000FF"/>
                          </a:solidFill>
                          <a:effectLst/>
                          <a:latin typeface="Arial" pitchFamily="34" charset="0"/>
                          <a:cs typeface="Arial" pitchFamily="34" charset="0"/>
                        </a:rPr>
                        <a:t>2019 год</a:t>
                      </a:r>
                      <a:endParaRPr lang="ru-RU" sz="13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877">
                <a:tc>
                  <a:txBody>
                    <a:bodyPr/>
                    <a:lstStyle/>
                    <a:p>
                      <a:pPr algn="ctr">
                        <a:spcAft>
                          <a:spcPts val="0"/>
                        </a:spcAft>
                      </a:pPr>
                      <a:r>
                        <a:rPr lang="ru-RU" sz="1100" b="1" dirty="0">
                          <a:solidFill>
                            <a:srgbClr val="0000FF"/>
                          </a:solidFill>
                          <a:effectLst/>
                          <a:latin typeface="Arial" pitchFamily="34" charset="0"/>
                          <a:cs typeface="Arial" pitchFamily="34" charset="0"/>
                        </a:rPr>
                        <a:t>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6629400" algn="l"/>
                        </a:tabLst>
                      </a:pPr>
                      <a:r>
                        <a:rPr lang="ru-RU" sz="1200" b="1" dirty="0">
                          <a:solidFill>
                            <a:srgbClr val="3333FF"/>
                          </a:solidFill>
                          <a:latin typeface="Arial" pitchFamily="34" charset="0"/>
                          <a:ea typeface="Times New Roman"/>
                          <a:cs typeface="Arial" pitchFamily="34" charset="0"/>
                        </a:rPr>
                        <a:t>Доля ликвидированных несанкционированных свалок  от общего количества  несанкционированных свалок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dirty="0">
                          <a:solidFill>
                            <a:srgbClr val="3333FF"/>
                          </a:solidFill>
                          <a:latin typeface="Arial" pitchFamily="34" charset="0"/>
                          <a:ea typeface="Times New Roman"/>
                          <a:cs typeface="Arial" pitchFamily="34" charset="0"/>
                        </a:rPr>
                        <a:t>Не менее 10% в год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a:solidFill>
                            <a:srgbClr val="3333FF"/>
                          </a:solidFill>
                          <a:latin typeface="Arial" pitchFamily="34" charset="0"/>
                          <a:ea typeface="Times New Roman"/>
                          <a:cs typeface="Arial" pitchFamily="34" charset="0"/>
                        </a:rPr>
                        <a:t>Не менее 10% в год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a:solidFill>
                            <a:srgbClr val="3333FF"/>
                          </a:solidFill>
                          <a:latin typeface="Arial" pitchFamily="34" charset="0"/>
                          <a:ea typeface="Times New Roman"/>
                          <a:cs typeface="Arial" pitchFamily="34" charset="0"/>
                        </a:rPr>
                        <a:t>Не менее 10% в год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dirty="0">
                          <a:solidFill>
                            <a:srgbClr val="3333FF"/>
                          </a:solidFill>
                          <a:latin typeface="Arial" pitchFamily="34" charset="0"/>
                          <a:ea typeface="Times New Roman"/>
                          <a:cs typeface="Arial" pitchFamily="34" charset="0"/>
                        </a:rPr>
                        <a:t>Не менее 10% в год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2158">
                <a:tc>
                  <a:txBody>
                    <a:bodyPr/>
                    <a:lstStyle/>
                    <a:p>
                      <a:pPr algn="ctr">
                        <a:spcAft>
                          <a:spcPts val="0"/>
                        </a:spcAft>
                      </a:pPr>
                      <a:r>
                        <a:rPr lang="ru-RU" sz="1100" b="1" dirty="0">
                          <a:solidFill>
                            <a:srgbClr val="0000FF"/>
                          </a:solidFill>
                          <a:effectLst/>
                          <a:latin typeface="Arial" pitchFamily="34" charset="0"/>
                          <a:cs typeface="Arial" pitchFamily="34" charset="0"/>
                        </a:rPr>
                        <a:t>2</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6629400" algn="l"/>
                        </a:tabLst>
                      </a:pPr>
                      <a:r>
                        <a:rPr lang="ru-RU" sz="1200" b="1" dirty="0">
                          <a:solidFill>
                            <a:srgbClr val="3333FF"/>
                          </a:solidFill>
                          <a:latin typeface="Arial" pitchFamily="34" charset="0"/>
                          <a:ea typeface="Times New Roman"/>
                          <a:cs typeface="Arial" pitchFamily="34" charset="0"/>
                        </a:rPr>
                        <a:t>Доля  негативного воздействия на водные объекты от металлических обломков (брошенных судов)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dirty="0">
                          <a:solidFill>
                            <a:srgbClr val="3333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a:solidFill>
                            <a:srgbClr val="3333FF"/>
                          </a:solidFill>
                          <a:latin typeface="Arial" pitchFamily="34" charset="0"/>
                          <a:ea typeface="Times New Roman"/>
                          <a:cs typeface="Arial" pitchFamily="34" charset="0"/>
                        </a:rPr>
                        <a:t>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3597">
                <a:tc>
                  <a:txBody>
                    <a:bodyPr/>
                    <a:lstStyle/>
                    <a:p>
                      <a:pPr algn="ctr">
                        <a:spcAft>
                          <a:spcPts val="0"/>
                        </a:spcAft>
                      </a:pPr>
                      <a:r>
                        <a:rPr lang="ru-RU" sz="1100" b="1" dirty="0">
                          <a:solidFill>
                            <a:srgbClr val="0000FF"/>
                          </a:solidFill>
                          <a:effectLst/>
                          <a:latin typeface="Arial" pitchFamily="34" charset="0"/>
                          <a:cs typeface="Arial" pitchFamily="34" charset="0"/>
                        </a:rPr>
                        <a:t>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6629400" algn="l"/>
                        </a:tabLst>
                      </a:pPr>
                      <a:r>
                        <a:rPr lang="ru-RU" sz="1200" b="1" dirty="0">
                          <a:solidFill>
                            <a:srgbClr val="3333FF"/>
                          </a:solidFill>
                          <a:latin typeface="Arial" pitchFamily="34" charset="0"/>
                          <a:ea typeface="Times New Roman"/>
                          <a:cs typeface="Arial" pitchFamily="34" charset="0"/>
                        </a:rPr>
                        <a:t>Доля населения, вовлеченного в эколого-просветительские и эколого-образовательные мероприятия, от общего количества населения города Урай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10,1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10,2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10,3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877">
                <a:tc>
                  <a:txBody>
                    <a:bodyPr/>
                    <a:lstStyle/>
                    <a:p>
                      <a:pPr algn="ctr">
                        <a:spcAft>
                          <a:spcPts val="0"/>
                        </a:spcAft>
                      </a:pPr>
                      <a:r>
                        <a:rPr lang="ru-RU" sz="1100" b="1" dirty="0">
                          <a:solidFill>
                            <a:srgbClr val="0000FF"/>
                          </a:solidFill>
                          <a:effectLst/>
                          <a:latin typeface="Arial" pitchFamily="34" charset="0"/>
                          <a:cs typeface="Arial" pitchFamily="34" charset="0"/>
                        </a:rPr>
                        <a:t>4</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6629400" algn="l"/>
                        </a:tabLst>
                      </a:pPr>
                      <a:r>
                        <a:rPr lang="ru-RU" sz="1200" b="1" dirty="0">
                          <a:solidFill>
                            <a:srgbClr val="3333FF"/>
                          </a:solidFill>
                          <a:latin typeface="Arial" pitchFamily="34" charset="0"/>
                          <a:ea typeface="Times New Roman"/>
                          <a:cs typeface="Arial" pitchFamily="34" charset="0"/>
                        </a:rPr>
                        <a:t>Доля площади лесов в границе населенного пункта город Урай, на которые разработан лесохозяйственный регламент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dirty="0">
                          <a:solidFill>
                            <a:srgbClr val="3333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a:solidFill>
                            <a:srgbClr val="3333FF"/>
                          </a:solidFill>
                          <a:latin typeface="Arial" pitchFamily="34" charset="0"/>
                          <a:ea typeface="Times New Roman"/>
                          <a:cs typeface="Arial"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dirty="0">
                          <a:solidFill>
                            <a:srgbClr val="3333FF"/>
                          </a:solidFill>
                          <a:latin typeface="Arial" pitchFamily="34" charset="0"/>
                          <a:ea typeface="Times New Roman"/>
                          <a:cs typeface="Arial"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6629400" algn="l"/>
                        </a:tabLst>
                      </a:pPr>
                      <a:r>
                        <a:rPr lang="ru-RU" sz="1200" b="1" dirty="0">
                          <a:solidFill>
                            <a:srgbClr val="3333FF"/>
                          </a:solidFill>
                          <a:latin typeface="Arial" pitchFamily="34" charset="0"/>
                          <a:ea typeface="Times New Roman"/>
                          <a:cs typeface="Arial"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51520" y="260648"/>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олилиния 18"/>
          <p:cNvSpPr/>
          <p:nvPr/>
        </p:nvSpPr>
        <p:spPr>
          <a:xfrm>
            <a:off x="4716016" y="6093296"/>
            <a:ext cx="1454912" cy="651975"/>
          </a:xfrm>
          <a:custGeom>
            <a:avLst/>
            <a:gdLst>
              <a:gd name="connsiteX0" fmla="*/ 0 w 1887182"/>
              <a:gd name="connsiteY0" fmla="*/ 0 h 853974"/>
              <a:gd name="connsiteX1" fmla="*/ 1887182 w 1887182"/>
              <a:gd name="connsiteY1" fmla="*/ 0 h 853974"/>
              <a:gd name="connsiteX2" fmla="*/ 1887182 w 1887182"/>
              <a:gd name="connsiteY2" fmla="*/ 853974 h 853974"/>
              <a:gd name="connsiteX3" fmla="*/ 0 w 1887182"/>
              <a:gd name="connsiteY3" fmla="*/ 853974 h 853974"/>
              <a:gd name="connsiteX4" fmla="*/ 0 w 1887182"/>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82" h="853974">
                <a:moveTo>
                  <a:pt x="0" y="0"/>
                </a:moveTo>
                <a:lnTo>
                  <a:pt x="1887182" y="0"/>
                </a:lnTo>
                <a:lnTo>
                  <a:pt x="1887182" y="853974"/>
                </a:lnTo>
                <a:lnTo>
                  <a:pt x="0" y="853974"/>
                </a:lnTo>
                <a:lnTo>
                  <a:pt x="0" y="0"/>
                </a:lnTo>
                <a:close/>
              </a:path>
            </a:pathLst>
          </a:custGeom>
          <a:solidFill>
            <a:srgbClr val="FFC000"/>
          </a:solidFill>
          <a:ln cmpd="sng">
            <a:solidFill>
              <a:schemeClr val="bg1">
                <a:lumMod val="65000"/>
                <a:alpha val="90000"/>
              </a:schemeClr>
            </a:solidFill>
            <a:prstDash val="sysDot"/>
          </a:ln>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1950" tIns="128016" rIns="128016" bIns="128016" numCol="1" spcCol="1270" anchor="ctr" anchorCtr="0">
            <a:noAutofit/>
          </a:bodyPr>
          <a:lstStyle/>
          <a:p>
            <a:pPr lvl="0" algn="r" defTabSz="800100">
              <a:lnSpc>
                <a:spcPct val="90000"/>
              </a:lnSpc>
              <a:spcBef>
                <a:spcPct val="0"/>
              </a:spcBef>
              <a:spcAft>
                <a:spcPct val="35000"/>
              </a:spcAft>
            </a:pPr>
            <a:r>
              <a:rPr lang="ru-RU" b="1" dirty="0" smtClean="0">
                <a:latin typeface="Arial" pitchFamily="34" charset="0"/>
                <a:cs typeface="Arial" pitchFamily="34" charset="0"/>
              </a:rPr>
              <a:t>43 </a:t>
            </a:r>
            <a:r>
              <a:rPr lang="ru-RU" b="1" dirty="0" smtClean="0">
                <a:latin typeface="Arial" pitchFamily="34" charset="0"/>
                <a:cs typeface="Arial" pitchFamily="34" charset="0"/>
              </a:rPr>
              <a:t>325,5 </a:t>
            </a:r>
            <a:r>
              <a:rPr lang="ru-RU" sz="1800" b="1" kern="1200" dirty="0" smtClean="0">
                <a:latin typeface="Arial" pitchFamily="34" charset="0"/>
                <a:cs typeface="Arial" pitchFamily="34" charset="0"/>
              </a:rPr>
              <a:t>тыс.руб.</a:t>
            </a:r>
            <a:endParaRPr lang="ru-RU" sz="1800" b="1" kern="1200" dirty="0">
              <a:latin typeface="Arial" pitchFamily="34" charset="0"/>
              <a:cs typeface="Arial" pitchFamily="34" charset="0"/>
            </a:endParaRPr>
          </a:p>
        </p:txBody>
      </p:sp>
      <p:sp>
        <p:nvSpPr>
          <p:cNvPr id="3" name="Объект 2"/>
          <p:cNvSpPr>
            <a:spLocks noGrp="1"/>
          </p:cNvSpPr>
          <p:nvPr>
            <p:ph idx="1"/>
          </p:nvPr>
        </p:nvSpPr>
        <p:spPr>
          <a:xfrm>
            <a:off x="0" y="116632"/>
            <a:ext cx="9144000" cy="1152128"/>
          </a:xfrm>
          <a:noFill/>
        </p:spPr>
        <p:txBody>
          <a:bodyPr anchor="ctr">
            <a:normAutofit lnSpcReduction="10000"/>
          </a:bodyPr>
          <a:lstStyle/>
          <a:p>
            <a:pPr algn="ctr">
              <a:buNone/>
            </a:pPr>
            <a:r>
              <a:rPr lang="ru-RU" sz="1900" b="1" dirty="0" smtClean="0">
                <a:latin typeface="Arial" pitchFamily="34" charset="0"/>
                <a:cs typeface="Arial" pitchFamily="34" charset="0"/>
              </a:rPr>
              <a:t>Муниципальная программа «Развитие малого и среднего предпринимательства, потребительского рынка и сельскохозяйственных товаропроизводителей города Урай» на 2016-2020 годы</a:t>
            </a:r>
            <a:endParaRPr lang="ru-RU" sz="1900" dirty="0">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514778561"/>
              </p:ext>
            </p:extLst>
          </p:nvPr>
        </p:nvGraphicFramePr>
        <p:xfrm>
          <a:off x="251520" y="3068958"/>
          <a:ext cx="6552728" cy="1944217"/>
        </p:xfrm>
        <a:graphic>
          <a:graphicData uri="http://schemas.openxmlformats.org/drawingml/2006/table">
            <a:tbl>
              <a:tblPr/>
              <a:tblGrid>
                <a:gridCol w="6552728"/>
              </a:tblGrid>
              <a:tr h="628669">
                <a:tc>
                  <a:txBody>
                    <a:bodyPr/>
                    <a:lstStyle/>
                    <a:p>
                      <a:pPr algn="l" fontAlgn="b"/>
                      <a:r>
                        <a:rPr lang="ru-RU" sz="1600" b="1" i="0" u="none" strike="noStrike" dirty="0">
                          <a:solidFill>
                            <a:schemeClr val="tx1"/>
                          </a:solidFill>
                          <a:latin typeface="Arial" pitchFamily="34" charset="0"/>
                          <a:cs typeface="Arial" pitchFamily="34" charset="0"/>
                        </a:rPr>
                        <a:t>Подпрограмма 1 </a:t>
                      </a:r>
                      <a:r>
                        <a:rPr lang="ru-RU" sz="1600" b="1" i="0" u="none" strike="noStrike" dirty="0" smtClean="0">
                          <a:solidFill>
                            <a:schemeClr val="tx1"/>
                          </a:solidFill>
                          <a:latin typeface="Arial" pitchFamily="34" charset="0"/>
                          <a:cs typeface="Arial" pitchFamily="34" charset="0"/>
                        </a:rPr>
                        <a:t>«Развитие </a:t>
                      </a:r>
                      <a:r>
                        <a:rPr lang="ru-RU" sz="1600" b="1" i="0" u="none" strike="noStrike" dirty="0">
                          <a:solidFill>
                            <a:schemeClr val="tx1"/>
                          </a:solidFill>
                          <a:latin typeface="Arial" pitchFamily="34" charset="0"/>
                          <a:cs typeface="Arial" pitchFamily="34" charset="0"/>
                        </a:rPr>
                        <a:t>малого и среднего </a:t>
                      </a:r>
                      <a:r>
                        <a:rPr lang="ru-RU" sz="1600" b="1" i="0" u="none" strike="noStrike" dirty="0" smtClean="0">
                          <a:solidFill>
                            <a:schemeClr val="tx1"/>
                          </a:solidFill>
                          <a:latin typeface="Arial" pitchFamily="34" charset="0"/>
                          <a:cs typeface="Arial" pitchFamily="34" charset="0"/>
                        </a:rPr>
                        <a:t>предпринимательства» </a:t>
                      </a:r>
                      <a:r>
                        <a:rPr lang="ru-RU" sz="1400" b="1" i="0" u="none" strike="noStrike" dirty="0" smtClean="0">
                          <a:solidFill>
                            <a:srgbClr val="0000FF"/>
                          </a:solidFill>
                          <a:latin typeface="Arial" pitchFamily="34" charset="0"/>
                          <a:cs typeface="Arial" pitchFamily="34" charset="0"/>
                        </a:rPr>
                        <a:t>(</a:t>
                      </a:r>
                      <a:r>
                        <a:rPr lang="ru-RU" sz="1400" b="1" i="0" u="none" strike="noStrike" dirty="0" err="1" smtClean="0">
                          <a:solidFill>
                            <a:srgbClr val="0000FF"/>
                          </a:solidFill>
                          <a:latin typeface="Arial" pitchFamily="34" charset="0"/>
                          <a:cs typeface="Arial" pitchFamily="34" charset="0"/>
                        </a:rPr>
                        <a:t>грантовая</a:t>
                      </a:r>
                      <a:r>
                        <a:rPr lang="ru-RU" sz="1400" b="1" i="0" u="none" strike="noStrike" dirty="0" smtClean="0">
                          <a:solidFill>
                            <a:srgbClr val="0000FF"/>
                          </a:solidFill>
                          <a:latin typeface="Arial" pitchFamily="34" charset="0"/>
                          <a:cs typeface="Arial" pitchFamily="34" charset="0"/>
                        </a:rPr>
                        <a:t> поддержка предпринимательства)</a:t>
                      </a:r>
                      <a:endParaRPr lang="ru-RU" sz="1400" b="1" i="0" u="none" strike="noStrike" dirty="0">
                        <a:solidFill>
                          <a:srgbClr val="0000FF"/>
                        </a:solidFill>
                        <a:latin typeface="Arial" pitchFamily="34" charset="0"/>
                        <a:cs typeface="Arial" pitchFamily="34" charset="0"/>
                      </a:endParaRPr>
                    </a:p>
                  </a:txBody>
                  <a:tcPr marL="8451" marR="8451" marT="845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21287">
                <a:tc>
                  <a:txBody>
                    <a:bodyPr/>
                    <a:lstStyle/>
                    <a:p>
                      <a:pPr algn="l" fontAlgn="b"/>
                      <a:r>
                        <a:rPr lang="ru-RU" sz="1600" b="1" i="0" u="none" strike="noStrike" dirty="0">
                          <a:solidFill>
                            <a:schemeClr val="tx1"/>
                          </a:solidFill>
                          <a:latin typeface="Arial" pitchFamily="34" charset="0"/>
                          <a:cs typeface="Arial" pitchFamily="34" charset="0"/>
                        </a:rPr>
                        <a:t>Подпрограмма 2 </a:t>
                      </a:r>
                      <a:r>
                        <a:rPr lang="ru-RU" sz="1600" b="1" i="0" u="none" strike="noStrike" dirty="0" smtClean="0">
                          <a:solidFill>
                            <a:schemeClr val="tx1"/>
                          </a:solidFill>
                          <a:latin typeface="Arial" pitchFamily="34" charset="0"/>
                          <a:cs typeface="Arial" pitchFamily="34" charset="0"/>
                        </a:rPr>
                        <a:t>«Развитие </a:t>
                      </a:r>
                      <a:r>
                        <a:rPr lang="ru-RU" sz="1600" b="1" i="0" u="none" strike="noStrike" dirty="0">
                          <a:solidFill>
                            <a:schemeClr val="tx1"/>
                          </a:solidFill>
                          <a:latin typeface="Arial" pitchFamily="34" charset="0"/>
                          <a:cs typeface="Arial" pitchFamily="34" charset="0"/>
                        </a:rPr>
                        <a:t>потребительского </a:t>
                      </a:r>
                      <a:r>
                        <a:rPr lang="ru-RU" sz="1600" b="1" i="0" u="none" strike="noStrike" dirty="0" smtClean="0">
                          <a:solidFill>
                            <a:schemeClr val="tx1"/>
                          </a:solidFill>
                          <a:latin typeface="Arial" pitchFamily="34" charset="0"/>
                          <a:cs typeface="Arial" pitchFamily="34" charset="0"/>
                        </a:rPr>
                        <a:t>рынка» </a:t>
                      </a:r>
                      <a:r>
                        <a:rPr lang="ru-RU" sz="1400" b="1" i="0" u="none" strike="noStrike" dirty="0" smtClean="0">
                          <a:solidFill>
                            <a:srgbClr val="0000FF"/>
                          </a:solidFill>
                          <a:latin typeface="Arial" pitchFamily="34" charset="0"/>
                          <a:cs typeface="Arial" pitchFamily="34" charset="0"/>
                        </a:rPr>
                        <a:t>(организация и проведение ярмарок)</a:t>
                      </a:r>
                      <a:endParaRPr lang="ru-RU" sz="1400" b="1" i="0" u="none" strike="noStrike" dirty="0">
                        <a:solidFill>
                          <a:srgbClr val="0000FF"/>
                        </a:solidFill>
                        <a:latin typeface="Arial" pitchFamily="34" charset="0"/>
                        <a:cs typeface="Arial" pitchFamily="34" charset="0"/>
                      </a:endParaRPr>
                    </a:p>
                  </a:txBody>
                  <a:tcPr marL="8451" marR="8451" marT="845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794261">
                <a:tc>
                  <a:txBody>
                    <a:bodyPr/>
                    <a:lstStyle/>
                    <a:p>
                      <a:pPr algn="l" fontAlgn="b"/>
                      <a:r>
                        <a:rPr lang="ru-RU" sz="1600" b="1" i="0" u="none" strike="noStrike" dirty="0">
                          <a:solidFill>
                            <a:schemeClr val="tx1"/>
                          </a:solidFill>
                          <a:latin typeface="Arial" pitchFamily="34" charset="0"/>
                          <a:cs typeface="Arial" pitchFamily="34" charset="0"/>
                        </a:rPr>
                        <a:t>Подпрограмма 3 </a:t>
                      </a:r>
                      <a:r>
                        <a:rPr lang="ru-RU" sz="1600" b="1" i="0" u="none" strike="noStrike" dirty="0" smtClean="0">
                          <a:solidFill>
                            <a:schemeClr val="tx1"/>
                          </a:solidFill>
                          <a:latin typeface="Arial" pitchFamily="34" charset="0"/>
                          <a:cs typeface="Arial" pitchFamily="34" charset="0"/>
                        </a:rPr>
                        <a:t>«Развитие </a:t>
                      </a:r>
                      <a:r>
                        <a:rPr lang="ru-RU" sz="1600" b="1" i="0" u="none" strike="noStrike" dirty="0">
                          <a:solidFill>
                            <a:schemeClr val="tx1"/>
                          </a:solidFill>
                          <a:latin typeface="Arial" pitchFamily="34" charset="0"/>
                          <a:cs typeface="Arial" pitchFamily="34" charset="0"/>
                        </a:rPr>
                        <a:t>сельскохозяйственных </a:t>
                      </a:r>
                      <a:r>
                        <a:rPr lang="ru-RU" sz="1600" b="1" i="0" u="none" strike="noStrike" dirty="0" smtClean="0">
                          <a:solidFill>
                            <a:schemeClr val="tx1"/>
                          </a:solidFill>
                          <a:latin typeface="Arial" pitchFamily="34" charset="0"/>
                          <a:cs typeface="Arial" pitchFamily="34" charset="0"/>
                        </a:rPr>
                        <a:t>товаропроизводителей»</a:t>
                      </a:r>
                      <a:r>
                        <a:rPr lang="ru-RU" sz="1600" b="1" i="0" u="none" strike="noStrike" dirty="0" smtClean="0">
                          <a:solidFill>
                            <a:srgbClr val="FF0000"/>
                          </a:solidFill>
                          <a:latin typeface="Arial" pitchFamily="34" charset="0"/>
                          <a:cs typeface="Arial" pitchFamily="34" charset="0"/>
                        </a:rPr>
                        <a:t> </a:t>
                      </a:r>
                      <a:r>
                        <a:rPr lang="ru-RU" sz="1400" b="1" i="0" u="none" strike="noStrike" dirty="0" smtClean="0">
                          <a:solidFill>
                            <a:srgbClr val="0000FF"/>
                          </a:solidFill>
                          <a:latin typeface="Arial" pitchFamily="34" charset="0"/>
                          <a:cs typeface="Arial" pitchFamily="34" charset="0"/>
                        </a:rPr>
                        <a:t>(субвенции на поддержку животноводства, переработки и реализации продукции животноводства)</a:t>
                      </a:r>
                      <a:endParaRPr lang="ru-RU" sz="1400" b="1" i="0" u="none" strike="noStrike" dirty="0">
                        <a:solidFill>
                          <a:srgbClr val="0000FF"/>
                        </a:solidFill>
                        <a:latin typeface="Arial" pitchFamily="34" charset="0"/>
                        <a:cs typeface="Arial" pitchFamily="34" charset="0"/>
                      </a:endParaRPr>
                    </a:p>
                  </a:txBody>
                  <a:tcPr marL="8451" marR="8451" marT="845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2530" name="Picture 2" descr="http://www.ukazka.ru/img/b/uk772285.jpg"/>
          <p:cNvPicPr>
            <a:picLocks noChangeAspect="1" noChangeArrowheads="1"/>
          </p:cNvPicPr>
          <p:nvPr/>
        </p:nvPicPr>
        <p:blipFill>
          <a:blip r:embed="rId2" cstate="print"/>
          <a:srcRect/>
          <a:stretch>
            <a:fillRect/>
          </a:stretch>
        </p:blipFill>
        <p:spPr bwMode="auto">
          <a:xfrm>
            <a:off x="7020272" y="2996952"/>
            <a:ext cx="1944216" cy="2772004"/>
          </a:xfrm>
          <a:prstGeom prst="rect">
            <a:avLst/>
          </a:prstGeom>
          <a:ln>
            <a:noFill/>
          </a:ln>
          <a:effectLst>
            <a:outerShdw blurRad="292100" dist="139700" dir="2700000" algn="tl" rotWithShape="0">
              <a:srgbClr val="333333">
                <a:alpha val="65000"/>
              </a:srgbClr>
            </a:outerShdw>
          </a:effectLst>
        </p:spPr>
      </p:pic>
      <p:grpSp>
        <p:nvGrpSpPr>
          <p:cNvPr id="2" name="Группа 10"/>
          <p:cNvGrpSpPr/>
          <p:nvPr/>
        </p:nvGrpSpPr>
        <p:grpSpPr>
          <a:xfrm>
            <a:off x="2267744" y="5589239"/>
            <a:ext cx="6120680" cy="1156031"/>
            <a:chOff x="984803" y="5517233"/>
            <a:chExt cx="5911794" cy="1222267"/>
          </a:xfrm>
        </p:grpSpPr>
        <p:sp>
          <p:nvSpPr>
            <p:cNvPr id="12" name="Полилиния 11"/>
            <p:cNvSpPr/>
            <p:nvPr/>
          </p:nvSpPr>
          <p:spPr>
            <a:xfrm>
              <a:off x="1487406" y="6050170"/>
              <a:ext cx="1296555" cy="689330"/>
            </a:xfrm>
            <a:custGeom>
              <a:avLst/>
              <a:gdLst>
                <a:gd name="connsiteX0" fmla="*/ 0 w 1887182"/>
                <a:gd name="connsiteY0" fmla="*/ 0 h 853974"/>
                <a:gd name="connsiteX1" fmla="*/ 1887182 w 1887182"/>
                <a:gd name="connsiteY1" fmla="*/ 0 h 853974"/>
                <a:gd name="connsiteX2" fmla="*/ 1887182 w 1887182"/>
                <a:gd name="connsiteY2" fmla="*/ 853974 h 853974"/>
                <a:gd name="connsiteX3" fmla="*/ 0 w 1887182"/>
                <a:gd name="connsiteY3" fmla="*/ 853974 h 853974"/>
                <a:gd name="connsiteX4" fmla="*/ 0 w 1887182"/>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82" h="853974">
                  <a:moveTo>
                    <a:pt x="0" y="0"/>
                  </a:moveTo>
                  <a:lnTo>
                    <a:pt x="1887182" y="0"/>
                  </a:lnTo>
                  <a:lnTo>
                    <a:pt x="1887182" y="853974"/>
                  </a:lnTo>
                  <a:lnTo>
                    <a:pt x="0" y="853974"/>
                  </a:lnTo>
                  <a:lnTo>
                    <a:pt x="0" y="0"/>
                  </a:lnTo>
                  <a:close/>
                </a:path>
              </a:pathLst>
            </a:custGeom>
            <a:solidFill>
              <a:srgbClr val="FFC000"/>
            </a:solidFill>
            <a:ln cmpd="sng">
              <a:solidFill>
                <a:schemeClr val="bg1">
                  <a:lumMod val="65000"/>
                  <a:alpha val="90000"/>
                </a:schemeClr>
              </a:solidFill>
              <a:prstDash val="sysDot"/>
            </a:ln>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1950" tIns="128016" rIns="128016" bIns="128016" numCol="1" spcCol="1270" anchor="t" anchorCtr="0">
              <a:noAutofit/>
            </a:bodyPr>
            <a:lstStyle/>
            <a:p>
              <a:pPr lvl="0" algn="r" defTabSz="800100">
                <a:lnSpc>
                  <a:spcPct val="90000"/>
                </a:lnSpc>
                <a:spcBef>
                  <a:spcPct val="0"/>
                </a:spcBef>
                <a:spcAft>
                  <a:spcPct val="35000"/>
                </a:spcAft>
              </a:pPr>
              <a:r>
                <a:rPr lang="ru-RU" b="1" dirty="0" smtClean="0">
                  <a:latin typeface="Arial" pitchFamily="34" charset="0"/>
                  <a:cs typeface="Arial" pitchFamily="34" charset="0"/>
                </a:rPr>
                <a:t>38 970,5 </a:t>
              </a:r>
              <a:r>
                <a:rPr lang="ru-RU" sz="1800" b="1" kern="1200" dirty="0" err="1" smtClean="0">
                  <a:latin typeface="Arial" pitchFamily="34" charset="0"/>
                  <a:cs typeface="Arial" pitchFamily="34" charset="0"/>
                </a:rPr>
                <a:t>тыс.руб</a:t>
              </a:r>
              <a:endParaRPr lang="ru-RU" sz="1800" b="1" kern="1200" dirty="0">
                <a:latin typeface="Arial" pitchFamily="34" charset="0"/>
                <a:cs typeface="Arial" pitchFamily="34" charset="0"/>
              </a:endParaRPr>
            </a:p>
          </p:txBody>
        </p:sp>
        <p:sp>
          <p:nvSpPr>
            <p:cNvPr id="13" name="Полилиния 12"/>
            <p:cNvSpPr/>
            <p:nvPr/>
          </p:nvSpPr>
          <p:spPr>
            <a:xfrm>
              <a:off x="984803" y="5517233"/>
              <a:ext cx="973707" cy="805725"/>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2017 год</a:t>
              </a:r>
              <a:endParaRPr lang="ru-RU" b="1" kern="1200" dirty="0">
                <a:solidFill>
                  <a:schemeClr val="tx1"/>
                </a:solidFill>
                <a:latin typeface="Arial" pitchFamily="34" charset="0"/>
                <a:cs typeface="Arial" pitchFamily="34" charset="0"/>
              </a:endParaRPr>
            </a:p>
          </p:txBody>
        </p:sp>
        <p:sp>
          <p:nvSpPr>
            <p:cNvPr id="15" name="Полилиния 14"/>
            <p:cNvSpPr/>
            <p:nvPr/>
          </p:nvSpPr>
          <p:spPr>
            <a:xfrm>
              <a:off x="5459509" y="5974036"/>
              <a:ext cx="1437088" cy="747542"/>
            </a:xfrm>
            <a:custGeom>
              <a:avLst/>
              <a:gdLst>
                <a:gd name="connsiteX0" fmla="*/ 0 w 1280321"/>
                <a:gd name="connsiteY0" fmla="*/ 0 h 747543"/>
                <a:gd name="connsiteX1" fmla="*/ 1280321 w 1280321"/>
                <a:gd name="connsiteY1" fmla="*/ 0 h 747543"/>
                <a:gd name="connsiteX2" fmla="*/ 1280321 w 1280321"/>
                <a:gd name="connsiteY2" fmla="*/ 747543 h 747543"/>
                <a:gd name="connsiteX3" fmla="*/ 0 w 1280321"/>
                <a:gd name="connsiteY3" fmla="*/ 747543 h 747543"/>
                <a:gd name="connsiteX4" fmla="*/ 0 w 1280321"/>
                <a:gd name="connsiteY4" fmla="*/ 0 h 74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321" h="747543">
                  <a:moveTo>
                    <a:pt x="0" y="0"/>
                  </a:moveTo>
                  <a:lnTo>
                    <a:pt x="1280321" y="0"/>
                  </a:lnTo>
                  <a:lnTo>
                    <a:pt x="1280321" y="747543"/>
                  </a:lnTo>
                  <a:lnTo>
                    <a:pt x="0" y="747543"/>
                  </a:lnTo>
                  <a:lnTo>
                    <a:pt x="0" y="0"/>
                  </a:lnTo>
                  <a:close/>
                </a:path>
              </a:pathLst>
            </a:cu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4852" tIns="120904" rIns="120903" bIns="120904" numCol="1" spcCol="1270" anchor="ctr" anchorCtr="0">
              <a:noAutofit/>
            </a:bodyPr>
            <a:lstStyle/>
            <a:p>
              <a:pPr lvl="0" algn="r" defTabSz="755650">
                <a:lnSpc>
                  <a:spcPct val="90000"/>
                </a:lnSpc>
                <a:spcBef>
                  <a:spcPct val="0"/>
                </a:spcBef>
                <a:spcAft>
                  <a:spcPct val="35000"/>
                </a:spcAft>
              </a:pPr>
              <a:r>
                <a:rPr lang="ru-RU" b="1" kern="1200" dirty="0" smtClean="0">
                  <a:latin typeface="Arial" pitchFamily="34" charset="0"/>
                  <a:cs typeface="Arial" pitchFamily="34" charset="0"/>
                </a:rPr>
                <a:t>26 </a:t>
              </a:r>
              <a:r>
                <a:rPr lang="ru-RU" b="1" kern="1200" dirty="0" smtClean="0">
                  <a:latin typeface="Arial" pitchFamily="34" charset="0"/>
                  <a:cs typeface="Arial" pitchFamily="34" charset="0"/>
                </a:rPr>
                <a:t>349,5 </a:t>
              </a:r>
              <a:r>
                <a:rPr lang="ru-RU" b="1" kern="1200" dirty="0" smtClean="0">
                  <a:latin typeface="Arial" pitchFamily="34" charset="0"/>
                  <a:cs typeface="Arial" pitchFamily="34" charset="0"/>
                </a:rPr>
                <a:t>тыс.руб.</a:t>
              </a:r>
              <a:endParaRPr lang="ru-RU" b="1" kern="1200" dirty="0">
                <a:latin typeface="Arial" pitchFamily="34" charset="0"/>
                <a:cs typeface="Arial" pitchFamily="34" charset="0"/>
              </a:endParaRPr>
            </a:p>
          </p:txBody>
        </p:sp>
        <p:sp>
          <p:nvSpPr>
            <p:cNvPr id="16" name="Полилиния 15"/>
            <p:cNvSpPr/>
            <p:nvPr/>
          </p:nvSpPr>
          <p:spPr>
            <a:xfrm>
              <a:off x="2862667" y="5593367"/>
              <a:ext cx="999045" cy="726534"/>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2018 год</a:t>
              </a:r>
              <a:endParaRPr lang="ru-RU" b="1" kern="1200" dirty="0">
                <a:solidFill>
                  <a:schemeClr val="tx1"/>
                </a:solidFill>
                <a:latin typeface="Arial" pitchFamily="34" charset="0"/>
                <a:cs typeface="Arial" pitchFamily="34" charset="0"/>
              </a:endParaRPr>
            </a:p>
          </p:txBody>
        </p:sp>
        <p:sp>
          <p:nvSpPr>
            <p:cNvPr id="17" name="Полилиния 16"/>
            <p:cNvSpPr/>
            <p:nvPr/>
          </p:nvSpPr>
          <p:spPr>
            <a:xfrm>
              <a:off x="4778784" y="5593367"/>
              <a:ext cx="1134543" cy="705406"/>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2019 год</a:t>
              </a:r>
              <a:endParaRPr lang="ru-RU" b="1" kern="1200" dirty="0">
                <a:solidFill>
                  <a:schemeClr val="tx1"/>
                </a:solidFill>
                <a:latin typeface="Arial" pitchFamily="34" charset="0"/>
                <a:cs typeface="Arial" pitchFamily="34" charset="0"/>
              </a:endParaRPr>
            </a:p>
          </p:txBody>
        </p:sp>
      </p:grpSp>
      <p:sp>
        <p:nvSpPr>
          <p:cNvPr id="18" name="Скругленный прямоугольник 17"/>
          <p:cNvSpPr/>
          <p:nvPr/>
        </p:nvSpPr>
        <p:spPr>
          <a:xfrm>
            <a:off x="107504" y="1268760"/>
            <a:ext cx="8784976" cy="165618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ru-RU"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500" b="1" dirty="0" smtClean="0">
                <a:solidFill>
                  <a:srgbClr val="3333FF"/>
                </a:solidFill>
                <a:latin typeface="Arial" pitchFamily="34" charset="0"/>
                <a:ea typeface="Times New Roman" panose="02020603050405020304" pitchFamily="18" charset="0"/>
                <a:cs typeface="Arial" pitchFamily="34" charset="0"/>
              </a:rPr>
              <a:t>– </a:t>
            </a:r>
            <a:r>
              <a:rPr lang="ru-RU" sz="1500" b="1" dirty="0" smtClean="0">
                <a:latin typeface="Arial" pitchFamily="34" charset="0"/>
                <a:cs typeface="Arial" pitchFamily="34" charset="0"/>
              </a:rPr>
              <a:t>создание условий для устойчивого развития малого и среднего предпринимательства на территории города Урай; создание условий для развития потребительского рынка, расширения предложений товаров и услуг на территории г.Урай; создание условий для устойчивого развития агропромышленного комплекса и повышение конкурентоспособности сельскохозяйственной продукции, произведенной на территории г. Урай</a:t>
            </a:r>
          </a:p>
          <a:p>
            <a:pPr algn="ctr"/>
            <a:endParaRPr lang="ru-RU" sz="1500" b="1" dirty="0" smtClean="0">
              <a:solidFill>
                <a:schemeClr val="tx1"/>
              </a:solidFill>
              <a:latin typeface="Arial" pitchFamily="34" charset="0"/>
              <a:cs typeface="Arial" pitchFamily="34" charset="0"/>
            </a:endParaRPr>
          </a:p>
          <a:p>
            <a:pPr algn="ctr"/>
            <a:endParaRPr lang="ru-RU" sz="1600" b="1" dirty="0">
              <a:solidFill>
                <a:schemeClr val="tx1"/>
              </a:solidFill>
              <a:latin typeface="Arial" pitchFamily="34" charset="0"/>
              <a:cs typeface="Arial" pitchFamily="34" charset="0"/>
            </a:endParaRPr>
          </a:p>
        </p:txBody>
      </p:sp>
      <p:sp>
        <p:nvSpPr>
          <p:cNvPr id="14" name="Полилиния 13"/>
          <p:cNvSpPr/>
          <p:nvPr/>
        </p:nvSpPr>
        <p:spPr>
          <a:xfrm>
            <a:off x="539552" y="5733256"/>
            <a:ext cx="1547082" cy="600046"/>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31 100,5 тыс.руб. </a:t>
            </a:r>
            <a:endParaRPr lang="ru-RU" b="1" kern="1200" dirty="0">
              <a:latin typeface="Arial" pitchFamily="34" charset="0"/>
              <a:cs typeface="Arial" pitchFamily="34" charset="0"/>
            </a:endParaRPr>
          </a:p>
        </p:txBody>
      </p:sp>
      <p:sp>
        <p:nvSpPr>
          <p:cNvPr id="20" name="Полилиния 19"/>
          <p:cNvSpPr/>
          <p:nvPr/>
        </p:nvSpPr>
        <p:spPr>
          <a:xfrm>
            <a:off x="179512" y="5157192"/>
            <a:ext cx="1152128"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179512" y="858417"/>
          <a:ext cx="8712969" cy="4632866"/>
        </p:xfrm>
        <a:graphic>
          <a:graphicData uri="http://schemas.openxmlformats.org/drawingml/2006/table">
            <a:tbl>
              <a:tblPr firstRow="1" firstCol="1" lastRow="1" lastCol="1" bandRow="1" bandCol="1">
                <a:tableStyleId>{5C22544A-7EE6-4342-B048-85BDC9FD1C3A}</a:tableStyleId>
              </a:tblPr>
              <a:tblGrid>
                <a:gridCol w="370765"/>
                <a:gridCol w="3661683"/>
                <a:gridCol w="694801"/>
                <a:gridCol w="1019603"/>
                <a:gridCol w="1019603"/>
                <a:gridCol w="1019603"/>
                <a:gridCol w="926911"/>
              </a:tblGrid>
              <a:tr h="698375">
                <a:tc>
                  <a:txBody>
                    <a:bodyPr/>
                    <a:lstStyle/>
                    <a:p>
                      <a:pPr algn="ctr">
                        <a:spcAft>
                          <a:spcPts val="0"/>
                        </a:spcAft>
                      </a:pPr>
                      <a:r>
                        <a:rPr lang="ru-RU" sz="1100" b="1" dirty="0">
                          <a:solidFill>
                            <a:srgbClr val="0000FF"/>
                          </a:solidFill>
                          <a:effectLst/>
                          <a:latin typeface="Arial" pitchFamily="34" charset="0"/>
                          <a:cs typeface="Arial" pitchFamily="34" charset="0"/>
                        </a:rPr>
                        <a:t>№ п/п</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a:solidFill>
                            <a:srgbClr val="0000FF"/>
                          </a:solidFill>
                          <a:effectLst/>
                          <a:latin typeface="Arial" pitchFamily="34" charset="0"/>
                          <a:cs typeface="Arial" pitchFamily="34" charset="0"/>
                        </a:rPr>
                        <a:t>Наименование показателя</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Ед. </a:t>
                      </a:r>
                      <a:r>
                        <a:rPr lang="ru-RU" sz="1200" b="1" dirty="0" err="1" smtClean="0">
                          <a:solidFill>
                            <a:srgbClr val="0000FF"/>
                          </a:solidFill>
                          <a:effectLst/>
                          <a:latin typeface="Arial" pitchFamily="34" charset="0"/>
                          <a:cs typeface="Arial" pitchFamily="34" charset="0"/>
                        </a:rPr>
                        <a:t>изм</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2016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2017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cs typeface="Arial" pitchFamily="34" charset="0"/>
                        </a:rPr>
                        <a:t>2018 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dirty="0" smtClean="0">
                        <a:solidFill>
                          <a:srgbClr val="0000FF"/>
                        </a:solidFill>
                        <a:effectLst/>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FF"/>
                          </a:solidFill>
                          <a:effectLst/>
                          <a:latin typeface="Arial" pitchFamily="34" charset="0"/>
                          <a:cs typeface="Arial" pitchFamily="34" charset="0"/>
                        </a:rPr>
                        <a:t>2019 год</a:t>
                      </a:r>
                      <a:endParaRPr lang="ru-RU" sz="1200" b="1" dirty="0" smtClean="0">
                        <a:solidFill>
                          <a:srgbClr val="0000FF"/>
                        </a:solidFill>
                        <a:effectLst/>
                        <a:latin typeface="Arial" pitchFamily="34" charset="0"/>
                        <a:ea typeface="Times New Roman" panose="02020603050405020304" pitchFamily="18" charset="0"/>
                        <a:cs typeface="Arial" pitchFamily="34" charset="0"/>
                      </a:endParaRPr>
                    </a:p>
                    <a:p>
                      <a:pPr algn="ctr">
                        <a:spcAft>
                          <a:spcPts val="0"/>
                        </a:spcAft>
                      </a:pP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5589">
                <a:tc>
                  <a:txBody>
                    <a:bodyPr/>
                    <a:lstStyle/>
                    <a:p>
                      <a:pPr algn="ctr">
                        <a:spcAft>
                          <a:spcPts val="0"/>
                        </a:spcAft>
                      </a:pPr>
                      <a:r>
                        <a:rPr lang="ru-RU" sz="1100" b="1" dirty="0">
                          <a:solidFill>
                            <a:srgbClr val="0000FF"/>
                          </a:solidFill>
                          <a:effectLst/>
                          <a:latin typeface="Arial" pitchFamily="34" charset="0"/>
                          <a:cs typeface="Arial" pitchFamily="34" charset="0"/>
                        </a:rPr>
                        <a:t>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1200" b="1" kern="1200" baseline="0" dirty="0" smtClean="0">
                          <a:solidFill>
                            <a:srgbClr val="0000FF"/>
                          </a:solidFill>
                          <a:latin typeface="Arial" pitchFamily="34" charset="0"/>
                          <a:ea typeface="+mn-ea"/>
                          <a:cs typeface="Arial" pitchFamily="34" charset="0"/>
                        </a:rPr>
                        <a:t>Число субъектов малого и среднего предпринимательства в расчете на 10 тыс. человек населения</a:t>
                      </a: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ед.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517,2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517,1</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517,2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517,3</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357">
                <a:tc>
                  <a:txBody>
                    <a:bodyPr/>
                    <a:lstStyle/>
                    <a:p>
                      <a:pPr algn="ctr">
                        <a:spcAft>
                          <a:spcPts val="0"/>
                        </a:spcAft>
                      </a:pPr>
                      <a:r>
                        <a:rPr lang="ru-RU" sz="1100" b="1" dirty="0">
                          <a:solidFill>
                            <a:srgbClr val="0000FF"/>
                          </a:solidFill>
                          <a:effectLst/>
                          <a:latin typeface="Arial" pitchFamily="34" charset="0"/>
                          <a:cs typeface="Arial" pitchFamily="34" charset="0"/>
                        </a:rPr>
                        <a:t>2</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1200" b="1" kern="1200" baseline="0" dirty="0" smtClean="0">
                          <a:solidFill>
                            <a:srgbClr val="0000FF"/>
                          </a:solidFill>
                          <a:latin typeface="Arial" pitchFamily="34" charset="0"/>
                          <a:ea typeface="+mn-ea"/>
                          <a:cs typeface="Arial" pitchFamily="34" charset="0"/>
                        </a:rPr>
                        <a:t>Обеспеченность торговыми площадями на 1000 жителей</a:t>
                      </a: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кв.м</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462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463</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464</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465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357">
                <a:tc>
                  <a:txBody>
                    <a:bodyPr/>
                    <a:lstStyle/>
                    <a:p>
                      <a:pPr algn="ctr">
                        <a:spcAft>
                          <a:spcPts val="0"/>
                        </a:spcAft>
                      </a:pPr>
                      <a:r>
                        <a:rPr lang="ru-RU" sz="1100" b="1" dirty="0">
                          <a:solidFill>
                            <a:srgbClr val="0000FF"/>
                          </a:solidFill>
                          <a:effectLst/>
                          <a:latin typeface="Arial" pitchFamily="34" charset="0"/>
                          <a:cs typeface="Arial" pitchFamily="34" charset="0"/>
                        </a:rPr>
                        <a:t>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1200" b="1" kern="1200" baseline="0" dirty="0" smtClean="0">
                          <a:solidFill>
                            <a:srgbClr val="0000FF"/>
                          </a:solidFill>
                          <a:latin typeface="Arial" pitchFamily="34" charset="0"/>
                          <a:ea typeface="+mn-ea"/>
                          <a:cs typeface="Arial" pitchFamily="34" charset="0"/>
                        </a:rPr>
                        <a:t>Обеспеченность посадочными местами на 1000 жителей</a:t>
                      </a: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пос. мест</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24</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24</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25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25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4217">
                <a:tc>
                  <a:txBody>
                    <a:bodyPr/>
                    <a:lstStyle/>
                    <a:p>
                      <a:pPr algn="ctr">
                        <a:spcAft>
                          <a:spcPts val="0"/>
                        </a:spcAft>
                      </a:pPr>
                      <a:r>
                        <a:rPr lang="ru-RU" sz="1100" b="1" dirty="0">
                          <a:solidFill>
                            <a:srgbClr val="0000FF"/>
                          </a:solidFill>
                          <a:effectLst/>
                          <a:latin typeface="Arial" pitchFamily="34" charset="0"/>
                          <a:cs typeface="Arial" pitchFamily="34" charset="0"/>
                        </a:rPr>
                        <a:t>4</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1200" b="1" kern="1200" baseline="0" dirty="0" smtClean="0">
                          <a:solidFill>
                            <a:srgbClr val="0000FF"/>
                          </a:solidFill>
                          <a:latin typeface="Arial" pitchFamily="34" charset="0"/>
                          <a:ea typeface="+mn-ea"/>
                          <a:cs typeface="Arial" pitchFamily="34" charset="0"/>
                        </a:rPr>
                        <a:t>Увеличение производства молока (в базисной жирности)</a:t>
                      </a: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3523">
                <a:tc>
                  <a:txBody>
                    <a:bodyPr/>
                    <a:lstStyle/>
                    <a:p>
                      <a:pPr algn="ctr">
                        <a:spcAft>
                          <a:spcPts val="0"/>
                        </a:spcAft>
                      </a:pPr>
                      <a:r>
                        <a:rPr lang="ru-RU" sz="1100" b="1" dirty="0">
                          <a:solidFill>
                            <a:srgbClr val="0000FF"/>
                          </a:solidFill>
                          <a:effectLst/>
                          <a:latin typeface="Arial" pitchFamily="34" charset="0"/>
                          <a:cs typeface="Arial" pitchFamily="34" charset="0"/>
                        </a:rPr>
                        <a:t>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1200" b="1" kern="1200" baseline="0" dirty="0" smtClean="0">
                          <a:solidFill>
                            <a:srgbClr val="0000FF"/>
                          </a:solidFill>
                          <a:latin typeface="Arial" pitchFamily="34" charset="0"/>
                          <a:ea typeface="+mn-ea"/>
                          <a:cs typeface="Arial" pitchFamily="34" charset="0"/>
                        </a:rPr>
                        <a:t>Увеличение реализации молочной продукции местными сельскохозяйственными товаропроизводителями</a:t>
                      </a: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102,0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102,0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102,0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102,0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ctr">
                        <a:spcAft>
                          <a:spcPts val="0"/>
                        </a:spcAft>
                      </a:pPr>
                      <a:r>
                        <a:rPr lang="ru-RU" sz="1100" b="1" dirty="0">
                          <a:solidFill>
                            <a:srgbClr val="0000FF"/>
                          </a:solidFill>
                          <a:effectLst/>
                          <a:latin typeface="Arial" pitchFamily="34" charset="0"/>
                          <a:cs typeface="Arial" pitchFamily="34" charset="0"/>
                        </a:rPr>
                        <a:t>6</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1200" b="1" kern="1200" baseline="0" dirty="0" smtClean="0">
                          <a:solidFill>
                            <a:srgbClr val="0000FF"/>
                          </a:solidFill>
                          <a:latin typeface="Arial" pitchFamily="34" charset="0"/>
                          <a:ea typeface="+mn-ea"/>
                          <a:cs typeface="Arial" pitchFamily="34" charset="0"/>
                        </a:rPr>
                        <a:t>Увеличение поголовья животных и птицы сельскохозяйственных товаропроизводителей</a:t>
                      </a: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101,5</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4096">
                <a:tc>
                  <a:txBody>
                    <a:bodyPr/>
                    <a:lstStyle/>
                    <a:p>
                      <a:pPr algn="ctr">
                        <a:spcAft>
                          <a:spcPts val="0"/>
                        </a:spcAft>
                      </a:pPr>
                      <a:r>
                        <a:rPr lang="ru-RU" sz="1100" b="1" dirty="0">
                          <a:solidFill>
                            <a:srgbClr val="0000FF"/>
                          </a:solidFill>
                          <a:effectLst/>
                          <a:latin typeface="Arial" pitchFamily="34" charset="0"/>
                          <a:cs typeface="Arial" pitchFamily="34" charset="0"/>
                        </a:rPr>
                        <a:t>7</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200" b="1" kern="1200" baseline="0" dirty="0" smtClean="0">
                          <a:solidFill>
                            <a:srgbClr val="0000FF"/>
                          </a:solidFill>
                          <a:latin typeface="Arial" pitchFamily="34" charset="0"/>
                          <a:ea typeface="+mn-ea"/>
                          <a:cs typeface="Arial" pitchFamily="34" charset="0"/>
                        </a:rPr>
                        <a:t>Расширение ассортимента молочной продукции, выпускаемой сельскохозяйственными товаропроизводителями</a:t>
                      </a:r>
                    </a:p>
                    <a:p>
                      <a:pPr>
                        <a:spcAft>
                          <a:spcPts val="0"/>
                        </a:spcAft>
                      </a:pP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104,2</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104,0</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103,8</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0000FF"/>
                          </a:solidFill>
                          <a:effectLst/>
                          <a:latin typeface="Arial" pitchFamily="34" charset="0"/>
                          <a:ea typeface="Times New Roman" panose="02020603050405020304" pitchFamily="18" charset="0"/>
                          <a:cs typeface="Arial" pitchFamily="34" charset="0"/>
                        </a:rPr>
                        <a:t>103,7</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251520" y="260648"/>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12" y="260648"/>
            <a:ext cx="9144000" cy="716712"/>
          </a:xfrm>
          <a:noFill/>
        </p:spPr>
        <p:txBody>
          <a:bodyPr>
            <a:normAutofit lnSpcReduction="10000"/>
          </a:bodyPr>
          <a:lstStyle/>
          <a:p>
            <a:pPr algn="ctr">
              <a:buNone/>
            </a:pPr>
            <a:r>
              <a:rPr lang="ru-RU" sz="2000" b="1" dirty="0" smtClean="0">
                <a:latin typeface="Arial" pitchFamily="34" charset="0"/>
                <a:cs typeface="Arial" pitchFamily="34" charset="0"/>
              </a:rPr>
              <a:t>Муниципальная программа «Информационное общество - Урай»</a:t>
            </a:r>
          </a:p>
          <a:p>
            <a:pPr algn="ctr">
              <a:buNone/>
            </a:pPr>
            <a:r>
              <a:rPr lang="ru-RU" sz="2000" b="1" dirty="0" smtClean="0">
                <a:latin typeface="Arial" pitchFamily="34" charset="0"/>
                <a:cs typeface="Arial" pitchFamily="34" charset="0"/>
              </a:rPr>
              <a:t>на 2016-2018 годы</a:t>
            </a:r>
          </a:p>
          <a:p>
            <a:endParaRPr lang="ru-RU" dirty="0">
              <a:latin typeface="Arial" pitchFamily="34" charset="0"/>
              <a:cs typeface="Arial" pitchFamily="34" charset="0"/>
            </a:endParaRPr>
          </a:p>
        </p:txBody>
      </p:sp>
      <p:pic>
        <p:nvPicPr>
          <p:cNvPr id="7170" name="Picture 2" descr="http://lh5.googleusercontent.com/-GSpFnbZ_xB8/T9MGJbaEZDI/AAAAAAAACE4/d2QfbaDn5vA/s320/%25D0%25B7%25D0%25B0%25D0%25BC%25D0%25B5%25D1%2582%25D0%25BA%25D0%25B0%2B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03640" y="4509120"/>
            <a:ext cx="3240360" cy="1905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611560" y="2636912"/>
            <a:ext cx="4392488" cy="369332"/>
          </a:xfrm>
          <a:prstGeom prst="rect">
            <a:avLst/>
          </a:prstGeom>
        </p:spPr>
        <p:txBody>
          <a:bodyPr wrap="square">
            <a:spAutoFit/>
          </a:bodyPr>
          <a:lstStyle/>
          <a:p>
            <a:pPr lvl="0"/>
            <a:r>
              <a:rPr lang="ru-RU" b="1" dirty="0" smtClean="0">
                <a:solidFill>
                  <a:srgbClr val="3333FF"/>
                </a:solidFill>
                <a:latin typeface="Arial" pitchFamily="34" charset="0"/>
                <a:ea typeface="Times New Roman" pitchFamily="18" charset="0"/>
                <a:cs typeface="Arial" pitchFamily="34" charset="0"/>
              </a:rPr>
              <a:t>Мероприятия программы</a:t>
            </a:r>
            <a:r>
              <a:rPr lang="en-US" b="1" dirty="0" smtClean="0">
                <a:solidFill>
                  <a:srgbClr val="3333FF"/>
                </a:solidFill>
                <a:latin typeface="Arial" pitchFamily="34" charset="0"/>
                <a:ea typeface="Times New Roman" pitchFamily="18" charset="0"/>
                <a:cs typeface="Arial" pitchFamily="34" charset="0"/>
              </a:rPr>
              <a:t>:</a:t>
            </a:r>
            <a:endParaRPr lang="ru-RU" b="1" dirty="0">
              <a:solidFill>
                <a:srgbClr val="3333FF"/>
              </a:solidFill>
              <a:latin typeface="Arial" pitchFamily="34" charset="0"/>
              <a:cs typeface="Arial" pitchFamily="34" charset="0"/>
            </a:endParaRPr>
          </a:p>
        </p:txBody>
      </p:sp>
      <p:sp>
        <p:nvSpPr>
          <p:cNvPr id="12" name="Прямоугольник 11"/>
          <p:cNvSpPr/>
          <p:nvPr/>
        </p:nvSpPr>
        <p:spPr>
          <a:xfrm>
            <a:off x="467544" y="3068960"/>
            <a:ext cx="5040560" cy="1415772"/>
          </a:xfrm>
          <a:prstGeom prst="rect">
            <a:avLst/>
          </a:prstGeom>
        </p:spPr>
        <p:txBody>
          <a:bodyPr wrap="square">
            <a:spAutoFit/>
          </a:bodyPr>
          <a:lstStyle/>
          <a:p>
            <a:pPr lvl="0">
              <a:buFont typeface="Wingdings" pitchFamily="2" charset="2"/>
              <a:buChar char="v"/>
            </a:pPr>
            <a:r>
              <a:rPr lang="ru-RU" sz="1600" b="1" dirty="0" smtClean="0">
                <a:latin typeface="Arial" pitchFamily="34" charset="0"/>
                <a:cs typeface="Arial" pitchFamily="34" charset="0"/>
              </a:rPr>
              <a:t>  </a:t>
            </a:r>
            <a:r>
              <a:rPr lang="ru-RU" sz="1400" b="1" dirty="0" smtClean="0">
                <a:latin typeface="Arial" pitchFamily="34" charset="0"/>
                <a:cs typeface="Arial" pitchFamily="34" charset="0"/>
              </a:rPr>
              <a:t>Информационно-рекламные мероприятия;</a:t>
            </a:r>
          </a:p>
          <a:p>
            <a:pPr lvl="0">
              <a:buFont typeface="Wingdings" pitchFamily="2" charset="2"/>
              <a:buChar char="v"/>
            </a:pPr>
            <a:r>
              <a:rPr lang="ru-RU" sz="1400" b="1" dirty="0" smtClean="0">
                <a:latin typeface="Arial" pitchFamily="34" charset="0"/>
                <a:cs typeface="Arial" pitchFamily="34" charset="0"/>
              </a:rPr>
              <a:t>  Развитие и сопровождение информационных порталов и официального сайта органов местного самоуправления города Урай;</a:t>
            </a:r>
          </a:p>
          <a:p>
            <a:pPr lvl="0">
              <a:buFont typeface="Wingdings" pitchFamily="2" charset="2"/>
              <a:buChar char="v"/>
            </a:pPr>
            <a:r>
              <a:rPr lang="ru-RU" sz="1400" b="1" dirty="0" smtClean="0">
                <a:latin typeface="Arial" pitchFamily="34" charset="0"/>
                <a:cs typeface="Arial" pitchFamily="34" charset="0"/>
              </a:rPr>
              <a:t>  Обеспечение деятельности (оказание услуг) МБУ Газета «Знамя»</a:t>
            </a:r>
            <a:endParaRPr lang="ru-RU" sz="1400" b="1" dirty="0">
              <a:latin typeface="Arial" pitchFamily="34" charset="0"/>
              <a:cs typeface="Arial" pitchFamily="34" charset="0"/>
            </a:endParaRPr>
          </a:p>
        </p:txBody>
      </p:sp>
      <p:pic>
        <p:nvPicPr>
          <p:cNvPr id="21505" name="Picture 1" descr="C:\Users\ZorinaLV\AppData\Local\Microsoft\Windows\Temporary Internet Files\Content.Outlook\YTXKKFRX\Фото знамёнки.jpg"/>
          <p:cNvPicPr>
            <a:picLocks noChangeAspect="1" noChangeArrowheads="1"/>
          </p:cNvPicPr>
          <p:nvPr/>
        </p:nvPicPr>
        <p:blipFill>
          <a:blip r:embed="rId4" cstate="print"/>
          <a:srcRect/>
          <a:stretch>
            <a:fillRect/>
          </a:stretch>
        </p:blipFill>
        <p:spPr bwMode="auto">
          <a:xfrm>
            <a:off x="5436096" y="2636912"/>
            <a:ext cx="3312368" cy="1873593"/>
          </a:xfrm>
          <a:prstGeom prst="rect">
            <a:avLst/>
          </a:prstGeom>
          <a:ln>
            <a:noFill/>
          </a:ln>
          <a:effectLst>
            <a:softEdge rad="112500"/>
          </a:effectLst>
        </p:spPr>
      </p:pic>
      <p:sp>
        <p:nvSpPr>
          <p:cNvPr id="11" name="Скругленный прямоугольник 10"/>
          <p:cNvSpPr/>
          <p:nvPr/>
        </p:nvSpPr>
        <p:spPr>
          <a:xfrm>
            <a:off x="107504" y="980728"/>
            <a:ext cx="8784976" cy="151216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b="1" dirty="0" smtClean="0">
                <a:solidFill>
                  <a:srgbClr val="3333FF"/>
                </a:solidFill>
                <a:latin typeface="Arial" pitchFamily="34" charset="0"/>
                <a:ea typeface="Times New Roman" panose="02020603050405020304" pitchFamily="18" charset="0"/>
                <a:cs typeface="Arial" pitchFamily="34" charset="0"/>
              </a:rPr>
              <a:t>– </a:t>
            </a:r>
            <a:r>
              <a:rPr lang="ru-RU" sz="1600" b="1" dirty="0" smtClean="0">
                <a:latin typeface="Arial" pitchFamily="34" charset="0"/>
                <a:cs typeface="Arial" pitchFamily="34" charset="0"/>
              </a:rPr>
              <a:t>повышение качества жизни населения города Урай, развитие экономической, социально-политической, культурной и духовной сфер жизни общества и совершенствование системы государственного и муниципального управления на основе использования информационно-коммуникационных технологий</a:t>
            </a:r>
            <a:endParaRPr lang="ru-RU" sz="1600" b="1" dirty="0">
              <a:solidFill>
                <a:schemeClr val="tx1"/>
              </a:solidFill>
              <a:latin typeface="Arial" pitchFamily="34" charset="0"/>
              <a:cs typeface="Arial" pitchFamily="34" charset="0"/>
            </a:endParaRPr>
          </a:p>
        </p:txBody>
      </p:sp>
      <p:graphicFrame>
        <p:nvGraphicFramePr>
          <p:cNvPr id="13" name="Схема 12"/>
          <p:cNvGraphicFramePr/>
          <p:nvPr>
            <p:extLst>
              <p:ext uri="{D42A27DB-BD31-4B8C-83A1-F6EECF244321}">
                <p14:modId xmlns:p14="http://schemas.microsoft.com/office/powerpoint/2010/main" xmlns="" val="2860171480"/>
              </p:ext>
            </p:extLst>
          </p:nvPr>
        </p:nvGraphicFramePr>
        <p:xfrm>
          <a:off x="467544" y="5517232"/>
          <a:ext cx="5544616" cy="13407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Полилиния 8"/>
          <p:cNvSpPr/>
          <p:nvPr/>
        </p:nvSpPr>
        <p:spPr>
          <a:xfrm>
            <a:off x="3347864" y="4581128"/>
            <a:ext cx="1547082" cy="600046"/>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15 </a:t>
            </a:r>
            <a:r>
              <a:rPr lang="ru-RU" b="1" kern="1200" dirty="0" smtClean="0">
                <a:latin typeface="Arial" pitchFamily="34" charset="0"/>
                <a:cs typeface="Arial" pitchFamily="34" charset="0"/>
              </a:rPr>
              <a:t>172,3 </a:t>
            </a:r>
            <a:r>
              <a:rPr lang="ru-RU" b="1" kern="1200" dirty="0" smtClean="0">
                <a:latin typeface="Arial" pitchFamily="34" charset="0"/>
                <a:cs typeface="Arial" pitchFamily="34" charset="0"/>
              </a:rPr>
              <a:t>тыс.руб. </a:t>
            </a:r>
            <a:endParaRPr lang="ru-RU" b="1" kern="1200" dirty="0">
              <a:latin typeface="Arial" pitchFamily="34" charset="0"/>
              <a:cs typeface="Arial" pitchFamily="34" charset="0"/>
            </a:endParaRPr>
          </a:p>
        </p:txBody>
      </p:sp>
      <p:sp>
        <p:nvSpPr>
          <p:cNvPr id="10" name="Полилиния 9"/>
          <p:cNvSpPr/>
          <p:nvPr/>
        </p:nvSpPr>
        <p:spPr>
          <a:xfrm>
            <a:off x="2411760" y="4437112"/>
            <a:ext cx="1224136"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07504" y="618204"/>
          <a:ext cx="8784976" cy="5908023"/>
        </p:xfrm>
        <a:graphic>
          <a:graphicData uri="http://schemas.openxmlformats.org/drawingml/2006/table">
            <a:tbl>
              <a:tblPr firstRow="1" firstCol="1" bandRow="1">
                <a:tableStyleId>{5C22544A-7EE6-4342-B048-85BDC9FD1C3A}</a:tableStyleId>
              </a:tblPr>
              <a:tblGrid>
                <a:gridCol w="216851"/>
                <a:gridCol w="5471781"/>
                <a:gridCol w="596518"/>
                <a:gridCol w="857083"/>
                <a:gridCol w="857083"/>
                <a:gridCol w="785660"/>
              </a:tblGrid>
              <a:tr h="794572">
                <a:tc>
                  <a:txBody>
                    <a:bodyPr/>
                    <a:lstStyle/>
                    <a:p>
                      <a:pPr algn="ctr" fontAlgn="base">
                        <a:lnSpc>
                          <a:spcPts val="1965"/>
                        </a:lnSpc>
                        <a:spcAft>
                          <a:spcPts val="0"/>
                        </a:spcAft>
                      </a:pPr>
                      <a:r>
                        <a:rPr lang="ru-RU" sz="1000" b="1" dirty="0">
                          <a:solidFill>
                            <a:srgbClr val="0000FF"/>
                          </a:solidFill>
                          <a:effectLst/>
                          <a:latin typeface="Arial" pitchFamily="34" charset="0"/>
                          <a:cs typeface="Arial" pitchFamily="34" charset="0"/>
                        </a:rPr>
                        <a:t> </a:t>
                      </a:r>
                      <a:r>
                        <a:rPr lang="ru-RU" sz="1000" b="1" dirty="0" err="1" smtClean="0">
                          <a:solidFill>
                            <a:srgbClr val="0000FF"/>
                          </a:solidFill>
                          <a:effectLst/>
                          <a:latin typeface="Arial" pitchFamily="34" charset="0"/>
                          <a:cs typeface="Arial" pitchFamily="34" charset="0"/>
                        </a:rPr>
                        <a:t>п</a:t>
                      </a:r>
                      <a:r>
                        <a:rPr lang="ru-RU" sz="1000" b="1" dirty="0" smtClean="0">
                          <a:solidFill>
                            <a:srgbClr val="0000FF"/>
                          </a:solidFill>
                          <a:effectLst/>
                          <a:latin typeface="Arial" pitchFamily="34" charset="0"/>
                          <a:cs typeface="Arial" pitchFamily="34" charset="0"/>
                        </a:rPr>
                        <a:t>/</a:t>
                      </a:r>
                      <a:r>
                        <a:rPr lang="ru-RU" sz="1000" b="1" dirty="0" err="1" smtClean="0">
                          <a:solidFill>
                            <a:srgbClr val="0000FF"/>
                          </a:solidFill>
                          <a:effectLst/>
                          <a:latin typeface="Arial" pitchFamily="34" charset="0"/>
                          <a:cs typeface="Arial" pitchFamily="34" charset="0"/>
                        </a:rPr>
                        <a:t>п</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a:solidFill>
                            <a:srgbClr val="3333FF"/>
                          </a:solidFill>
                          <a:effectLst/>
                          <a:latin typeface="Arial" pitchFamily="34" charset="0"/>
                          <a:cs typeface="Arial" pitchFamily="34" charset="0"/>
                        </a:rPr>
                        <a:t> </a:t>
                      </a:r>
                      <a:r>
                        <a:rPr lang="ru-RU" sz="1100" b="1" dirty="0" smtClean="0">
                          <a:solidFill>
                            <a:srgbClr val="3333FF"/>
                          </a:solidFill>
                          <a:effectLst/>
                          <a:latin typeface="Arial" pitchFamily="34" charset="0"/>
                          <a:cs typeface="Arial" pitchFamily="34" charset="0"/>
                        </a:rPr>
                        <a:t>Наименование </a:t>
                      </a:r>
                      <a:r>
                        <a:rPr lang="ru-RU" sz="1100" b="1" dirty="0">
                          <a:solidFill>
                            <a:srgbClr val="3333FF"/>
                          </a:solidFill>
                          <a:effectLst/>
                          <a:latin typeface="Arial" pitchFamily="34" charset="0"/>
                          <a:cs typeface="Arial" pitchFamily="34" charset="0"/>
                        </a:rPr>
                        <a:t>показателя</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a:solidFill>
                            <a:srgbClr val="3333FF"/>
                          </a:solidFill>
                          <a:effectLst/>
                          <a:latin typeface="Arial" pitchFamily="34" charset="0"/>
                          <a:cs typeface="Arial" pitchFamily="34" charset="0"/>
                        </a:rPr>
                        <a:t>Ед. изм.</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2016</a:t>
                      </a:r>
                      <a:endParaRPr lang="ru-RU" sz="1200" b="1" dirty="0">
                        <a:solidFill>
                          <a:srgbClr val="0000FF"/>
                        </a:solidFill>
                        <a:effectLst/>
                        <a:latin typeface="Arial" pitchFamily="34" charset="0"/>
                        <a:cs typeface="Arial" pitchFamily="34" charset="0"/>
                      </a:endParaRPr>
                    </a:p>
                    <a:p>
                      <a:pPr algn="ctr" fontAlgn="base">
                        <a:lnSpc>
                          <a:spcPts val="1965"/>
                        </a:lnSpc>
                        <a:spcAft>
                          <a:spcPts val="0"/>
                        </a:spcAft>
                      </a:pPr>
                      <a:r>
                        <a:rPr lang="ru-RU" sz="1200" b="1" dirty="0">
                          <a:solidFill>
                            <a:srgbClr val="0000FF"/>
                          </a:solidFill>
                          <a:effectLst/>
                          <a:latin typeface="Arial" pitchFamily="34" charset="0"/>
                          <a:cs typeface="Arial" pitchFamily="34" charset="0"/>
                        </a:rPr>
                        <a:t>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2017</a:t>
                      </a:r>
                      <a:endParaRPr lang="ru-RU" sz="1200" b="1" dirty="0">
                        <a:solidFill>
                          <a:srgbClr val="0000FF"/>
                        </a:solidFill>
                        <a:effectLst/>
                        <a:latin typeface="Arial" pitchFamily="34" charset="0"/>
                        <a:cs typeface="Arial" pitchFamily="34" charset="0"/>
                      </a:endParaRPr>
                    </a:p>
                    <a:p>
                      <a:pPr algn="ctr" fontAlgn="base">
                        <a:lnSpc>
                          <a:spcPts val="1965"/>
                        </a:lnSpc>
                        <a:spcAft>
                          <a:spcPts val="0"/>
                        </a:spcAft>
                      </a:pPr>
                      <a:r>
                        <a:rPr lang="ru-RU" sz="1200" b="1" dirty="0">
                          <a:solidFill>
                            <a:srgbClr val="0000FF"/>
                          </a:solidFill>
                          <a:effectLst/>
                          <a:latin typeface="Arial" pitchFamily="34" charset="0"/>
                          <a:cs typeface="Arial" pitchFamily="34" charset="0"/>
                        </a:rPr>
                        <a:t>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0000FF"/>
                          </a:solidFill>
                          <a:effectLst/>
                          <a:latin typeface="Arial" pitchFamily="34" charset="0"/>
                          <a:cs typeface="Arial" pitchFamily="34" charset="0"/>
                        </a:rPr>
                        <a:t>2018 </a:t>
                      </a:r>
                      <a:r>
                        <a:rPr lang="ru-RU" sz="1200" b="1" dirty="0">
                          <a:solidFill>
                            <a:srgbClr val="0000FF"/>
                          </a:solidFill>
                          <a:effectLst/>
                          <a:latin typeface="Arial" pitchFamily="34" charset="0"/>
                          <a:cs typeface="Arial" pitchFamily="34" charset="0"/>
                        </a:rPr>
                        <a:t>год</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201">
                <a:tc>
                  <a:txBody>
                    <a:bodyPr/>
                    <a:lstStyle/>
                    <a:p>
                      <a:r>
                        <a:rPr lang="ru-RU" sz="1050" b="1" dirty="0" smtClean="0">
                          <a:solidFill>
                            <a:srgbClr val="0000FF"/>
                          </a:solidFill>
                          <a:effectLst/>
                          <a:latin typeface="Arial" pitchFamily="34" charset="0"/>
                          <a:cs typeface="Arial" pitchFamily="34" charset="0"/>
                        </a:rPr>
                        <a:t>1</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Доля межведомственных запросов, направляемых в администрацию города Урай, муниципальные учреждения в электронном виде, в общем количестве межведомственных запросов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a:solidFill>
                            <a:srgbClr val="0000FF"/>
                          </a:solidFill>
                          <a:latin typeface="Arial" pitchFamily="34" charset="0"/>
                          <a:ea typeface="Times New Roman"/>
                          <a:cs typeface="Arial"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726">
                <a:tc>
                  <a:txBody>
                    <a:bodyPr/>
                    <a:lstStyle/>
                    <a:p>
                      <a:r>
                        <a:rPr lang="ru-RU" sz="1050" b="1" dirty="0" smtClean="0">
                          <a:solidFill>
                            <a:srgbClr val="0000FF"/>
                          </a:solidFill>
                          <a:effectLst/>
                          <a:latin typeface="Arial" pitchFamily="34" charset="0"/>
                          <a:cs typeface="Arial" pitchFamily="34" charset="0"/>
                        </a:rPr>
                        <a:t>2</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Уровень удовлетворенности граждан организацией доступа к информации о деятельности органов местного самоуправления, размещаемой в сети Интернет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201">
                <a:tc>
                  <a:txBody>
                    <a:bodyPr/>
                    <a:lstStyle/>
                    <a:p>
                      <a:r>
                        <a:rPr lang="ru-RU" sz="1050" b="1" dirty="0" smtClean="0">
                          <a:solidFill>
                            <a:srgbClr val="0000FF"/>
                          </a:solidFill>
                          <a:effectLst/>
                          <a:latin typeface="Arial" pitchFamily="34" charset="0"/>
                          <a:cs typeface="Arial" pitchFamily="34" charset="0"/>
                        </a:rPr>
                        <a:t>3</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Доля рабочих мест в администрации города Урай, органах администрации города Урай, осуществляющих обмен электронными образами документов с использованием единой системы электронного документооборота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726">
                <a:tc>
                  <a:txBody>
                    <a:bodyPr/>
                    <a:lstStyle/>
                    <a:p>
                      <a:r>
                        <a:rPr lang="ru-RU" sz="1050" b="1" dirty="0" smtClean="0">
                          <a:solidFill>
                            <a:srgbClr val="0000FF"/>
                          </a:solidFill>
                          <a:effectLst/>
                          <a:latin typeface="Arial" pitchFamily="34" charset="0"/>
                          <a:cs typeface="Arial" pitchFamily="34" charset="0"/>
                        </a:rPr>
                        <a:t>4</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Доля органов местного самоуправления города Урай, использующих территориальную информационную систему Югры для предоставления информации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726">
                <a:tc>
                  <a:txBody>
                    <a:bodyPr/>
                    <a:lstStyle/>
                    <a:p>
                      <a:r>
                        <a:rPr lang="ru-RU" sz="1050" b="1" dirty="0" smtClean="0">
                          <a:solidFill>
                            <a:srgbClr val="0000FF"/>
                          </a:solidFill>
                          <a:effectLst/>
                          <a:latin typeface="Arial" pitchFamily="34" charset="0"/>
                          <a:cs typeface="Arial" pitchFamily="34" charset="0"/>
                        </a:rPr>
                        <a:t>5</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Степень соответствия информационных систем администрации города Урай, органов администрации города Урай требованиям информационной безопасности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185">
                <a:tc>
                  <a:txBody>
                    <a:bodyPr/>
                    <a:lstStyle/>
                    <a:p>
                      <a:r>
                        <a:rPr lang="ru-RU" sz="1050" b="1" dirty="0" smtClean="0">
                          <a:solidFill>
                            <a:srgbClr val="0000FF"/>
                          </a:solidFill>
                          <a:effectLst/>
                          <a:latin typeface="Arial" pitchFamily="34" charset="0"/>
                          <a:cs typeface="Arial" pitchFamily="34" charset="0"/>
                        </a:rPr>
                        <a:t>6</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Увеличение количества информационных материалов о деятельности органов местного самоуправления в теле- и радио эфире ТРК «Спектр»</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a:solidFill>
                            <a:srgbClr val="0000FF"/>
                          </a:solidFill>
                          <a:latin typeface="Arial" pitchFamily="34" charset="0"/>
                          <a:ea typeface="Times New Roman"/>
                          <a:cs typeface="Arial" pitchFamily="34" charset="0"/>
                        </a:rPr>
                        <a:t>шт.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105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110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115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201">
                <a:tc>
                  <a:txBody>
                    <a:bodyPr/>
                    <a:lstStyle/>
                    <a:p>
                      <a:r>
                        <a:rPr lang="ru-RU" sz="1050" b="1" dirty="0" smtClean="0">
                          <a:solidFill>
                            <a:srgbClr val="0000FF"/>
                          </a:solidFill>
                          <a:effectLst/>
                          <a:latin typeface="Arial" pitchFamily="34" charset="0"/>
                          <a:cs typeface="Arial" pitchFamily="34" charset="0"/>
                        </a:rPr>
                        <a:t>7</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Количество публикаций о деятельности органов местного самоуправления и социально-экономических преобразованиях в муниципальном образовании на страницах газеты «Знамя»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шт.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205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a:solidFill>
                            <a:srgbClr val="0000FF"/>
                          </a:solidFill>
                          <a:latin typeface="Arial" pitchFamily="34" charset="0"/>
                          <a:ea typeface="Times New Roman"/>
                          <a:cs typeface="Arial" pitchFamily="34" charset="0"/>
                        </a:rPr>
                        <a:t>210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0854">
                <a:tc>
                  <a:txBody>
                    <a:bodyPr/>
                    <a:lstStyle/>
                    <a:p>
                      <a:r>
                        <a:rPr lang="ru-RU" sz="1050" b="1" dirty="0" smtClean="0">
                          <a:solidFill>
                            <a:srgbClr val="0000FF"/>
                          </a:solidFill>
                          <a:effectLst/>
                          <a:latin typeface="Arial" pitchFamily="34" charset="0"/>
                          <a:cs typeface="Arial" pitchFamily="34" charset="0"/>
                        </a:rPr>
                        <a:t>8</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Доля населения, получившего информацию о деятельности органов местного самоуправления и социально-экономических преобразованиях в муниципальном образовании через печатные СМИ, процентов от числа опрошенных респондентов, ответивших «информацию о деятельности органов местного самоуправления получаю через газету «Знамя»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201">
                <a:tc>
                  <a:txBody>
                    <a:bodyPr/>
                    <a:lstStyle/>
                    <a:p>
                      <a:r>
                        <a:rPr lang="ru-RU" sz="1050" b="1" dirty="0" smtClean="0">
                          <a:solidFill>
                            <a:srgbClr val="0000FF"/>
                          </a:solidFill>
                          <a:effectLst/>
                          <a:latin typeface="Arial" pitchFamily="34" charset="0"/>
                          <a:cs typeface="Arial" pitchFamily="34" charset="0"/>
                        </a:rPr>
                        <a:t>9</a:t>
                      </a:r>
                      <a:endParaRPr lang="ru-RU" sz="105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500"/>
                        </a:spcBef>
                        <a:spcAft>
                          <a:spcPts val="500"/>
                        </a:spcAft>
                      </a:pPr>
                      <a:r>
                        <a:rPr lang="ru-RU" sz="1050" b="1" dirty="0">
                          <a:solidFill>
                            <a:srgbClr val="0000FF"/>
                          </a:solidFill>
                          <a:latin typeface="Arial" pitchFamily="34" charset="0"/>
                          <a:ea typeface="Times New Roman"/>
                          <a:cs typeface="Arial" pitchFamily="34" charset="0"/>
                        </a:rPr>
                        <a:t>Доверие к печатному источнику информации о деятельности органов местного самоуправления, процентов от числа опрошенных респондентов, ответивших «доверяю» и «скорее доверяю»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500"/>
                        </a:spcBef>
                        <a:spcAft>
                          <a:spcPts val="500"/>
                        </a:spcAft>
                      </a:pPr>
                      <a:r>
                        <a:rPr lang="ru-RU" sz="1200" b="1" dirty="0">
                          <a:solidFill>
                            <a:srgbClr val="0000FF"/>
                          </a:solidFill>
                          <a:latin typeface="Arial" pitchFamily="34" charset="0"/>
                          <a:ea typeface="Times New Roman"/>
                          <a:cs typeface="Arial" pitchFamily="34" charset="0"/>
                        </a:rPr>
                        <a:t>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251520" y="116632"/>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9144000" cy="720080"/>
          </a:xfrm>
          <a:noFill/>
        </p:spPr>
        <p:txBody>
          <a:bodyPr>
            <a:noAutofit/>
          </a:bodyPr>
          <a:lstStyle/>
          <a:p>
            <a:pPr algn="ctr">
              <a:buNone/>
            </a:pPr>
            <a:r>
              <a:rPr lang="ru-RU" sz="2000" b="1" dirty="0" smtClean="0">
                <a:latin typeface="Arial" pitchFamily="34" charset="0"/>
                <a:cs typeface="Arial" pitchFamily="34" charset="0"/>
              </a:rPr>
              <a:t>Муниципальная программа «Развитие транспортной системы города Урай» на 2016-2020 годы</a:t>
            </a:r>
            <a:endParaRPr lang="ru-RU" sz="2000" dirty="0">
              <a:latin typeface="Arial" pitchFamily="34" charset="0"/>
              <a:cs typeface="Arial" pitchFamily="34" charset="0"/>
            </a:endParaRPr>
          </a:p>
        </p:txBody>
      </p:sp>
      <p:pic>
        <p:nvPicPr>
          <p:cNvPr id="6" name="Picture 2" descr="Z:\ДОКУМЕНТЫ\ФОТОАРХИВ\УРАЙ\ул Космонавтов\ул Космонавтов 2013\DSC05640.jpg сжатый.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77" r="18987" b="11397"/>
          <a:stretch/>
        </p:blipFill>
        <p:spPr bwMode="auto">
          <a:xfrm>
            <a:off x="5823744" y="908720"/>
            <a:ext cx="3320256" cy="196527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1442" name="Rectangle 2"/>
          <p:cNvSpPr>
            <a:spLocks noChangeArrowheads="1"/>
          </p:cNvSpPr>
          <p:nvPr/>
        </p:nvSpPr>
        <p:spPr bwMode="auto">
          <a:xfrm>
            <a:off x="179512" y="3144511"/>
            <a:ext cx="6048672"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ru-RU"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Подпрограмма </a:t>
            </a:r>
            <a:r>
              <a:rPr lang="ru-RU" sz="1600" b="1" dirty="0" smtClean="0">
                <a:solidFill>
                  <a:srgbClr val="0000FF"/>
                </a:solidFill>
                <a:latin typeface="Arial" pitchFamily="34" charset="0"/>
                <a:ea typeface="Times New Roman" pitchFamily="18" charset="0"/>
                <a:cs typeface="Arial" pitchFamily="34" charset="0"/>
              </a:rPr>
              <a:t>1</a:t>
            </a:r>
            <a:r>
              <a:rPr kumimoji="0" lang="en-US"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ru-RU"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«Дорожное хозяйство</a:t>
            </a:r>
            <a:r>
              <a:rPr lang="ru-RU" sz="1600" b="1" dirty="0" smtClean="0">
                <a:solidFill>
                  <a:srgbClr val="0000FF"/>
                </a:solidFill>
                <a:latin typeface="Arial" pitchFamily="34" charset="0"/>
                <a:ea typeface="Times New Roman" pitchFamily="18" charset="0"/>
                <a:cs typeface="Arial" pitchFamily="34" charset="0"/>
              </a:rPr>
              <a:t>» </a:t>
            </a:r>
            <a:r>
              <a:rPr lang="ru-RU" sz="1200" b="1" dirty="0" smtClean="0">
                <a:latin typeface="Arial" pitchFamily="34" charset="0"/>
                <a:ea typeface="Times New Roman" pitchFamily="18" charset="0"/>
                <a:cs typeface="Arial" pitchFamily="34" charset="0"/>
              </a:rPr>
              <a:t>(субсидии на строительство (реконструкцию), капитальный ремонт и ремонт автомобильных дорог общего пользования местного значения) </a:t>
            </a:r>
            <a:endParaRPr kumimoji="0" lang="ru-RU" sz="1200" b="1" u="none" strike="noStrike" cap="none" normalizeH="0" baseline="0" dirty="0" smtClean="0">
              <a:ln>
                <a:noFill/>
              </a:ln>
              <a:effectLst/>
              <a:latin typeface="Arial" pitchFamily="34" charset="0"/>
              <a:ea typeface="Times New Roman" pitchFamily="18" charset="0"/>
              <a:cs typeface="Arial" pitchFamily="34" charset="0"/>
            </a:endParaRPr>
          </a:p>
          <a:p>
            <a:pPr lvl="0" eaLnBrk="0" hangingPunct="0"/>
            <a:r>
              <a:rPr kumimoji="0" lang="ru-RU"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Подпрограмма </a:t>
            </a:r>
            <a:r>
              <a:rPr lang="ru-RU" sz="1600" b="1" dirty="0" smtClean="0">
                <a:solidFill>
                  <a:srgbClr val="0000FF"/>
                </a:solidFill>
                <a:latin typeface="Arial" pitchFamily="34" charset="0"/>
                <a:ea typeface="Times New Roman" pitchFamily="18" charset="0"/>
                <a:cs typeface="Arial" pitchFamily="34" charset="0"/>
              </a:rPr>
              <a:t>2</a:t>
            </a:r>
            <a:r>
              <a:rPr kumimoji="0" lang="en-US"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ru-RU"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«Транспорт»</a:t>
            </a:r>
            <a:r>
              <a:rPr kumimoji="0" lang="ru-RU" sz="1600" b="1" u="none" strike="noStrike" cap="none" normalizeH="0" baseline="0" dirty="0" smtClean="0">
                <a:ln>
                  <a:noFill/>
                </a:ln>
                <a:solidFill>
                  <a:srgbClr val="0000FF"/>
                </a:solidFill>
                <a:effectLst/>
                <a:latin typeface="Arial" pitchFamily="34" charset="0"/>
                <a:cs typeface="Arial" pitchFamily="34" charset="0"/>
              </a:rPr>
              <a:t> </a:t>
            </a:r>
            <a:r>
              <a:rPr kumimoji="0" lang="ru-RU" sz="1200" b="1" u="none" strike="noStrike" cap="none" normalizeH="0" baseline="0" dirty="0" smtClean="0">
                <a:ln>
                  <a:noFill/>
                </a:ln>
                <a:effectLst/>
                <a:latin typeface="Arial" pitchFamily="34" charset="0"/>
                <a:cs typeface="Arial" pitchFamily="34" charset="0"/>
              </a:rPr>
              <a:t>(</a:t>
            </a:r>
            <a:r>
              <a:rPr lang="ru-RU" sz="1200" b="1" dirty="0" smtClean="0">
                <a:latin typeface="Arial" pitchFamily="34" charset="0"/>
                <a:cs typeface="Arial" pitchFamily="34" charset="0"/>
              </a:rPr>
              <a:t>организация транспортного обслуживания населения и юридических лиц при переправлении через грузовую и пассажирскую переправы, организованные через реку Конда в летний и зимний периоды, организация транспортного обслуживания населения на городских и дачных (сезонных) автобусных маршрутах)</a:t>
            </a:r>
            <a:endParaRPr kumimoji="0" lang="ru-RU" sz="1200" b="1" u="none" strike="noStrike" cap="none" normalizeH="0" baseline="0" dirty="0" smtClean="0">
              <a:ln>
                <a:noFill/>
              </a:ln>
              <a:effectLst/>
              <a:latin typeface="Arial" pitchFamily="34" charset="0"/>
              <a:cs typeface="Arial" pitchFamily="34" charset="0"/>
            </a:endParaRPr>
          </a:p>
        </p:txBody>
      </p:sp>
      <p:pic>
        <p:nvPicPr>
          <p:cNvPr id="11" name="Рисунок 53" descr="IMG_6282.JPG"/>
          <p:cNvPicPr>
            <a:picLocks noChangeAspect="1"/>
          </p:cNvPicPr>
          <p:nvPr/>
        </p:nvPicPr>
        <p:blipFill>
          <a:blip r:embed="rId3" cstate="print"/>
          <a:srcRect/>
          <a:stretch>
            <a:fillRect/>
          </a:stretch>
        </p:blipFill>
        <p:spPr bwMode="auto">
          <a:xfrm>
            <a:off x="6233090" y="2996952"/>
            <a:ext cx="2910910" cy="2182091"/>
          </a:xfrm>
          <a:prstGeom prst="rect">
            <a:avLst/>
          </a:prstGeom>
          <a:ln>
            <a:noFill/>
          </a:ln>
          <a:effectLst>
            <a:softEdge rad="112500"/>
          </a:effectLst>
        </p:spPr>
      </p:pic>
      <p:grpSp>
        <p:nvGrpSpPr>
          <p:cNvPr id="2" name="Группа 9"/>
          <p:cNvGrpSpPr/>
          <p:nvPr/>
        </p:nvGrpSpPr>
        <p:grpSpPr>
          <a:xfrm>
            <a:off x="2483768" y="5229200"/>
            <a:ext cx="6660232" cy="1333982"/>
            <a:chOff x="1761391" y="5445223"/>
            <a:chExt cx="6065757" cy="1192516"/>
          </a:xfrm>
        </p:grpSpPr>
        <p:sp>
          <p:nvSpPr>
            <p:cNvPr id="12" name="Полилиния 11"/>
            <p:cNvSpPr/>
            <p:nvPr/>
          </p:nvSpPr>
          <p:spPr>
            <a:xfrm>
              <a:off x="2351617" y="5960196"/>
              <a:ext cx="1296555" cy="677543"/>
            </a:xfrm>
            <a:custGeom>
              <a:avLst/>
              <a:gdLst>
                <a:gd name="connsiteX0" fmla="*/ 0 w 1887182"/>
                <a:gd name="connsiteY0" fmla="*/ 0 h 853974"/>
                <a:gd name="connsiteX1" fmla="*/ 1887182 w 1887182"/>
                <a:gd name="connsiteY1" fmla="*/ 0 h 853974"/>
                <a:gd name="connsiteX2" fmla="*/ 1887182 w 1887182"/>
                <a:gd name="connsiteY2" fmla="*/ 853974 h 853974"/>
                <a:gd name="connsiteX3" fmla="*/ 0 w 1887182"/>
                <a:gd name="connsiteY3" fmla="*/ 853974 h 853974"/>
                <a:gd name="connsiteX4" fmla="*/ 0 w 1887182"/>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82" h="853974">
                  <a:moveTo>
                    <a:pt x="0" y="0"/>
                  </a:moveTo>
                  <a:lnTo>
                    <a:pt x="1887182" y="0"/>
                  </a:lnTo>
                  <a:lnTo>
                    <a:pt x="1887182" y="853974"/>
                  </a:lnTo>
                  <a:lnTo>
                    <a:pt x="0" y="853974"/>
                  </a:lnTo>
                  <a:lnTo>
                    <a:pt x="0" y="0"/>
                  </a:lnTo>
                  <a:close/>
                </a:path>
              </a:pathLst>
            </a:custGeom>
            <a:solidFill>
              <a:srgbClr val="FFC000"/>
            </a:solidFill>
            <a:ln cmpd="sng">
              <a:solidFill>
                <a:schemeClr val="bg1">
                  <a:lumMod val="65000"/>
                  <a:alpha val="90000"/>
                </a:schemeClr>
              </a:solidFill>
              <a:prstDash val="sysDot"/>
            </a:ln>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1950" tIns="128016" rIns="128016" bIns="128016" numCol="1" spcCol="1270" anchor="ctr" anchorCtr="0">
              <a:noAutofit/>
            </a:bodyPr>
            <a:lstStyle/>
            <a:p>
              <a:pPr lvl="0" algn="l" defTabSz="800100">
                <a:lnSpc>
                  <a:spcPct val="90000"/>
                </a:lnSpc>
                <a:spcBef>
                  <a:spcPct val="0"/>
                </a:spcBef>
                <a:spcAft>
                  <a:spcPct val="35000"/>
                </a:spcAft>
              </a:pPr>
              <a:r>
                <a:rPr lang="ru-RU" b="1" dirty="0" smtClean="0">
                  <a:latin typeface="Arial" pitchFamily="34" charset="0"/>
                  <a:cs typeface="Arial" pitchFamily="34" charset="0"/>
                </a:rPr>
                <a:t>39 760,0 </a:t>
              </a:r>
              <a:r>
                <a:rPr lang="ru-RU" sz="1800" b="1" kern="1200" dirty="0" smtClean="0">
                  <a:latin typeface="Arial" pitchFamily="34" charset="0"/>
                  <a:cs typeface="Arial" pitchFamily="34" charset="0"/>
                </a:rPr>
                <a:t>тыс.руб</a:t>
              </a:r>
              <a:r>
                <a:rPr lang="ru-RU" sz="1800" b="1" kern="1200" dirty="0" smtClean="0">
                  <a:latin typeface="Arial" pitchFamily="34" charset="0"/>
                  <a:cs typeface="Arial" pitchFamily="34" charset="0"/>
                </a:rPr>
                <a:t>.</a:t>
              </a:r>
              <a:endParaRPr lang="ru-RU" sz="1800" b="1" kern="1200" dirty="0">
                <a:latin typeface="Arial" pitchFamily="34" charset="0"/>
                <a:cs typeface="Arial" pitchFamily="34" charset="0"/>
              </a:endParaRPr>
            </a:p>
          </p:txBody>
        </p:sp>
        <p:sp>
          <p:nvSpPr>
            <p:cNvPr id="13" name="Полилиния 12"/>
            <p:cNvSpPr/>
            <p:nvPr/>
          </p:nvSpPr>
          <p:spPr>
            <a:xfrm>
              <a:off x="1761391" y="5509595"/>
              <a:ext cx="1049292" cy="643717"/>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2017 год</a:t>
              </a:r>
              <a:endParaRPr lang="ru-RU" b="1" kern="1200" dirty="0">
                <a:solidFill>
                  <a:schemeClr val="tx1"/>
                </a:solidFill>
                <a:latin typeface="Arial" pitchFamily="34" charset="0"/>
                <a:cs typeface="Arial" pitchFamily="34" charset="0"/>
              </a:endParaRPr>
            </a:p>
          </p:txBody>
        </p:sp>
        <p:sp>
          <p:nvSpPr>
            <p:cNvPr id="14" name="Полилиния 13"/>
            <p:cNvSpPr/>
            <p:nvPr/>
          </p:nvSpPr>
          <p:spPr>
            <a:xfrm>
              <a:off x="4312792" y="5805264"/>
              <a:ext cx="1344114" cy="669907"/>
            </a:xfrm>
            <a:custGeom>
              <a:avLst/>
              <a:gdLst>
                <a:gd name="connsiteX0" fmla="*/ 0 w 1727378"/>
                <a:gd name="connsiteY0" fmla="*/ 0 h 853974"/>
                <a:gd name="connsiteX1" fmla="*/ 1727378 w 1727378"/>
                <a:gd name="connsiteY1" fmla="*/ 0 h 853974"/>
                <a:gd name="connsiteX2" fmla="*/ 1727378 w 1727378"/>
                <a:gd name="connsiteY2" fmla="*/ 853974 h 853974"/>
                <a:gd name="connsiteX3" fmla="*/ 0 w 1727378"/>
                <a:gd name="connsiteY3" fmla="*/ 853974 h 853974"/>
                <a:gd name="connsiteX4" fmla="*/ 0 w 1727378"/>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378" h="853974">
                  <a:moveTo>
                    <a:pt x="0" y="0"/>
                  </a:moveTo>
                  <a:lnTo>
                    <a:pt x="1727378" y="0"/>
                  </a:lnTo>
                  <a:lnTo>
                    <a:pt x="1727378" y="853974"/>
                  </a:lnTo>
                  <a:lnTo>
                    <a:pt x="0" y="853974"/>
                  </a:lnTo>
                  <a:lnTo>
                    <a:pt x="0" y="0"/>
                  </a:lnTo>
                  <a:close/>
                </a:path>
              </a:pathLst>
            </a:custGeom>
            <a:solidFill>
              <a:srgbClr val="FFC000"/>
            </a:solidFill>
            <a:ln w="381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6381" tIns="128016" rIns="128016" bIns="128016" numCol="1" spcCol="1270" anchor="ctr" anchorCtr="0">
              <a:noAutofit/>
            </a:bodyPr>
            <a:lstStyle/>
            <a:p>
              <a:pPr lvl="0" algn="l" defTabSz="800100">
                <a:lnSpc>
                  <a:spcPct val="90000"/>
                </a:lnSpc>
                <a:spcBef>
                  <a:spcPct val="0"/>
                </a:spcBef>
                <a:spcAft>
                  <a:spcPct val="35000"/>
                </a:spcAft>
              </a:pPr>
              <a:r>
                <a:rPr lang="ru-RU" b="1" dirty="0" smtClean="0">
                  <a:latin typeface="Arial" pitchFamily="34" charset="0"/>
                  <a:cs typeface="Arial" pitchFamily="34" charset="0"/>
                </a:rPr>
                <a:t>35 151,2 </a:t>
              </a:r>
              <a:r>
                <a:rPr lang="ru-RU" b="1" kern="1200" dirty="0" smtClean="0">
                  <a:latin typeface="Arial" pitchFamily="34" charset="0"/>
                  <a:cs typeface="Arial" pitchFamily="34" charset="0"/>
                </a:rPr>
                <a:t>тыс.руб</a:t>
              </a:r>
              <a:r>
                <a:rPr lang="ru-RU" b="1" kern="1200" dirty="0" smtClean="0">
                  <a:latin typeface="Arial" pitchFamily="34" charset="0"/>
                  <a:cs typeface="Arial" pitchFamily="34" charset="0"/>
                </a:rPr>
                <a:t>.</a:t>
              </a:r>
              <a:endParaRPr lang="ru-RU" b="1" kern="1200" dirty="0">
                <a:latin typeface="Arial" pitchFamily="34" charset="0"/>
                <a:cs typeface="Arial" pitchFamily="34" charset="0"/>
              </a:endParaRPr>
            </a:p>
          </p:txBody>
        </p:sp>
        <p:sp>
          <p:nvSpPr>
            <p:cNvPr id="15" name="Полилиния 14"/>
            <p:cNvSpPr/>
            <p:nvPr/>
          </p:nvSpPr>
          <p:spPr>
            <a:xfrm>
              <a:off x="6598474" y="5827966"/>
              <a:ext cx="1228674" cy="647205"/>
            </a:xfrm>
            <a:custGeom>
              <a:avLst/>
              <a:gdLst>
                <a:gd name="connsiteX0" fmla="*/ 0 w 1280321"/>
                <a:gd name="connsiteY0" fmla="*/ 0 h 747543"/>
                <a:gd name="connsiteX1" fmla="*/ 1280321 w 1280321"/>
                <a:gd name="connsiteY1" fmla="*/ 0 h 747543"/>
                <a:gd name="connsiteX2" fmla="*/ 1280321 w 1280321"/>
                <a:gd name="connsiteY2" fmla="*/ 747543 h 747543"/>
                <a:gd name="connsiteX3" fmla="*/ 0 w 1280321"/>
                <a:gd name="connsiteY3" fmla="*/ 747543 h 747543"/>
                <a:gd name="connsiteX4" fmla="*/ 0 w 1280321"/>
                <a:gd name="connsiteY4" fmla="*/ 0 h 74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321" h="747543">
                  <a:moveTo>
                    <a:pt x="0" y="0"/>
                  </a:moveTo>
                  <a:lnTo>
                    <a:pt x="1280321" y="0"/>
                  </a:lnTo>
                  <a:lnTo>
                    <a:pt x="1280321" y="747543"/>
                  </a:lnTo>
                  <a:lnTo>
                    <a:pt x="0" y="747543"/>
                  </a:lnTo>
                  <a:lnTo>
                    <a:pt x="0" y="0"/>
                  </a:lnTo>
                  <a:close/>
                </a:path>
              </a:pathLst>
            </a:cu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4852" tIns="120904" rIns="120903" bIns="120904" numCol="1" spcCol="1270" anchor="ctr" anchorCtr="0">
              <a:noAutofit/>
            </a:bodyPr>
            <a:lstStyle/>
            <a:p>
              <a:pPr lvl="0" algn="l" defTabSz="755650">
                <a:lnSpc>
                  <a:spcPct val="90000"/>
                </a:lnSpc>
                <a:spcBef>
                  <a:spcPct val="0"/>
                </a:spcBef>
                <a:spcAft>
                  <a:spcPct val="35000"/>
                </a:spcAft>
              </a:pPr>
              <a:r>
                <a:rPr lang="ru-RU" b="1" kern="1200" dirty="0" smtClean="0">
                  <a:latin typeface="Arial" pitchFamily="34" charset="0"/>
                  <a:cs typeface="Arial" pitchFamily="34" charset="0"/>
                </a:rPr>
                <a:t>34 420,9 тыс.руб</a:t>
              </a:r>
              <a:r>
                <a:rPr lang="ru-RU" b="1" kern="1200" dirty="0" smtClean="0">
                  <a:latin typeface="Arial" pitchFamily="34" charset="0"/>
                  <a:cs typeface="Arial" pitchFamily="34" charset="0"/>
                </a:rPr>
                <a:t>.</a:t>
              </a:r>
              <a:endParaRPr lang="ru-RU" b="1" kern="1200" dirty="0">
                <a:latin typeface="Arial" pitchFamily="34" charset="0"/>
                <a:cs typeface="Arial" pitchFamily="34" charset="0"/>
              </a:endParaRPr>
            </a:p>
          </p:txBody>
        </p:sp>
        <p:sp>
          <p:nvSpPr>
            <p:cNvPr id="16" name="Полилиния 15"/>
            <p:cNvSpPr/>
            <p:nvPr/>
          </p:nvSpPr>
          <p:spPr>
            <a:xfrm>
              <a:off x="3669199" y="5445224"/>
              <a:ext cx="1043326" cy="579345"/>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2018 год</a:t>
              </a:r>
              <a:endParaRPr lang="ru-RU" b="1" kern="1200" dirty="0">
                <a:solidFill>
                  <a:schemeClr val="tx1"/>
                </a:solidFill>
                <a:latin typeface="Arial" pitchFamily="34" charset="0"/>
                <a:cs typeface="Arial" pitchFamily="34" charset="0"/>
              </a:endParaRPr>
            </a:p>
          </p:txBody>
        </p:sp>
        <p:sp>
          <p:nvSpPr>
            <p:cNvPr id="17" name="Полилиния 16"/>
            <p:cNvSpPr/>
            <p:nvPr/>
          </p:nvSpPr>
          <p:spPr>
            <a:xfrm>
              <a:off x="5761817" y="5445223"/>
              <a:ext cx="1049292" cy="636081"/>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2019 год</a:t>
              </a:r>
              <a:endParaRPr lang="ru-RU" b="1" kern="1200" dirty="0">
                <a:solidFill>
                  <a:schemeClr val="tx1"/>
                </a:solidFill>
                <a:latin typeface="Arial" pitchFamily="34" charset="0"/>
                <a:cs typeface="Arial" pitchFamily="34" charset="0"/>
              </a:endParaRPr>
            </a:p>
          </p:txBody>
        </p:sp>
      </p:grpSp>
      <p:sp>
        <p:nvSpPr>
          <p:cNvPr id="18" name="Скругленный прямоугольник 17"/>
          <p:cNvSpPr/>
          <p:nvPr/>
        </p:nvSpPr>
        <p:spPr>
          <a:xfrm>
            <a:off x="107504" y="980728"/>
            <a:ext cx="5832648" cy="201622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500" b="1" dirty="0" smtClean="0">
                <a:solidFill>
                  <a:schemeClr val="tx1"/>
                </a:solidFill>
                <a:latin typeface="Arial" pitchFamily="34" charset="0"/>
                <a:cs typeface="Arial" pitchFamily="34" charset="0"/>
              </a:rPr>
              <a:t>совершенствование существующих и развитие сети автомобильных дорог общего пользования местного значения, повышение пропускной способности транспортных потоков на улично-дорожной сети, повышение безопасности дорожного движения в городе Урай, обеспечение доступности и повышение качества транспортных услуг населению города Урай</a:t>
            </a:r>
          </a:p>
          <a:p>
            <a:pPr algn="ctr"/>
            <a:endParaRPr lang="ru-RU" sz="1600" b="1" dirty="0">
              <a:solidFill>
                <a:schemeClr val="tx1"/>
              </a:solidFill>
              <a:latin typeface="Arial" pitchFamily="34" charset="0"/>
              <a:cs typeface="Arial" pitchFamily="34" charset="0"/>
            </a:endParaRPr>
          </a:p>
        </p:txBody>
      </p:sp>
      <p:sp>
        <p:nvSpPr>
          <p:cNvPr id="20" name="Полилиния 19"/>
          <p:cNvSpPr/>
          <p:nvPr/>
        </p:nvSpPr>
        <p:spPr>
          <a:xfrm>
            <a:off x="683568" y="5661248"/>
            <a:ext cx="1547082" cy="600046"/>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44 024,5 тыс.руб. </a:t>
            </a:r>
            <a:endParaRPr lang="ru-RU" b="1" kern="1200" dirty="0">
              <a:latin typeface="Arial" pitchFamily="34" charset="0"/>
              <a:cs typeface="Arial" pitchFamily="34" charset="0"/>
            </a:endParaRPr>
          </a:p>
        </p:txBody>
      </p:sp>
      <p:sp>
        <p:nvSpPr>
          <p:cNvPr id="21" name="Полилиния 20"/>
          <p:cNvSpPr/>
          <p:nvPr/>
        </p:nvSpPr>
        <p:spPr>
          <a:xfrm>
            <a:off x="107504" y="5085184"/>
            <a:ext cx="1224136"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79514" y="701843"/>
          <a:ext cx="8784974" cy="5438381"/>
        </p:xfrm>
        <a:graphic>
          <a:graphicData uri="http://schemas.openxmlformats.org/drawingml/2006/table">
            <a:tbl>
              <a:tblPr firstRow="1" firstCol="1" bandRow="1">
                <a:tableStyleId>{5C22544A-7EE6-4342-B048-85BDC9FD1C3A}</a:tableStyleId>
              </a:tblPr>
              <a:tblGrid>
                <a:gridCol w="360038"/>
                <a:gridCol w="3816424"/>
                <a:gridCol w="570200"/>
                <a:gridCol w="1062714"/>
                <a:gridCol w="991866"/>
                <a:gridCol w="991866"/>
                <a:gridCol w="991866"/>
              </a:tblGrid>
              <a:tr h="710933">
                <a:tc>
                  <a:txBody>
                    <a:bodyPr/>
                    <a:lstStyle/>
                    <a:p>
                      <a:pPr algn="ctr" fontAlgn="base">
                        <a:lnSpc>
                          <a:spcPts val="1965"/>
                        </a:lnSpc>
                        <a:spcAft>
                          <a:spcPts val="0"/>
                        </a:spcAft>
                      </a:pPr>
                      <a:r>
                        <a:rPr lang="ru-RU" sz="1100" b="1" dirty="0">
                          <a:solidFill>
                            <a:srgbClr val="3333FF"/>
                          </a:solidFill>
                          <a:effectLst/>
                          <a:latin typeface="Arial" pitchFamily="34" charset="0"/>
                          <a:cs typeface="Arial" pitchFamily="34" charset="0"/>
                        </a:rPr>
                        <a:t> </a:t>
                      </a:r>
                    </a:p>
                    <a:p>
                      <a:pPr algn="ctr" fontAlgn="base">
                        <a:lnSpc>
                          <a:spcPts val="1965"/>
                        </a:lnSpc>
                        <a:spcAft>
                          <a:spcPts val="0"/>
                        </a:spcAft>
                      </a:pPr>
                      <a:r>
                        <a:rPr lang="ru-RU" sz="1100" b="1" dirty="0" err="1" smtClean="0">
                          <a:solidFill>
                            <a:srgbClr val="3333FF"/>
                          </a:solidFill>
                          <a:effectLst/>
                          <a:latin typeface="Arial" pitchFamily="34" charset="0"/>
                          <a:cs typeface="Arial" pitchFamily="34" charset="0"/>
                        </a:rPr>
                        <a:t>п</a:t>
                      </a:r>
                      <a:r>
                        <a:rPr lang="ru-RU" sz="1100" b="1" dirty="0" smtClean="0">
                          <a:solidFill>
                            <a:srgbClr val="3333FF"/>
                          </a:solidFill>
                          <a:effectLst/>
                          <a:latin typeface="Arial" pitchFamily="34" charset="0"/>
                          <a:cs typeface="Arial" pitchFamily="34" charset="0"/>
                        </a:rPr>
                        <a:t>/</a:t>
                      </a:r>
                      <a:r>
                        <a:rPr lang="ru-RU" sz="1100" b="1" dirty="0" err="1" smtClean="0">
                          <a:solidFill>
                            <a:srgbClr val="3333FF"/>
                          </a:solidFill>
                          <a:effectLst/>
                          <a:latin typeface="Arial" pitchFamily="34" charset="0"/>
                          <a:cs typeface="Arial" pitchFamily="34" charset="0"/>
                        </a:rPr>
                        <a:t>п</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smtClean="0">
                          <a:solidFill>
                            <a:srgbClr val="3333FF"/>
                          </a:solidFill>
                          <a:effectLst/>
                          <a:latin typeface="Arial" pitchFamily="34" charset="0"/>
                          <a:cs typeface="Arial" pitchFamily="34" charset="0"/>
                        </a:rPr>
                        <a:t>Наименование </a:t>
                      </a:r>
                      <a:r>
                        <a:rPr lang="ru-RU" sz="1100" b="1" dirty="0">
                          <a:solidFill>
                            <a:srgbClr val="3333FF"/>
                          </a:solidFill>
                          <a:effectLst/>
                          <a:latin typeface="Arial" pitchFamily="34" charset="0"/>
                          <a:cs typeface="Arial" pitchFamily="34" charset="0"/>
                        </a:rPr>
                        <a:t>показателя</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a:solidFill>
                            <a:srgbClr val="3333FF"/>
                          </a:solidFill>
                          <a:effectLst/>
                          <a:latin typeface="Arial" pitchFamily="34" charset="0"/>
                          <a:cs typeface="Arial" pitchFamily="34" charset="0"/>
                        </a:rPr>
                        <a:t>Ед. изм.</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smtClean="0">
                          <a:solidFill>
                            <a:srgbClr val="3333FF"/>
                          </a:solidFill>
                          <a:latin typeface="Arial" pitchFamily="34" charset="0"/>
                          <a:cs typeface="Arial" pitchFamily="34" charset="0"/>
                        </a:rPr>
                        <a:t>2016 год</a:t>
                      </a:r>
                      <a:endParaRPr lang="ru-RU" sz="1200" b="1" dirty="0">
                        <a:solidFill>
                          <a:srgbClr val="3333FF"/>
                        </a:solidFill>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2017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2018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2019 </a:t>
                      </a:r>
                      <a:r>
                        <a:rPr lang="ru-RU" sz="1200" b="1" dirty="0">
                          <a:solidFill>
                            <a:srgbClr val="3333FF"/>
                          </a:solidFill>
                          <a:effectLst/>
                          <a:latin typeface="Arial" pitchFamily="34" charset="0"/>
                          <a:cs typeface="Arial" pitchFamily="34" charset="0"/>
                        </a:rPr>
                        <a:t>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881">
                <a:tc>
                  <a:txBody>
                    <a:bodyPr/>
                    <a:lstStyle/>
                    <a:p>
                      <a:pPr algn="ctr"/>
                      <a:r>
                        <a:rPr lang="ru-RU" sz="1200" b="1" dirty="0" smtClean="0">
                          <a:solidFill>
                            <a:srgbClr val="3333FF"/>
                          </a:solidFill>
                          <a:effectLst/>
                          <a:latin typeface="Arial" pitchFamily="34" charset="0"/>
                          <a:cs typeface="Arial" pitchFamily="34" charset="0"/>
                        </a:rPr>
                        <a:t>1.</a:t>
                      </a:r>
                      <a:endParaRPr lang="ru-RU" sz="1200" b="1" dirty="0">
                        <a:solidFill>
                          <a:srgbClr val="3333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200" b="1" kern="1200" dirty="0" smtClean="0">
                          <a:solidFill>
                            <a:srgbClr val="3333FF"/>
                          </a:solidFill>
                          <a:latin typeface="Arial" pitchFamily="34" charset="0"/>
                          <a:ea typeface="+mn-ea"/>
                          <a:cs typeface="Arial" pitchFamily="34" charset="0"/>
                        </a:rPr>
                        <a:t>Протяженность автомобильных дорог общего пользования</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км</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78,2</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78,2</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78,2</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78,2</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617">
                <a:tc>
                  <a:txBody>
                    <a:bodyPr/>
                    <a:lstStyle/>
                    <a:p>
                      <a:pPr algn="ctr"/>
                      <a:r>
                        <a:rPr lang="ru-RU" sz="1200" b="1" smtClean="0">
                          <a:solidFill>
                            <a:srgbClr val="3333FF"/>
                          </a:solidFill>
                          <a:effectLst/>
                          <a:latin typeface="Arial" pitchFamily="34" charset="0"/>
                          <a:cs typeface="Arial" pitchFamily="34" charset="0"/>
                        </a:rPr>
                        <a:t>2.</a:t>
                      </a:r>
                      <a:endParaRPr lang="ru-RU" sz="1200" b="1" dirty="0">
                        <a:solidFill>
                          <a:srgbClr val="3333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200" b="1" kern="1200" dirty="0" smtClean="0">
                          <a:solidFill>
                            <a:srgbClr val="3333FF"/>
                          </a:solidFill>
                          <a:latin typeface="Arial" pitchFamily="34" charset="0"/>
                          <a:ea typeface="+mn-ea"/>
                          <a:cs typeface="Arial" pitchFamily="34" charset="0"/>
                        </a:rPr>
                        <a:t>Протяженность автомобильных дорог общего пользования с твердым и переходным типами покрытия</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км</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48,08</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48,08</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48,08</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50,68</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8072">
                <a:tc>
                  <a:txBody>
                    <a:bodyPr/>
                    <a:lstStyle/>
                    <a:p>
                      <a:pPr algn="ctr"/>
                      <a:r>
                        <a:rPr lang="ru-RU" sz="1200" b="1" dirty="0" smtClean="0">
                          <a:solidFill>
                            <a:srgbClr val="3333FF"/>
                          </a:solidFill>
                          <a:effectLst/>
                          <a:latin typeface="Arial" pitchFamily="34" charset="0"/>
                          <a:cs typeface="Arial" pitchFamily="34" charset="0"/>
                        </a:rPr>
                        <a:t>3.</a:t>
                      </a:r>
                      <a:endParaRPr lang="ru-RU" sz="1200" b="1" dirty="0">
                        <a:solidFill>
                          <a:srgbClr val="3333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200" b="1" kern="1200" dirty="0" smtClean="0">
                          <a:solidFill>
                            <a:srgbClr val="3333FF"/>
                          </a:solidFill>
                          <a:latin typeface="Arial" pitchFamily="34" charset="0"/>
                          <a:ea typeface="+mn-ea"/>
                          <a:cs typeface="Arial" pitchFamily="34" charset="0"/>
                        </a:rPr>
                        <a:t>Доля протяженности автомобильных дорог общего пользования с твердым и переходным типами покрытия в общей протяженности автомобильных дорог общего пользования</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61,6</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61,6</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61,6</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64,8</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5760">
                <a:tc>
                  <a:txBody>
                    <a:bodyPr/>
                    <a:lstStyle/>
                    <a:p>
                      <a:pPr algn="ctr"/>
                      <a:r>
                        <a:rPr lang="ru-RU" sz="1200" b="1" dirty="0" smtClean="0">
                          <a:solidFill>
                            <a:srgbClr val="3333FF"/>
                          </a:solidFill>
                          <a:effectLst/>
                          <a:latin typeface="Arial" pitchFamily="34" charset="0"/>
                          <a:cs typeface="Arial" pitchFamily="34" charset="0"/>
                        </a:rPr>
                        <a:t>4.</a:t>
                      </a:r>
                      <a:endParaRPr lang="ru-RU" sz="1200" b="1" dirty="0">
                        <a:solidFill>
                          <a:srgbClr val="3333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200" b="1" kern="1200" dirty="0" smtClean="0">
                          <a:solidFill>
                            <a:srgbClr val="3333FF"/>
                          </a:solidFill>
                          <a:latin typeface="Arial" pitchFamily="34" charset="0"/>
                          <a:ea typeface="+mn-ea"/>
                          <a:cs typeface="Arial" pitchFamily="34" charset="0"/>
                        </a:rPr>
                        <a:t>Уровень обеспеченности населения в транспортном обслуживании при переправлении через грузовую и пассажирскую переправы, организованные через реку Конда в летний и зимний периоды</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100</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100</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100</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411">
                <a:tc>
                  <a:txBody>
                    <a:bodyPr/>
                    <a:lstStyle/>
                    <a:p>
                      <a:pPr algn="ctr"/>
                      <a:r>
                        <a:rPr lang="ru-RU" sz="1200" b="1" dirty="0" smtClean="0">
                          <a:solidFill>
                            <a:srgbClr val="3333FF"/>
                          </a:solidFill>
                          <a:effectLst/>
                          <a:latin typeface="Arial" pitchFamily="34" charset="0"/>
                          <a:cs typeface="Arial" pitchFamily="34" charset="0"/>
                        </a:rPr>
                        <a:t>5.</a:t>
                      </a:r>
                      <a:endParaRPr lang="ru-RU" sz="1200" b="1" dirty="0">
                        <a:solidFill>
                          <a:srgbClr val="3333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200" b="1" kern="1200" dirty="0" smtClean="0">
                          <a:solidFill>
                            <a:srgbClr val="3333FF"/>
                          </a:solidFill>
                          <a:latin typeface="Arial" pitchFamily="34" charset="0"/>
                          <a:ea typeface="+mn-ea"/>
                          <a:cs typeface="Arial" pitchFamily="34" charset="0"/>
                        </a:rPr>
                        <a:t>Уровень обеспеченности населения в транспортном обслуживании при выполнении пассажирских перевозок на автомобильном транспорте</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9053">
                <a:tc>
                  <a:txBody>
                    <a:bodyPr/>
                    <a:lstStyle/>
                    <a:p>
                      <a:pPr algn="ctr"/>
                      <a:r>
                        <a:rPr lang="ru-RU" sz="1200" b="1" dirty="0" smtClean="0">
                          <a:solidFill>
                            <a:srgbClr val="3333FF"/>
                          </a:solidFill>
                          <a:effectLst/>
                          <a:latin typeface="Arial" pitchFamily="34" charset="0"/>
                          <a:cs typeface="Arial" pitchFamily="34" charset="0"/>
                        </a:rPr>
                        <a:t>6.</a:t>
                      </a:r>
                      <a:endParaRPr lang="ru-RU" sz="1200" b="1" dirty="0">
                        <a:solidFill>
                          <a:srgbClr val="3333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200" b="1" kern="1200" dirty="0" smtClean="0">
                          <a:solidFill>
                            <a:srgbClr val="3333FF"/>
                          </a:solidFill>
                          <a:latin typeface="Arial" pitchFamily="34" charset="0"/>
                          <a:ea typeface="+mn-ea"/>
                          <a:cs typeface="Arial" pitchFamily="34" charset="0"/>
                        </a:rPr>
                        <a:t>Доля автомобильных дорог общего пользования, обеспеченных техническими паспортами и проектами организации дорожного движения от общего количества автомобильных дорог</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100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1"/>
          <p:cNvSpPr>
            <a:spLocks noChangeArrowheads="1"/>
          </p:cNvSpPr>
          <p:nvPr/>
        </p:nvSpPr>
        <p:spPr bwMode="auto">
          <a:xfrm>
            <a:off x="1547664" y="170080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51520" y="116633"/>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xmlns="" val="1586978685"/>
              </p:ext>
            </p:extLst>
          </p:nvPr>
        </p:nvGraphicFramePr>
        <p:xfrm>
          <a:off x="611560" y="1268760"/>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611560" y="116632"/>
            <a:ext cx="8136904" cy="1200329"/>
          </a:xfrm>
          <a:prstGeom prst="rect">
            <a:avLst/>
          </a:prstGeom>
        </p:spPr>
        <p:txBody>
          <a:bodyPr wrap="square">
            <a:spAutoFit/>
          </a:bodyPr>
          <a:lstStyle/>
          <a:p>
            <a:pPr lvl="0" algn="ctr"/>
            <a:r>
              <a:rPr lang="ru-RU" sz="2400" b="1" dirty="0">
                <a:latin typeface="Arial" pitchFamily="34" charset="0"/>
                <a:cs typeface="Arial" pitchFamily="34" charset="0"/>
              </a:rPr>
              <a:t>Приоритетные направления прогноза социально-экономического развития </a:t>
            </a:r>
            <a:r>
              <a:rPr lang="ru-RU" sz="2400" b="1" dirty="0" smtClean="0">
                <a:latin typeface="Arial" pitchFamily="34" charset="0"/>
                <a:cs typeface="Arial" pitchFamily="34" charset="0"/>
              </a:rPr>
              <a:t>муниципалитета</a:t>
            </a:r>
          </a:p>
          <a:p>
            <a:pPr lvl="0" algn="ctr"/>
            <a:r>
              <a:rPr lang="ru-RU" sz="2400" b="1" dirty="0" smtClean="0">
                <a:latin typeface="Arial" pitchFamily="34" charset="0"/>
                <a:cs typeface="Arial" pitchFamily="34" charset="0"/>
              </a:rPr>
              <a:t>на 2017–2019 годы</a:t>
            </a:r>
            <a:endParaRPr lang="ru-RU" sz="2400" b="1" dirty="0">
              <a:latin typeface="Arial" pitchFamily="34" charset="0"/>
              <a:cs typeface="Arial" pitchFamily="34" charset="0"/>
            </a:endParaRPr>
          </a:p>
        </p:txBody>
      </p:sp>
    </p:spTree>
    <p:extLst>
      <p:ext uri="{BB962C8B-B14F-4D97-AF65-F5344CB8AC3E}">
        <p14:creationId xmlns:p14="http://schemas.microsoft.com/office/powerpoint/2010/main" xmlns="" val="2319555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48072"/>
          </a:xfrm>
        </p:spPr>
        <p:txBody>
          <a:bodyPr>
            <a:normAutofit/>
          </a:bodyPr>
          <a:lstStyle/>
          <a:p>
            <a:pPr algn="ctr"/>
            <a:r>
              <a:rPr lang="ru-RU" sz="2600" b="1" dirty="0" smtClean="0">
                <a:solidFill>
                  <a:schemeClr val="tx1">
                    <a:lumMod val="95000"/>
                    <a:lumOff val="5000"/>
                  </a:schemeClr>
                </a:solidFill>
                <a:latin typeface="Arial" pitchFamily="34" charset="0"/>
                <a:cs typeface="Arial" pitchFamily="34" charset="0"/>
              </a:rPr>
              <a:t>Муниципальный дорожный фонд</a:t>
            </a:r>
            <a:endParaRPr lang="ru-RU" sz="2600" b="1" dirty="0">
              <a:solidFill>
                <a:schemeClr val="tx1">
                  <a:lumMod val="95000"/>
                  <a:lumOff val="5000"/>
                </a:schemeClr>
              </a:solidFill>
              <a:latin typeface="Arial" pitchFamily="34" charset="0"/>
              <a:cs typeface="Arial" pitchFamily="34" charset="0"/>
            </a:endParaRPr>
          </a:p>
        </p:txBody>
      </p:sp>
      <p:graphicFrame>
        <p:nvGraphicFramePr>
          <p:cNvPr id="4" name="Схема 3"/>
          <p:cNvGraphicFramePr/>
          <p:nvPr/>
        </p:nvGraphicFramePr>
        <p:xfrm>
          <a:off x="467544" y="1124744"/>
          <a:ext cx="8136904"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descr="images (2).jpg"/>
          <p:cNvPicPr>
            <a:picLocks noChangeAspect="1"/>
          </p:cNvPicPr>
          <p:nvPr/>
        </p:nvPicPr>
        <p:blipFill>
          <a:blip r:embed="rId7" cstate="print"/>
          <a:stretch>
            <a:fillRect/>
          </a:stretch>
        </p:blipFill>
        <p:spPr>
          <a:xfrm>
            <a:off x="6196851" y="4305909"/>
            <a:ext cx="2839645" cy="2003411"/>
          </a:xfrm>
          <a:prstGeom prst="rect">
            <a:avLst/>
          </a:prstGeom>
          <a:effectLst>
            <a:softEdge rad="127000"/>
          </a:effectLst>
        </p:spPr>
      </p:pic>
      <p:sp>
        <p:nvSpPr>
          <p:cNvPr id="8" name="TextBox 1"/>
          <p:cNvSpPr txBox="1"/>
          <p:nvPr/>
        </p:nvSpPr>
        <p:spPr>
          <a:xfrm>
            <a:off x="179512" y="3573016"/>
            <a:ext cx="8712968" cy="5040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400" b="1" dirty="0" smtClean="0">
                <a:solidFill>
                  <a:schemeClr val="tx1">
                    <a:lumMod val="95000"/>
                    <a:lumOff val="5000"/>
                  </a:schemeClr>
                </a:solidFill>
                <a:latin typeface="Arial" pitchFamily="34" charset="0"/>
                <a:cs typeface="Arial" pitchFamily="34" charset="0"/>
              </a:rPr>
              <a:t>Расходы на капитальный ремонт и ремонт, содержание автомобильных дорог</a:t>
            </a:r>
          </a:p>
          <a:p>
            <a:pPr algn="ctr"/>
            <a:r>
              <a:rPr lang="ru-RU" sz="1400" b="1" dirty="0" smtClean="0">
                <a:solidFill>
                  <a:schemeClr val="tx1">
                    <a:lumMod val="95000"/>
                    <a:lumOff val="5000"/>
                  </a:schemeClr>
                </a:solidFill>
                <a:latin typeface="Arial" pitchFamily="34" charset="0"/>
                <a:cs typeface="Arial" pitchFamily="34" charset="0"/>
              </a:rPr>
              <a:t>общего пользования и искусственных сооружений на них</a:t>
            </a:r>
            <a:endParaRPr lang="ru-RU" sz="1400" b="1" dirty="0">
              <a:solidFill>
                <a:schemeClr val="tx1">
                  <a:lumMod val="95000"/>
                  <a:lumOff val="5000"/>
                </a:schemeClr>
              </a:solidFill>
              <a:latin typeface="Arial" pitchFamily="34" charset="0"/>
              <a:cs typeface="Arial" pitchFamily="34" charset="0"/>
            </a:endParaRPr>
          </a:p>
        </p:txBody>
      </p:sp>
      <p:graphicFrame>
        <p:nvGraphicFramePr>
          <p:cNvPr id="10" name="Диаграмма 9"/>
          <p:cNvGraphicFramePr/>
          <p:nvPr/>
        </p:nvGraphicFramePr>
        <p:xfrm>
          <a:off x="0" y="4114800"/>
          <a:ext cx="6012160" cy="27432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nvPr>
        </p:nvGraphicFramePr>
        <p:xfrm>
          <a:off x="59376" y="44624"/>
          <a:ext cx="9036495" cy="6321550"/>
        </p:xfrm>
        <a:graphic>
          <a:graphicData uri="http://schemas.openxmlformats.org/drawingml/2006/table">
            <a:tbl>
              <a:tblPr/>
              <a:tblGrid>
                <a:gridCol w="4955498"/>
                <a:gridCol w="1020249"/>
                <a:gridCol w="1020249"/>
                <a:gridCol w="1011955"/>
                <a:gridCol w="1028544"/>
              </a:tblGrid>
              <a:tr h="661880">
                <a:tc gridSpan="5">
                  <a:txBody>
                    <a:bodyPr/>
                    <a:lstStyle/>
                    <a:p>
                      <a:pPr algn="ctr" fontAlgn="t"/>
                      <a:r>
                        <a:rPr lang="ru-RU" sz="1600" b="1" i="0" u="none" strike="noStrike" dirty="0" smtClean="0">
                          <a:solidFill>
                            <a:schemeClr val="tx1"/>
                          </a:solidFill>
                          <a:latin typeface="Arial" pitchFamily="34" charset="0"/>
                          <a:cs typeface="Arial" pitchFamily="34" charset="0"/>
                        </a:rPr>
                        <a:t>Источники формирования муниципального дорожного фонда города Урай на 2017 год</a:t>
                      </a:r>
                    </a:p>
                    <a:p>
                      <a:pPr algn="ctr" fontAlgn="t"/>
                      <a:r>
                        <a:rPr lang="ru-RU" sz="1600" b="1" i="0" u="none" strike="noStrike" dirty="0" smtClean="0">
                          <a:solidFill>
                            <a:schemeClr val="tx1"/>
                          </a:solidFill>
                          <a:latin typeface="Arial" pitchFamily="34" charset="0"/>
                          <a:cs typeface="Arial" pitchFamily="34" charset="0"/>
                        </a:rPr>
                        <a:t>и на плановый период 2018 и 2019 годов, тыс.рублей</a:t>
                      </a:r>
                      <a:endParaRPr lang="ru-RU" sz="1600" b="1" i="0" u="none" strike="noStrike" dirty="0">
                        <a:solidFill>
                          <a:schemeClr val="tx1"/>
                        </a:solidFill>
                        <a:latin typeface="Arial" pitchFamily="34" charset="0"/>
                        <a:cs typeface="Arial" pitchFamily="34" charset="0"/>
                      </a:endParaRPr>
                    </a:p>
                  </a:txBody>
                  <a:tcPr marL="4229" marR="4229" marT="4229"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7457">
                <a:tc rowSpan="2">
                  <a:txBody>
                    <a:bodyPr/>
                    <a:lstStyle/>
                    <a:p>
                      <a:pPr algn="ctr" fontAlgn="ctr"/>
                      <a:r>
                        <a:rPr lang="ru-RU" sz="1000" b="1" i="0" u="none" strike="noStrike" dirty="0">
                          <a:solidFill>
                            <a:schemeClr val="tx1"/>
                          </a:solidFill>
                          <a:latin typeface="Arial" pitchFamily="34" charset="0"/>
                          <a:cs typeface="Arial" pitchFamily="34" charset="0"/>
                        </a:rPr>
                        <a:t>Наименование </a:t>
                      </a: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a:solidFill>
                            <a:schemeClr val="tx1"/>
                          </a:solidFill>
                          <a:latin typeface="Arial" pitchFamily="34" charset="0"/>
                          <a:cs typeface="Arial" pitchFamily="34" charset="0"/>
                        </a:rPr>
                        <a:t>Первоначальный план на </a:t>
                      </a:r>
                      <a:r>
                        <a:rPr lang="ru-RU" sz="1000" b="1" i="0" u="none" strike="noStrike" dirty="0" smtClean="0">
                          <a:solidFill>
                            <a:schemeClr val="tx1"/>
                          </a:solidFill>
                          <a:latin typeface="Arial" pitchFamily="34" charset="0"/>
                          <a:cs typeface="Arial" pitchFamily="34" charset="0"/>
                        </a:rPr>
                        <a:t>2016 год</a:t>
                      </a:r>
                      <a:endParaRPr lang="ru-RU" sz="1000" b="1" i="0" u="none" strike="noStrike" dirty="0">
                        <a:solidFill>
                          <a:schemeClr val="tx1"/>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000" b="1" i="0" u="none" strike="noStrike" dirty="0" smtClean="0">
                          <a:solidFill>
                            <a:schemeClr val="tx1"/>
                          </a:solidFill>
                          <a:latin typeface="Arial" pitchFamily="34" charset="0"/>
                          <a:cs typeface="Arial" pitchFamily="34" charset="0"/>
                        </a:rPr>
                        <a:t>С учетом возникновения потребности использования доходов от  ЕНВД  </a:t>
                      </a:r>
                      <a:endParaRPr lang="ru-RU" sz="1000" b="1" i="0" u="none" strike="noStrike" dirty="0">
                        <a:solidFill>
                          <a:schemeClr val="tx1"/>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900" b="1" i="0" u="none" strike="noStrike" dirty="0">
                        <a:solidFill>
                          <a:srgbClr val="0000FF"/>
                        </a:solidFill>
                        <a:latin typeface="Times New Roman"/>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900" b="1" i="0" u="none" strike="noStrike" dirty="0">
                        <a:solidFill>
                          <a:srgbClr val="0000FF"/>
                        </a:solidFill>
                        <a:latin typeface="Times New Roman"/>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887">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chemeClr val="tx1"/>
                          </a:solidFill>
                          <a:latin typeface="Arial" pitchFamily="34" charset="0"/>
                          <a:cs typeface="Arial" pitchFamily="34" charset="0"/>
                        </a:rPr>
                        <a:t>2017</a:t>
                      </a:r>
                      <a:r>
                        <a:rPr lang="ru-RU" sz="1200" b="1" i="0" u="none" strike="noStrike" baseline="0" dirty="0" smtClean="0">
                          <a:solidFill>
                            <a:schemeClr val="tx1"/>
                          </a:solidFill>
                          <a:latin typeface="Arial" pitchFamily="34" charset="0"/>
                          <a:cs typeface="Arial" pitchFamily="34" charset="0"/>
                        </a:rPr>
                        <a:t> год</a:t>
                      </a:r>
                      <a:endParaRPr lang="ru-RU" sz="1200" b="1" i="0" u="none" strike="noStrike" dirty="0">
                        <a:solidFill>
                          <a:schemeClr val="tx1"/>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chemeClr val="tx1"/>
                          </a:solidFill>
                          <a:latin typeface="Arial" pitchFamily="34" charset="0"/>
                          <a:cs typeface="Arial" pitchFamily="34" charset="0"/>
                        </a:rPr>
                        <a:t>2018 год</a:t>
                      </a:r>
                      <a:endParaRPr lang="ru-RU" sz="1200" b="1" i="0" u="none" strike="noStrike" dirty="0">
                        <a:solidFill>
                          <a:schemeClr val="tx1"/>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chemeClr val="tx1"/>
                          </a:solidFill>
                          <a:latin typeface="Arial" pitchFamily="34" charset="0"/>
                          <a:cs typeface="Arial" pitchFamily="34" charset="0"/>
                        </a:rPr>
                        <a:t>2019 год</a:t>
                      </a:r>
                      <a:endParaRPr lang="ru-RU" sz="1200" b="1" i="0" u="none" strike="noStrike" dirty="0">
                        <a:solidFill>
                          <a:schemeClr val="tx1"/>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529">
                <a:tc>
                  <a:txBody>
                    <a:bodyPr/>
                    <a:lstStyle/>
                    <a:p>
                      <a:pPr algn="l" fontAlgn="ctr"/>
                      <a:r>
                        <a:rPr lang="ru-RU" sz="1200" b="1" i="0" u="none" strike="noStrike" dirty="0" smtClean="0">
                          <a:solidFill>
                            <a:schemeClr val="tx1"/>
                          </a:solidFill>
                          <a:latin typeface="Arial" pitchFamily="34" charset="0"/>
                          <a:cs typeface="Arial" pitchFamily="34" charset="0"/>
                        </a:rPr>
                        <a:t>  Всего </a:t>
                      </a:r>
                      <a:r>
                        <a:rPr lang="ru-RU" sz="1200" b="1" i="0" u="none" strike="noStrike" dirty="0">
                          <a:solidFill>
                            <a:schemeClr val="tx1"/>
                          </a:solidFill>
                          <a:latin typeface="Arial" pitchFamily="34" charset="0"/>
                          <a:cs typeface="Arial" pitchFamily="34" charset="0"/>
                        </a:rPr>
                        <a:t>доходов, в том числе:</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400" b="1" i="0" u="none" strike="noStrike" dirty="0" smtClean="0">
                          <a:solidFill>
                            <a:schemeClr val="tx1"/>
                          </a:solidFill>
                          <a:latin typeface="Arial" pitchFamily="34" charset="0"/>
                          <a:cs typeface="Arial" pitchFamily="34" charset="0"/>
                        </a:rPr>
                        <a:t>90 198,4</a:t>
                      </a:r>
                      <a:endParaRPr lang="ru-RU" sz="1400" b="1" i="0" u="none" strike="noStrike" dirty="0">
                        <a:solidFill>
                          <a:schemeClr val="tx1"/>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400" b="1" i="0" u="none" strike="noStrike" dirty="0" smtClean="0">
                          <a:solidFill>
                            <a:schemeClr val="tx1"/>
                          </a:solidFill>
                          <a:latin typeface="Arial" pitchFamily="34" charset="0"/>
                          <a:cs typeface="Arial" pitchFamily="34" charset="0"/>
                        </a:rPr>
                        <a:t>82 056,9</a:t>
                      </a:r>
                      <a:endParaRPr lang="ru-RU" sz="1400" b="1" i="0" u="none" strike="noStrike" dirty="0">
                        <a:solidFill>
                          <a:schemeClr val="tx1"/>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400" b="1" i="0" u="none" strike="noStrike" dirty="0" smtClean="0">
                          <a:solidFill>
                            <a:schemeClr val="tx1"/>
                          </a:solidFill>
                          <a:latin typeface="Arial" pitchFamily="34" charset="0"/>
                          <a:cs typeface="Arial" pitchFamily="34" charset="0"/>
                        </a:rPr>
                        <a:t>77 847,6</a:t>
                      </a:r>
                      <a:endParaRPr lang="ru-RU" sz="1400" b="1" i="0" u="none" strike="noStrike" dirty="0">
                        <a:solidFill>
                          <a:schemeClr val="tx1"/>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400" b="1" i="0" u="none" strike="noStrike" dirty="0" smtClean="0">
                          <a:solidFill>
                            <a:schemeClr val="tx1"/>
                          </a:solidFill>
                          <a:latin typeface="Arial" pitchFamily="34" charset="0"/>
                          <a:cs typeface="Arial" pitchFamily="34" charset="0"/>
                        </a:rPr>
                        <a:t>76 814,9</a:t>
                      </a:r>
                      <a:endParaRPr lang="ru-RU" sz="1400" b="1" i="0" u="none" strike="noStrike" dirty="0">
                        <a:solidFill>
                          <a:schemeClr val="tx1"/>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20980">
                <a:tc>
                  <a:txBody>
                    <a:bodyPr/>
                    <a:lstStyle/>
                    <a:p>
                      <a:pPr algn="l" fontAlgn="ctr"/>
                      <a:r>
                        <a:rPr lang="ru-RU" sz="1100" b="1" i="0" u="none" strike="noStrike" dirty="0" smtClean="0">
                          <a:solidFill>
                            <a:srgbClr val="0000FF"/>
                          </a:solidFill>
                          <a:latin typeface="Arial" pitchFamily="34" charset="0"/>
                          <a:cs typeface="Arial" pitchFamily="34" charset="0"/>
                        </a:rPr>
                        <a:t> 1</a:t>
                      </a:r>
                      <a:r>
                        <a:rPr lang="ru-RU" sz="1100" b="1" i="0" u="none" strike="noStrike" dirty="0">
                          <a:solidFill>
                            <a:srgbClr val="0000FF"/>
                          </a:solidFill>
                          <a:latin typeface="Arial" pitchFamily="34" charset="0"/>
                          <a:cs typeface="Arial" pitchFamily="34" charset="0"/>
                        </a:rPr>
                        <a:t>.  Единый налог на вмененный доход </a:t>
                      </a:r>
                      <a:r>
                        <a:rPr lang="ru-RU" sz="1100" b="1" i="0" u="none" strike="noStrike" dirty="0" smtClean="0">
                          <a:solidFill>
                            <a:srgbClr val="0000FF"/>
                          </a:solidFill>
                          <a:latin typeface="Arial" pitchFamily="34" charset="0"/>
                          <a:cs typeface="Arial" pitchFamily="34" charset="0"/>
                        </a:rPr>
                        <a:t> </a:t>
                      </a:r>
                      <a:r>
                        <a:rPr lang="ru-RU" sz="1100" b="1" i="0" u="none" strike="noStrike" dirty="0">
                          <a:solidFill>
                            <a:srgbClr val="0000FF"/>
                          </a:solidFill>
                          <a:latin typeface="Arial" pitchFamily="34" charset="0"/>
                          <a:cs typeface="Arial" pitchFamily="34" charset="0"/>
                        </a:rPr>
                        <a:t>( до 2014 года в размере 72,67%                                                                                                                                                                                 (Решением Думы города Урай от 10.12.2012 №122 </a:t>
                      </a:r>
                      <a:r>
                        <a:rPr lang="ru-RU" sz="1100" b="1" i="0" u="none" strike="noStrike" dirty="0" smtClean="0">
                          <a:solidFill>
                            <a:srgbClr val="0000FF"/>
                          </a:solidFill>
                          <a:latin typeface="Arial" pitchFamily="34" charset="0"/>
                          <a:cs typeface="Arial" pitchFamily="34" charset="0"/>
                        </a:rPr>
                        <a:t>, с </a:t>
                      </a:r>
                      <a:r>
                        <a:rPr lang="ru-RU" sz="1100" b="1" i="0" u="none" strike="noStrike" dirty="0">
                          <a:solidFill>
                            <a:srgbClr val="0000FF"/>
                          </a:solidFill>
                          <a:latin typeface="Arial" pitchFamily="34" charset="0"/>
                          <a:cs typeface="Arial" pitchFamily="34" charset="0"/>
                        </a:rPr>
                        <a:t>2014 года использование  ЕНВД, в случае недостаточности средств)</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49 950,0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41 500,0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41 000,0</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40 100,0</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860">
                <a:tc>
                  <a:txBody>
                    <a:bodyPr/>
                    <a:lstStyle/>
                    <a:p>
                      <a:pPr algn="l" fontAlgn="ctr"/>
                      <a:r>
                        <a:rPr lang="ru-RU" sz="1100" b="1" i="0" u="none" strike="noStrike" dirty="0" smtClean="0">
                          <a:solidFill>
                            <a:srgbClr val="0000FF"/>
                          </a:solidFill>
                          <a:latin typeface="Arial" pitchFamily="34" charset="0"/>
                          <a:cs typeface="Arial" pitchFamily="34" charset="0"/>
                        </a:rPr>
                        <a:t> 2</a:t>
                      </a:r>
                      <a:r>
                        <a:rPr lang="ru-RU" sz="1100" b="1" i="0" u="none" strike="noStrike" dirty="0">
                          <a:solidFill>
                            <a:srgbClr val="0000FF"/>
                          </a:solidFill>
                          <a:latin typeface="Arial" pitchFamily="34" charset="0"/>
                          <a:cs typeface="Arial" pitchFamily="34" charset="0"/>
                        </a:rPr>
                        <a:t>. </a:t>
                      </a:r>
                      <a:r>
                        <a:rPr lang="ru-RU" sz="1100" b="1" i="0" u="none" strike="noStrike" dirty="0" smtClean="0">
                          <a:solidFill>
                            <a:srgbClr val="0000FF"/>
                          </a:solidFill>
                          <a:latin typeface="Arial" pitchFamily="34" charset="0"/>
                          <a:cs typeface="Arial" pitchFamily="34" charset="0"/>
                        </a:rPr>
                        <a:t>Акцизы на автомобильный бензин, дизельное топливо, моторные масла для дизельных и карбюраторных (</a:t>
                      </a:r>
                      <a:r>
                        <a:rPr lang="ru-RU" sz="1100" b="1" i="0" u="none" strike="noStrike" dirty="0" err="1" smtClean="0">
                          <a:solidFill>
                            <a:srgbClr val="0000FF"/>
                          </a:solidFill>
                          <a:latin typeface="Arial" pitchFamily="34" charset="0"/>
                          <a:cs typeface="Arial" pitchFamily="34" charset="0"/>
                        </a:rPr>
                        <a:t>инжекторных</a:t>
                      </a:r>
                      <a:r>
                        <a:rPr lang="ru-RU" sz="1100" b="1" i="0" u="none" strike="noStrike" dirty="0" smtClean="0">
                          <a:solidFill>
                            <a:srgbClr val="0000FF"/>
                          </a:solidFill>
                          <a:latin typeface="Arial" pitchFamily="34" charset="0"/>
                          <a:cs typeface="Arial" pitchFamily="34" charset="0"/>
                        </a:rPr>
                        <a:t>) двигателей</a:t>
                      </a:r>
                      <a:endParaRPr lang="ru-RU" sz="11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10 162,6</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13 551,0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14 220,1</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14 781,2</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768">
                <a:tc>
                  <a:txBody>
                    <a:bodyPr/>
                    <a:lstStyle/>
                    <a:p>
                      <a:pPr algn="l" fontAlgn="ctr"/>
                      <a:r>
                        <a:rPr lang="ru-RU" sz="1100" b="1" i="0" u="none" strike="noStrike" dirty="0" smtClean="0">
                          <a:solidFill>
                            <a:srgbClr val="0000FF"/>
                          </a:solidFill>
                          <a:latin typeface="Arial" pitchFamily="34" charset="0"/>
                          <a:cs typeface="Arial" pitchFamily="34" charset="0"/>
                        </a:rPr>
                        <a:t> 3</a:t>
                      </a:r>
                      <a:r>
                        <a:rPr lang="ru-RU" sz="1100" b="1" i="0" u="none" strike="noStrike" dirty="0">
                          <a:solidFill>
                            <a:srgbClr val="0000FF"/>
                          </a:solidFill>
                          <a:latin typeface="Arial" pitchFamily="34" charset="0"/>
                          <a:cs typeface="Arial" pitchFamily="34" charset="0"/>
                        </a:rPr>
                        <a:t>.  Государственная пошлина за выдачу специального разрешения на движение </a:t>
                      </a:r>
                      <a:r>
                        <a:rPr lang="ru-RU" sz="1100" b="1" i="0" u="none" strike="noStrike" dirty="0" smtClean="0">
                          <a:solidFill>
                            <a:srgbClr val="0000FF"/>
                          </a:solidFill>
                          <a:latin typeface="Arial" pitchFamily="34" charset="0"/>
                          <a:cs typeface="Arial" pitchFamily="34" charset="0"/>
                        </a:rPr>
                        <a:t>по автомобильным дорогам общего пользования</a:t>
                      </a:r>
                      <a:endParaRPr lang="ru-RU" sz="11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32,0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35,2</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35,2</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35,2</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768">
                <a:tc>
                  <a:txBody>
                    <a:bodyPr/>
                    <a:lstStyle/>
                    <a:p>
                      <a:pPr algn="l" fontAlgn="ctr"/>
                      <a:r>
                        <a:rPr lang="ru-RU" sz="1100" b="1" i="0" u="none" strike="noStrike" dirty="0" smtClean="0">
                          <a:solidFill>
                            <a:srgbClr val="0000FF"/>
                          </a:solidFill>
                          <a:latin typeface="Arial" pitchFamily="34" charset="0"/>
                          <a:cs typeface="Arial" pitchFamily="34" charset="0"/>
                        </a:rPr>
                        <a:t> 4</a:t>
                      </a:r>
                      <a:r>
                        <a:rPr lang="ru-RU" sz="1100" b="1" i="0" u="none" strike="noStrike" dirty="0">
                          <a:solidFill>
                            <a:srgbClr val="0000FF"/>
                          </a:solidFill>
                          <a:latin typeface="Arial" pitchFamily="34" charset="0"/>
                          <a:cs typeface="Arial" pitchFamily="34" charset="0"/>
                        </a:rPr>
                        <a:t>.  Поступления сумм в возмещение вреда, причиняемого автомобильным дорогам общего пользования местного значения города </a:t>
                      </a:r>
                      <a:r>
                        <a:rPr lang="ru-RU" sz="1100" b="1" i="0" u="none" strike="noStrike" dirty="0" smtClean="0">
                          <a:solidFill>
                            <a:srgbClr val="0000FF"/>
                          </a:solidFill>
                          <a:latin typeface="Arial" pitchFamily="34" charset="0"/>
                          <a:cs typeface="Arial" pitchFamily="34" charset="0"/>
                        </a:rPr>
                        <a:t>Урай</a:t>
                      </a:r>
                      <a:endParaRPr lang="ru-RU" sz="11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20,0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100,0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100,0</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100,0</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8037">
                <a:tc>
                  <a:txBody>
                    <a:bodyPr/>
                    <a:lstStyle/>
                    <a:p>
                      <a:pPr algn="l" fontAlgn="ctr"/>
                      <a:r>
                        <a:rPr lang="ru-RU" sz="1100" b="1" i="0" u="none" strike="noStrike" dirty="0" smtClean="0">
                          <a:solidFill>
                            <a:srgbClr val="0000FF"/>
                          </a:solidFill>
                          <a:latin typeface="Arial" pitchFamily="34" charset="0"/>
                          <a:cs typeface="Arial" pitchFamily="34" charset="0"/>
                        </a:rPr>
                        <a:t> 5</a:t>
                      </a:r>
                      <a:r>
                        <a:rPr lang="ru-RU" sz="1100" b="1" i="0" u="none" strike="noStrike" dirty="0">
                          <a:solidFill>
                            <a:srgbClr val="0000FF"/>
                          </a:solidFill>
                          <a:latin typeface="Arial" pitchFamily="34" charset="0"/>
                          <a:cs typeface="Arial" pitchFamily="34" charset="0"/>
                        </a:rPr>
                        <a:t>.  </a:t>
                      </a:r>
                      <a:r>
                        <a:rPr lang="ru-RU" sz="1100" b="1" i="0" u="none" strike="noStrike" dirty="0" smtClean="0">
                          <a:solidFill>
                            <a:srgbClr val="0000FF"/>
                          </a:solidFill>
                          <a:latin typeface="Arial" pitchFamily="34" charset="0"/>
                          <a:cs typeface="Arial" pitchFamily="34" charset="0"/>
                        </a:rPr>
                        <a:t>Субсидий окружного бюджета на </a:t>
                      </a:r>
                      <a:r>
                        <a:rPr lang="ru-RU" sz="1100" b="1" i="0" u="none" strike="noStrike" dirty="0">
                          <a:solidFill>
                            <a:srgbClr val="0000FF"/>
                          </a:solidFill>
                          <a:latin typeface="Arial" pitchFamily="34" charset="0"/>
                          <a:cs typeface="Arial" pitchFamily="34" charset="0"/>
                        </a:rPr>
                        <a:t>финансовое обеспечение дорожной деятельности в отношении автомобильных дорог общего пользования местного значения города Урай </a:t>
                      </a:r>
                      <a:r>
                        <a:rPr lang="ru-RU" sz="1100" b="1" i="0" u="none" strike="noStrike" dirty="0" smtClean="0">
                          <a:solidFill>
                            <a:srgbClr val="0000FF"/>
                          </a:solidFill>
                          <a:latin typeface="Arial" pitchFamily="34" charset="0"/>
                          <a:cs typeface="Arial" pitchFamily="34" charset="0"/>
                        </a:rPr>
                        <a:t>(подпрограмма "Дорожное хозяйство" государственной программы "Развитие транспортной системы Ханты-Мансийского автономного округа -Югры на 2014-2020 годы), </a:t>
                      </a:r>
                      <a:r>
                        <a:rPr lang="ru-RU" sz="1100" b="1" i="0" u="none" strike="noStrike" dirty="0">
                          <a:solidFill>
                            <a:srgbClr val="0000FF"/>
                          </a:solidFill>
                          <a:latin typeface="Arial" pitchFamily="34" charset="0"/>
                          <a:cs typeface="Arial" pitchFamily="34" charset="0"/>
                        </a:rPr>
                        <a:t>в том числе:</a:t>
                      </a: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30 033,8</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26 870,7</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22 492,3</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latin typeface="Arial" pitchFamily="34" charset="0"/>
                          <a:cs typeface="Arial" pitchFamily="34" charset="0"/>
                        </a:rPr>
                        <a:t>21 798,5</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152">
                <a:tc>
                  <a:txBody>
                    <a:bodyPr/>
                    <a:lstStyle/>
                    <a:p>
                      <a:pPr algn="l" fontAlgn="ctr"/>
                      <a:r>
                        <a:rPr lang="ru-RU" sz="1200" b="1" i="0" u="none" strike="noStrike" dirty="0" smtClean="0">
                          <a:solidFill>
                            <a:schemeClr val="tx1"/>
                          </a:solidFill>
                          <a:latin typeface="Arial" pitchFamily="34" charset="0"/>
                          <a:cs typeface="Arial" pitchFamily="34" charset="0"/>
                        </a:rPr>
                        <a:t>  Всего расходов, в том числе</a:t>
                      </a:r>
                      <a:r>
                        <a:rPr lang="en-US" sz="1200" b="1" i="0" u="none" strike="noStrike" dirty="0" smtClean="0">
                          <a:solidFill>
                            <a:schemeClr val="tx1"/>
                          </a:solidFill>
                          <a:latin typeface="Arial" pitchFamily="34" charset="0"/>
                          <a:cs typeface="Arial" pitchFamily="34" charset="0"/>
                        </a:rPr>
                        <a:t>:</a:t>
                      </a:r>
                      <a:endParaRPr lang="ru-RU" sz="1200" b="1" i="0" u="none" strike="noStrike" dirty="0">
                        <a:solidFill>
                          <a:schemeClr val="tx1"/>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ru-RU" sz="1400" b="1" i="0" u="none" strike="noStrike" dirty="0" smtClean="0">
                          <a:solidFill>
                            <a:schemeClr val="tx1"/>
                          </a:solidFill>
                          <a:latin typeface="Arial" pitchFamily="34" charset="0"/>
                          <a:cs typeface="Arial" pitchFamily="34" charset="0"/>
                        </a:rPr>
                        <a:t>90 198,4</a:t>
                      </a:r>
                      <a:endParaRPr lang="ru-RU" sz="1400" b="1" i="0" u="none" strike="noStrike" dirty="0">
                        <a:solidFill>
                          <a:schemeClr val="tx1"/>
                        </a:solidFill>
                        <a:latin typeface="Arial" pitchFamily="34" charset="0"/>
                        <a:cs typeface="Arial" pitchFamily="34" charset="0"/>
                      </a:endParaRPr>
                    </a:p>
                  </a:txBody>
                  <a:tcPr marL="4229" marR="4229" marT="42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ru-RU" sz="1400" b="1" i="0" u="none" strike="noStrike" dirty="0" smtClean="0">
                          <a:solidFill>
                            <a:schemeClr val="tx1"/>
                          </a:solidFill>
                          <a:latin typeface="Arial" pitchFamily="34" charset="0"/>
                          <a:cs typeface="Arial" pitchFamily="34" charset="0"/>
                        </a:rPr>
                        <a:t>82 056,9</a:t>
                      </a:r>
                      <a:endParaRPr lang="ru-RU" sz="1400" b="1" i="0" u="none" strike="noStrike" dirty="0">
                        <a:solidFill>
                          <a:schemeClr val="tx1"/>
                        </a:solidFill>
                        <a:latin typeface="Arial" pitchFamily="34" charset="0"/>
                        <a:cs typeface="Arial" pitchFamily="34" charset="0"/>
                      </a:endParaRPr>
                    </a:p>
                  </a:txBody>
                  <a:tcPr marL="4229" marR="4229" marT="4229"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ru-RU" sz="1400" b="1" i="0" u="none" strike="noStrike" dirty="0" smtClean="0">
                          <a:solidFill>
                            <a:schemeClr val="tx1"/>
                          </a:solidFill>
                          <a:latin typeface="Arial" pitchFamily="34" charset="0"/>
                          <a:cs typeface="Arial" pitchFamily="34" charset="0"/>
                        </a:rPr>
                        <a:t>77 847,6</a:t>
                      </a:r>
                      <a:endParaRPr lang="ru-RU" sz="1400" b="1" i="0" u="none" strike="noStrike" dirty="0">
                        <a:solidFill>
                          <a:schemeClr val="tx1"/>
                        </a:solidFill>
                        <a:latin typeface="Arial" pitchFamily="34" charset="0"/>
                        <a:cs typeface="Arial" pitchFamily="34" charset="0"/>
                      </a:endParaRPr>
                    </a:p>
                  </a:txBody>
                  <a:tcPr marL="4229" marR="4229" marT="42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ru-RU" sz="1400" b="1" i="0" u="none" strike="noStrike" dirty="0" smtClean="0">
                          <a:solidFill>
                            <a:schemeClr val="tx1"/>
                          </a:solidFill>
                          <a:latin typeface="Arial" pitchFamily="34" charset="0"/>
                          <a:cs typeface="Arial" pitchFamily="34" charset="0"/>
                        </a:rPr>
                        <a:t>76 814,9</a:t>
                      </a:r>
                      <a:endParaRPr lang="ru-RU" sz="1400" b="1" i="0" u="none" strike="noStrike" dirty="0">
                        <a:solidFill>
                          <a:schemeClr val="tx1"/>
                        </a:solidFill>
                        <a:latin typeface="Arial" pitchFamily="34" charset="0"/>
                        <a:cs typeface="Arial" pitchFamily="34" charset="0"/>
                      </a:endParaRPr>
                    </a:p>
                  </a:txBody>
                  <a:tcPr marL="4229" marR="4229" marT="42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42715">
                <a:tc>
                  <a:txBody>
                    <a:bodyPr/>
                    <a:lstStyle/>
                    <a:p>
                      <a:pPr algn="l" fontAlgn="ctr"/>
                      <a:r>
                        <a:rPr lang="ru-RU" sz="1100" b="1" i="0" u="none" strike="noStrike" dirty="0" smtClean="0">
                          <a:solidFill>
                            <a:srgbClr val="0000FF"/>
                          </a:solidFill>
                          <a:latin typeface="Arial" pitchFamily="34" charset="0"/>
                          <a:cs typeface="Arial" pitchFamily="34" charset="0"/>
                        </a:rPr>
                        <a:t> Субсидии на строительство (реконструкцию), капитальный ремонт и ремонт автомобильных дорог общего пользования местного значения</a:t>
                      </a:r>
                      <a:endParaRPr lang="ru-RU" sz="11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30 033,8</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26 870,7</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22 492,3</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21 798,5</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2762">
                <a:tc>
                  <a:txBody>
                    <a:bodyPr/>
                    <a:lstStyle/>
                    <a:p>
                      <a:pPr algn="l" fontAlgn="ctr"/>
                      <a:r>
                        <a:rPr lang="ru-RU" sz="1100" b="1" i="0" u="none" strike="noStrike" dirty="0" smtClean="0">
                          <a:solidFill>
                            <a:srgbClr val="0000FF"/>
                          </a:solidFill>
                          <a:latin typeface="Arial" pitchFamily="34" charset="0"/>
                          <a:cs typeface="Arial" pitchFamily="34" charset="0"/>
                        </a:rPr>
                        <a:t> Софинансирование из средств местного бюджета </a:t>
                      </a:r>
                      <a:r>
                        <a:rPr lang="ru-RU" sz="1100" b="1" i="0" u="none" strike="noStrike" dirty="0" err="1" smtClean="0">
                          <a:solidFill>
                            <a:srgbClr val="0000FF"/>
                          </a:solidFill>
                          <a:latin typeface="Arial" pitchFamily="34" charset="0"/>
                          <a:cs typeface="Arial" pitchFamily="34" charset="0"/>
                        </a:rPr>
                        <a:t>cубсидии</a:t>
                      </a:r>
                      <a:r>
                        <a:rPr lang="ru-RU" sz="1100" b="1" i="0" u="none" strike="noStrike" dirty="0" smtClean="0">
                          <a:solidFill>
                            <a:srgbClr val="0000FF"/>
                          </a:solidFill>
                          <a:latin typeface="Arial" pitchFamily="34" charset="0"/>
                          <a:cs typeface="Arial" pitchFamily="34" charset="0"/>
                        </a:rPr>
                        <a:t> окружного бюджета на строительство (реконструкцию), капитальный ремонт и ремонт автомобильных дорог общего пользования местного значения </a:t>
                      </a:r>
                      <a:endParaRPr lang="ru-RU" sz="11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1 414,2</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1 183,8</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1 147,3</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072">
                <a:tc>
                  <a:txBody>
                    <a:bodyPr/>
                    <a:lstStyle/>
                    <a:p>
                      <a:pPr algn="l" fontAlgn="ctr"/>
                      <a:r>
                        <a:rPr lang="ru-RU" sz="1100" b="1" i="0" u="none" strike="noStrike" dirty="0" smtClean="0">
                          <a:solidFill>
                            <a:srgbClr val="0000FF"/>
                          </a:solidFill>
                          <a:latin typeface="Arial" pitchFamily="34" charset="0"/>
                          <a:cs typeface="Arial" pitchFamily="34" charset="0"/>
                        </a:rPr>
                        <a:t> Содержание автомобильных дорог общего пользования и искусственных сооружений на них</a:t>
                      </a:r>
                      <a:endParaRPr lang="ru-RU" sz="11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60 164,6</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53 772,0</a:t>
                      </a:r>
                      <a:endParaRPr lang="ru-RU" sz="1400" b="1" i="0" u="none" strike="noStrike" dirty="0">
                        <a:solidFill>
                          <a:srgbClr val="0000FF"/>
                        </a:solidFill>
                        <a:latin typeface="Arial" pitchFamily="34" charset="0"/>
                        <a:cs typeface="Arial" pitchFamily="34" charset="0"/>
                      </a:endParaRPr>
                    </a:p>
                  </a:txBody>
                  <a:tcPr marL="4229" marR="4229" marT="422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54 171,5</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smtClean="0">
                          <a:solidFill>
                            <a:srgbClr val="0000FF"/>
                          </a:solidFill>
                          <a:latin typeface="Arial" pitchFamily="34" charset="0"/>
                          <a:cs typeface="Arial" pitchFamily="34" charset="0"/>
                        </a:rPr>
                        <a:t>53 869,1</a:t>
                      </a:r>
                      <a:endParaRPr lang="ru-RU" sz="1400" b="1" i="0" u="none" strike="noStrike" dirty="0">
                        <a:solidFill>
                          <a:srgbClr val="0000FF"/>
                        </a:solidFill>
                        <a:latin typeface="Arial" pitchFamily="34" charset="0"/>
                        <a:cs typeface="Arial" pitchFamily="34" charset="0"/>
                      </a:endParaRPr>
                    </a:p>
                  </a:txBody>
                  <a:tcPr marL="4229" marR="4229" marT="422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8402704" y="476672"/>
            <a:ext cx="639919" cy="307777"/>
          </a:xfrm>
          <a:prstGeom prst="rect">
            <a:avLst/>
          </a:prstGeom>
        </p:spPr>
        <p:txBody>
          <a:bodyPr wrap="none">
            <a:spAutoFit/>
          </a:bodyPr>
          <a:lstStyle/>
          <a:p>
            <a:pPr indent="450850" algn="r" eaLnBrk="0" hangingPunct="0"/>
            <a:endParaRPr lang="ru-RU" sz="1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377344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test.verge.ru/upload/resize_cache/iblock/fb2/900_900_1/image_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484191"/>
            <a:ext cx="2232053" cy="137380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0" y="116632"/>
            <a:ext cx="9144000" cy="1008112"/>
          </a:xfrm>
          <a:noFill/>
        </p:spPr>
        <p:txBody>
          <a:bodyPr>
            <a:noAutofit/>
          </a:bodyPr>
          <a:lstStyle/>
          <a:p>
            <a:pPr algn="ctr">
              <a:buNone/>
            </a:pPr>
            <a:r>
              <a:rPr lang="ru-RU" sz="1600" b="1" dirty="0" smtClean="0">
                <a:latin typeface="Arial" pitchFamily="34" charset="0"/>
                <a:cs typeface="Arial" pitchFamily="34" charset="0"/>
              </a:rPr>
              <a:t>Муниципальная программа «Создание условий для эффективного и ответственного управления муниципальными финансами, повышения устойчивости местного бюджета городского округа г.Урай. Управление муниципальными финансами в городском округе г.Урай» на период до 2020 года</a:t>
            </a:r>
            <a:endParaRPr lang="ru-RU" sz="1600" dirty="0">
              <a:latin typeface="Arial" pitchFamily="34" charset="0"/>
              <a:cs typeface="Arial" pitchFamily="34" charset="0"/>
            </a:endParaRPr>
          </a:p>
        </p:txBody>
      </p:sp>
      <p:sp>
        <p:nvSpPr>
          <p:cNvPr id="61442" name="Rectangle 2"/>
          <p:cNvSpPr>
            <a:spLocks noChangeArrowheads="1"/>
          </p:cNvSpPr>
          <p:nvPr/>
        </p:nvSpPr>
        <p:spPr bwMode="auto">
          <a:xfrm>
            <a:off x="251520" y="2397806"/>
            <a:ext cx="8784976"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ru-RU"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Подпрограмма </a:t>
            </a:r>
            <a:r>
              <a:rPr lang="ru-RU" sz="1600" b="1" dirty="0" smtClean="0">
                <a:solidFill>
                  <a:srgbClr val="0000FF"/>
                </a:solidFill>
                <a:latin typeface="Arial" pitchFamily="34" charset="0"/>
                <a:ea typeface="Times New Roman" pitchFamily="18" charset="0"/>
                <a:cs typeface="Arial" pitchFamily="34" charset="0"/>
              </a:rPr>
              <a:t>1</a:t>
            </a:r>
            <a:r>
              <a:rPr kumimoji="0" lang="en-US"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lang="ru-RU" sz="1600" b="1" dirty="0" smtClean="0">
                <a:solidFill>
                  <a:srgbClr val="0000FF"/>
                </a:solidFill>
                <a:latin typeface="Arial" pitchFamily="34" charset="0"/>
                <a:ea typeface="Times New Roman" pitchFamily="18" charset="0"/>
                <a:cs typeface="Arial" pitchFamily="34" charset="0"/>
              </a:rPr>
              <a:t>«Организация бюджетного процесса в муниципальном образовании» </a:t>
            </a:r>
            <a:r>
              <a:rPr lang="ru-RU" sz="1300" b="1" dirty="0" smtClean="0">
                <a:latin typeface="Arial" pitchFamily="34" charset="0"/>
                <a:ea typeface="Times New Roman" pitchFamily="18" charset="0"/>
                <a:cs typeface="Arial" pitchFamily="34" charset="0"/>
              </a:rPr>
              <a:t>(обеспечение функций органов местного самоуправления (Комитет по финансам администрации г.Урай)) </a:t>
            </a:r>
            <a:endParaRPr kumimoji="0" lang="ru-RU" sz="1300" b="1" u="none" strike="noStrike" cap="none" normalizeH="0" baseline="0" dirty="0" smtClean="0">
              <a:ln>
                <a:noFill/>
              </a:ln>
              <a:effectLst/>
              <a:latin typeface="Arial" pitchFamily="34" charset="0"/>
              <a:ea typeface="Times New Roman" pitchFamily="18" charset="0"/>
              <a:cs typeface="Arial" pitchFamily="34" charset="0"/>
            </a:endParaRPr>
          </a:p>
          <a:p>
            <a:pPr lvl="0" eaLnBrk="0" hangingPunct="0"/>
            <a:r>
              <a:rPr kumimoji="0" lang="ru-RU"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Подпрограмма </a:t>
            </a:r>
            <a:r>
              <a:rPr lang="ru-RU" sz="1600" b="1" dirty="0" smtClean="0">
                <a:solidFill>
                  <a:srgbClr val="0000FF"/>
                </a:solidFill>
                <a:latin typeface="Arial" pitchFamily="34" charset="0"/>
                <a:ea typeface="Times New Roman" pitchFamily="18" charset="0"/>
                <a:cs typeface="Arial" pitchFamily="34" charset="0"/>
              </a:rPr>
              <a:t>2</a:t>
            </a:r>
            <a:r>
              <a:rPr kumimoji="0" lang="en-US" sz="1600" b="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lang="ru-RU" sz="1600" b="1" dirty="0" smtClean="0">
                <a:solidFill>
                  <a:srgbClr val="0000FF"/>
                </a:solidFill>
                <a:latin typeface="Arial" pitchFamily="34" charset="0"/>
                <a:ea typeface="Times New Roman" pitchFamily="18" charset="0"/>
                <a:cs typeface="Arial" pitchFamily="34" charset="0"/>
              </a:rPr>
              <a:t>«Обеспечение сбалансированности и устойчивости местного бюджета»</a:t>
            </a:r>
            <a:r>
              <a:rPr kumimoji="0" lang="ru-RU" sz="1600" b="1" u="none" strike="noStrike" cap="none" normalizeH="0" baseline="0" dirty="0" smtClean="0">
                <a:ln>
                  <a:noFill/>
                </a:ln>
                <a:solidFill>
                  <a:srgbClr val="0000FF"/>
                </a:solidFill>
                <a:effectLst/>
                <a:latin typeface="Arial" pitchFamily="34" charset="0"/>
                <a:cs typeface="Arial" pitchFamily="34" charset="0"/>
              </a:rPr>
              <a:t> </a:t>
            </a:r>
            <a:r>
              <a:rPr lang="ru-RU" sz="1300" b="1" dirty="0" smtClean="0">
                <a:latin typeface="Arial" pitchFamily="34" charset="0"/>
                <a:cs typeface="Arial" pitchFamily="34" charset="0"/>
              </a:rPr>
              <a:t>(разработка рекомендаций и мероприятий, направленных на пополнение доходной части бюджета города за счет налоговых и неналоговых поступлений, соблюдение норм статьи 81 Бюджетного кодекса РФ при планировании размера резервного фонда администрации города Урай, норм статьи 184.1 Бюджетного кодекса РФ при определении объема условно утверждаемых (утвержденных) расходов на первый и второй годы планового периода)</a:t>
            </a:r>
            <a:endParaRPr kumimoji="0" lang="ru-RU" sz="1300" b="1" u="none" strike="noStrike" cap="none" normalizeH="0" baseline="0" dirty="0" smtClean="0">
              <a:ln>
                <a:noFill/>
              </a:ln>
              <a:effectLst/>
              <a:latin typeface="Arial" pitchFamily="34" charset="0"/>
              <a:cs typeface="Arial" pitchFamily="34" charset="0"/>
            </a:endParaRPr>
          </a:p>
        </p:txBody>
      </p:sp>
      <p:grpSp>
        <p:nvGrpSpPr>
          <p:cNvPr id="2" name="Группа 9"/>
          <p:cNvGrpSpPr/>
          <p:nvPr/>
        </p:nvGrpSpPr>
        <p:grpSpPr>
          <a:xfrm>
            <a:off x="3491880" y="5373214"/>
            <a:ext cx="5652120" cy="1313230"/>
            <a:chOff x="3116122" y="5292132"/>
            <a:chExt cx="4394040" cy="1396035"/>
          </a:xfrm>
        </p:grpSpPr>
        <p:sp>
          <p:nvSpPr>
            <p:cNvPr id="12" name="Полилиния 11"/>
            <p:cNvSpPr/>
            <p:nvPr/>
          </p:nvSpPr>
          <p:spPr>
            <a:xfrm>
              <a:off x="3507982" y="5981070"/>
              <a:ext cx="1019989" cy="707097"/>
            </a:xfrm>
            <a:custGeom>
              <a:avLst/>
              <a:gdLst>
                <a:gd name="connsiteX0" fmla="*/ 0 w 1887182"/>
                <a:gd name="connsiteY0" fmla="*/ 0 h 853974"/>
                <a:gd name="connsiteX1" fmla="*/ 1887182 w 1887182"/>
                <a:gd name="connsiteY1" fmla="*/ 0 h 853974"/>
                <a:gd name="connsiteX2" fmla="*/ 1887182 w 1887182"/>
                <a:gd name="connsiteY2" fmla="*/ 853974 h 853974"/>
                <a:gd name="connsiteX3" fmla="*/ 0 w 1887182"/>
                <a:gd name="connsiteY3" fmla="*/ 853974 h 853974"/>
                <a:gd name="connsiteX4" fmla="*/ 0 w 1887182"/>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82" h="853974">
                  <a:moveTo>
                    <a:pt x="0" y="0"/>
                  </a:moveTo>
                  <a:lnTo>
                    <a:pt x="1887182" y="0"/>
                  </a:lnTo>
                  <a:lnTo>
                    <a:pt x="1887182" y="853974"/>
                  </a:lnTo>
                  <a:lnTo>
                    <a:pt x="0" y="853974"/>
                  </a:lnTo>
                  <a:lnTo>
                    <a:pt x="0" y="0"/>
                  </a:lnTo>
                  <a:close/>
                </a:path>
              </a:pathLst>
            </a:custGeom>
            <a:solidFill>
              <a:srgbClr val="FFC000"/>
            </a:solidFill>
            <a:ln cmpd="sng">
              <a:solidFill>
                <a:schemeClr val="bg1">
                  <a:lumMod val="65000"/>
                  <a:alpha val="90000"/>
                </a:schemeClr>
              </a:solidFill>
              <a:prstDash val="sysDot"/>
            </a:ln>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1950" tIns="128016" rIns="128016" bIns="128016" numCol="1" spcCol="1270" anchor="t" anchorCtr="0">
              <a:noAutofit/>
            </a:bodyPr>
            <a:lstStyle/>
            <a:p>
              <a:pPr lvl="0" algn="ctr" defTabSz="800100">
                <a:lnSpc>
                  <a:spcPct val="90000"/>
                </a:lnSpc>
                <a:spcBef>
                  <a:spcPct val="0"/>
                </a:spcBef>
                <a:spcAft>
                  <a:spcPct val="35000"/>
                </a:spcAft>
              </a:pPr>
              <a:r>
                <a:rPr lang="ru-RU" sz="1600" b="1" dirty="0" smtClean="0">
                  <a:latin typeface="Arial" pitchFamily="34" charset="0"/>
                  <a:cs typeface="Arial" pitchFamily="34" charset="0"/>
                </a:rPr>
                <a:t>43 300,3 </a:t>
              </a:r>
              <a:r>
                <a:rPr lang="ru-RU" sz="1600" b="1" kern="1200" dirty="0" smtClean="0">
                  <a:latin typeface="Arial" pitchFamily="34" charset="0"/>
                  <a:cs typeface="Arial" pitchFamily="34" charset="0"/>
                </a:rPr>
                <a:t>тыс.руб.</a:t>
              </a:r>
              <a:endParaRPr lang="ru-RU" sz="1600" b="1" kern="1200" dirty="0">
                <a:latin typeface="Arial" pitchFamily="34" charset="0"/>
                <a:cs typeface="Arial" pitchFamily="34" charset="0"/>
              </a:endParaRPr>
            </a:p>
          </p:txBody>
        </p:sp>
        <p:sp>
          <p:nvSpPr>
            <p:cNvPr id="13" name="Полилиния 12"/>
            <p:cNvSpPr/>
            <p:nvPr/>
          </p:nvSpPr>
          <p:spPr>
            <a:xfrm>
              <a:off x="3116122" y="5368683"/>
              <a:ext cx="951661" cy="765484"/>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2017 год</a:t>
              </a:r>
              <a:endParaRPr lang="ru-RU" b="1" kern="1200" dirty="0">
                <a:solidFill>
                  <a:schemeClr val="tx1"/>
                </a:solidFill>
                <a:latin typeface="Arial" pitchFamily="34" charset="0"/>
                <a:cs typeface="Arial" pitchFamily="34" charset="0"/>
              </a:endParaRPr>
            </a:p>
          </p:txBody>
        </p:sp>
        <p:sp>
          <p:nvSpPr>
            <p:cNvPr id="14" name="Полилиния 13"/>
            <p:cNvSpPr/>
            <p:nvPr/>
          </p:nvSpPr>
          <p:spPr>
            <a:xfrm>
              <a:off x="4968885" y="5904518"/>
              <a:ext cx="1059073" cy="711637"/>
            </a:xfrm>
            <a:custGeom>
              <a:avLst/>
              <a:gdLst>
                <a:gd name="connsiteX0" fmla="*/ 0 w 1727378"/>
                <a:gd name="connsiteY0" fmla="*/ 0 h 853974"/>
                <a:gd name="connsiteX1" fmla="*/ 1727378 w 1727378"/>
                <a:gd name="connsiteY1" fmla="*/ 0 h 853974"/>
                <a:gd name="connsiteX2" fmla="*/ 1727378 w 1727378"/>
                <a:gd name="connsiteY2" fmla="*/ 853974 h 853974"/>
                <a:gd name="connsiteX3" fmla="*/ 0 w 1727378"/>
                <a:gd name="connsiteY3" fmla="*/ 853974 h 853974"/>
                <a:gd name="connsiteX4" fmla="*/ 0 w 1727378"/>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378" h="853974">
                  <a:moveTo>
                    <a:pt x="0" y="0"/>
                  </a:moveTo>
                  <a:lnTo>
                    <a:pt x="1727378" y="0"/>
                  </a:lnTo>
                  <a:lnTo>
                    <a:pt x="1727378" y="853974"/>
                  </a:lnTo>
                  <a:lnTo>
                    <a:pt x="0" y="853974"/>
                  </a:lnTo>
                  <a:lnTo>
                    <a:pt x="0" y="0"/>
                  </a:lnTo>
                  <a:close/>
                </a:path>
              </a:pathLst>
            </a:custGeom>
            <a:solidFill>
              <a:srgbClr val="FFC000"/>
            </a:solidFill>
            <a:ln w="381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6381" tIns="128016" rIns="128016" bIns="128016" numCol="1" spcCol="1270" anchor="ctr" anchorCtr="0">
              <a:noAutofit/>
            </a:bodyPr>
            <a:lstStyle/>
            <a:p>
              <a:pPr lvl="0" algn="ctr" defTabSz="800100">
                <a:lnSpc>
                  <a:spcPct val="90000"/>
                </a:lnSpc>
                <a:spcBef>
                  <a:spcPct val="0"/>
                </a:spcBef>
                <a:spcAft>
                  <a:spcPct val="35000"/>
                </a:spcAft>
              </a:pPr>
              <a:r>
                <a:rPr lang="ru-RU" sz="1600" b="1" dirty="0" smtClean="0">
                  <a:latin typeface="Arial" pitchFamily="34" charset="0"/>
                  <a:cs typeface="Arial" pitchFamily="34" charset="0"/>
                </a:rPr>
                <a:t>69 598,8 </a:t>
              </a:r>
              <a:r>
                <a:rPr lang="ru-RU" sz="1600" b="1" kern="1200" dirty="0" smtClean="0">
                  <a:latin typeface="Arial" pitchFamily="34" charset="0"/>
                  <a:cs typeface="Arial" pitchFamily="34" charset="0"/>
                </a:rPr>
                <a:t>тыс.руб.</a:t>
              </a:r>
              <a:endParaRPr lang="ru-RU" sz="1600" b="1" kern="1200" dirty="0">
                <a:latin typeface="Arial" pitchFamily="34" charset="0"/>
                <a:cs typeface="Arial" pitchFamily="34" charset="0"/>
              </a:endParaRPr>
            </a:p>
          </p:txBody>
        </p:sp>
        <p:sp>
          <p:nvSpPr>
            <p:cNvPr id="15" name="Полилиния 14"/>
            <p:cNvSpPr/>
            <p:nvPr/>
          </p:nvSpPr>
          <p:spPr>
            <a:xfrm>
              <a:off x="6465013" y="5827972"/>
              <a:ext cx="1045149" cy="747543"/>
            </a:xfrm>
            <a:custGeom>
              <a:avLst/>
              <a:gdLst>
                <a:gd name="connsiteX0" fmla="*/ 0 w 1280321"/>
                <a:gd name="connsiteY0" fmla="*/ 0 h 747543"/>
                <a:gd name="connsiteX1" fmla="*/ 1280321 w 1280321"/>
                <a:gd name="connsiteY1" fmla="*/ 0 h 747543"/>
                <a:gd name="connsiteX2" fmla="*/ 1280321 w 1280321"/>
                <a:gd name="connsiteY2" fmla="*/ 747543 h 747543"/>
                <a:gd name="connsiteX3" fmla="*/ 0 w 1280321"/>
                <a:gd name="connsiteY3" fmla="*/ 747543 h 747543"/>
                <a:gd name="connsiteX4" fmla="*/ 0 w 1280321"/>
                <a:gd name="connsiteY4" fmla="*/ 0 h 74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321" h="747543">
                  <a:moveTo>
                    <a:pt x="0" y="0"/>
                  </a:moveTo>
                  <a:lnTo>
                    <a:pt x="1280321" y="0"/>
                  </a:lnTo>
                  <a:lnTo>
                    <a:pt x="1280321" y="747543"/>
                  </a:lnTo>
                  <a:lnTo>
                    <a:pt x="0" y="747543"/>
                  </a:lnTo>
                  <a:lnTo>
                    <a:pt x="0" y="0"/>
                  </a:lnTo>
                  <a:close/>
                </a:path>
              </a:pathLst>
            </a:cu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4852" tIns="120904" rIns="120903" bIns="120904" numCol="1" spcCol="1270" anchor="ctr" anchorCtr="0">
              <a:noAutofit/>
            </a:bodyPr>
            <a:lstStyle/>
            <a:p>
              <a:pPr lvl="0" algn="ctr" defTabSz="755650">
                <a:lnSpc>
                  <a:spcPct val="90000"/>
                </a:lnSpc>
                <a:spcBef>
                  <a:spcPct val="0"/>
                </a:spcBef>
                <a:spcAft>
                  <a:spcPct val="35000"/>
                </a:spcAft>
              </a:pPr>
              <a:r>
                <a:rPr lang="ru-RU" sz="1600" b="1" kern="1200" dirty="0" smtClean="0">
                  <a:latin typeface="Arial" pitchFamily="34" charset="0"/>
                  <a:cs typeface="Arial" pitchFamily="34" charset="0"/>
                </a:rPr>
                <a:t>100 734,9 тыс.руб.</a:t>
              </a:r>
              <a:endParaRPr lang="ru-RU" sz="1600" b="1" kern="1200" dirty="0">
                <a:latin typeface="Arial" pitchFamily="34" charset="0"/>
                <a:cs typeface="Arial" pitchFamily="34" charset="0"/>
              </a:endParaRPr>
            </a:p>
          </p:txBody>
        </p:sp>
        <p:sp>
          <p:nvSpPr>
            <p:cNvPr id="16" name="Полилиния 15"/>
            <p:cNvSpPr/>
            <p:nvPr/>
          </p:nvSpPr>
          <p:spPr>
            <a:xfrm>
              <a:off x="4515624" y="5368683"/>
              <a:ext cx="951661" cy="688936"/>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2018 год</a:t>
              </a:r>
              <a:endParaRPr lang="ru-RU" b="1" kern="1200" dirty="0">
                <a:solidFill>
                  <a:schemeClr val="tx1"/>
                </a:solidFill>
                <a:latin typeface="Arial" pitchFamily="34" charset="0"/>
                <a:cs typeface="Arial" pitchFamily="34" charset="0"/>
              </a:endParaRPr>
            </a:p>
          </p:txBody>
        </p:sp>
        <p:sp>
          <p:nvSpPr>
            <p:cNvPr id="17" name="Полилиния 16"/>
            <p:cNvSpPr/>
            <p:nvPr/>
          </p:nvSpPr>
          <p:spPr>
            <a:xfrm>
              <a:off x="6027085" y="5292132"/>
              <a:ext cx="936133" cy="700451"/>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2019 год</a:t>
              </a:r>
              <a:endParaRPr lang="ru-RU" b="1" kern="1200" dirty="0">
                <a:solidFill>
                  <a:schemeClr val="tx1"/>
                </a:solidFill>
                <a:latin typeface="Arial" pitchFamily="34" charset="0"/>
                <a:cs typeface="Arial" pitchFamily="34" charset="0"/>
              </a:endParaRPr>
            </a:p>
          </p:txBody>
        </p:sp>
      </p:grpSp>
      <p:sp>
        <p:nvSpPr>
          <p:cNvPr id="18" name="Скругленный прямоугольник 17"/>
          <p:cNvSpPr/>
          <p:nvPr/>
        </p:nvSpPr>
        <p:spPr>
          <a:xfrm>
            <a:off x="179512" y="1196752"/>
            <a:ext cx="8784976" cy="108012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ru-RU" b="1" dirty="0" smtClean="0">
                <a:solidFill>
                  <a:srgbClr val="0000FF"/>
                </a:solidFill>
                <a:latin typeface="Arial" pitchFamily="34" charset="0"/>
                <a:ea typeface="Times New Roman" panose="02020603050405020304" pitchFamily="18" charset="0"/>
                <a:cs typeface="Arial" pitchFamily="34" charset="0"/>
              </a:rPr>
              <a:t>Цель муниципальной программы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400" b="1" dirty="0" err="1" smtClean="0">
                <a:latin typeface="Arial" pitchFamily="34" charset="0"/>
                <a:cs typeface="Arial" pitchFamily="34" charset="0"/>
              </a:rPr>
              <a:t>п</a:t>
            </a:r>
            <a:r>
              <a:rPr lang="x-none" sz="1400" b="1" smtClean="0">
                <a:latin typeface="Arial" pitchFamily="34" charset="0"/>
                <a:cs typeface="Arial" pitchFamily="34" charset="0"/>
              </a:rPr>
              <a:t>овышение эффективности бюджетных расходов в долгосрочной перспективе. Обеспечение условий для устойчивого исполнения расходных обязательств муниципального образования и повышения качества управления муниципальными финансами</a:t>
            </a:r>
            <a:endParaRPr lang="ru-RU" sz="1400" b="1" dirty="0" smtClean="0">
              <a:solidFill>
                <a:schemeClr val="tx1"/>
              </a:solidFill>
              <a:latin typeface="Arial" pitchFamily="34" charset="0"/>
              <a:cs typeface="Arial" pitchFamily="34" charset="0"/>
            </a:endParaRPr>
          </a:p>
          <a:p>
            <a:pPr algn="ctr"/>
            <a:endParaRPr lang="ru-RU" sz="1600" b="1" dirty="0">
              <a:solidFill>
                <a:schemeClr val="tx1"/>
              </a:solidFill>
              <a:latin typeface="Arial" pitchFamily="34" charset="0"/>
              <a:cs typeface="Arial" pitchFamily="34" charset="0"/>
            </a:endParaRPr>
          </a:p>
        </p:txBody>
      </p:sp>
      <p:sp>
        <p:nvSpPr>
          <p:cNvPr id="19" name="Полилиния 18"/>
          <p:cNvSpPr/>
          <p:nvPr/>
        </p:nvSpPr>
        <p:spPr>
          <a:xfrm>
            <a:off x="1907704" y="5013176"/>
            <a:ext cx="1547082" cy="600046"/>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sz="1600" b="1" kern="1200" dirty="0" smtClean="0">
                <a:latin typeface="Arial" pitchFamily="34" charset="0"/>
                <a:cs typeface="Arial" pitchFamily="34" charset="0"/>
              </a:rPr>
              <a:t>46 916,7 тыс.руб. </a:t>
            </a:r>
            <a:endParaRPr lang="ru-RU" sz="1600" b="1" kern="1200" dirty="0">
              <a:latin typeface="Arial" pitchFamily="34" charset="0"/>
              <a:cs typeface="Arial" pitchFamily="34" charset="0"/>
            </a:endParaRPr>
          </a:p>
        </p:txBody>
      </p:sp>
      <p:sp>
        <p:nvSpPr>
          <p:cNvPr id="21" name="Полилиния 20"/>
          <p:cNvSpPr/>
          <p:nvPr/>
        </p:nvSpPr>
        <p:spPr>
          <a:xfrm>
            <a:off x="1187624" y="4581128"/>
            <a:ext cx="1224136"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179512" y="609599"/>
          <a:ext cx="8856984" cy="5951161"/>
        </p:xfrm>
        <a:graphic>
          <a:graphicData uri="http://schemas.openxmlformats.org/drawingml/2006/table">
            <a:tbl>
              <a:tblPr firstRow="1" firstCol="1" lastRow="1" lastCol="1" bandRow="1" bandCol="1">
                <a:tableStyleId>{5C22544A-7EE6-4342-B048-85BDC9FD1C3A}</a:tableStyleId>
              </a:tblPr>
              <a:tblGrid>
                <a:gridCol w="288032"/>
                <a:gridCol w="5256584"/>
                <a:gridCol w="504056"/>
                <a:gridCol w="648072"/>
                <a:gridCol w="720080"/>
                <a:gridCol w="740653"/>
                <a:gridCol w="699507"/>
              </a:tblGrid>
              <a:tr h="607351">
                <a:tc>
                  <a:txBody>
                    <a:bodyPr/>
                    <a:lstStyle/>
                    <a:p>
                      <a:pPr algn="ctr">
                        <a:spcAft>
                          <a:spcPts val="0"/>
                        </a:spcAft>
                      </a:pPr>
                      <a:r>
                        <a:rPr lang="ru-RU" sz="900" b="1" dirty="0">
                          <a:solidFill>
                            <a:srgbClr val="0000FF"/>
                          </a:solidFill>
                          <a:effectLst/>
                          <a:latin typeface="Arial" pitchFamily="34" charset="0"/>
                          <a:cs typeface="Arial" pitchFamily="34" charset="0"/>
                        </a:rPr>
                        <a:t>№ п/п</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effectLst/>
                          <a:latin typeface="Arial" pitchFamily="34" charset="0"/>
                          <a:cs typeface="Arial" pitchFamily="34" charset="0"/>
                        </a:rPr>
                        <a:t>Наименование показателя</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smtClean="0">
                          <a:solidFill>
                            <a:srgbClr val="0000FF"/>
                          </a:solidFill>
                          <a:effectLst/>
                          <a:latin typeface="Arial" pitchFamily="34" charset="0"/>
                          <a:cs typeface="Arial" pitchFamily="34" charset="0"/>
                        </a:rPr>
                        <a:t>Ед. </a:t>
                      </a:r>
                      <a:r>
                        <a:rPr lang="ru-RU" sz="900" b="1" dirty="0" err="1" smtClean="0">
                          <a:solidFill>
                            <a:srgbClr val="0000FF"/>
                          </a:solidFill>
                          <a:effectLst/>
                          <a:latin typeface="Arial" pitchFamily="34" charset="0"/>
                          <a:cs typeface="Arial" pitchFamily="34" charset="0"/>
                        </a:rPr>
                        <a:t>изм</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2016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2017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2018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2019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085">
                <a:tc>
                  <a:txBody>
                    <a:bodyPr/>
                    <a:lstStyle/>
                    <a:p>
                      <a:pPr algn="ctr">
                        <a:spcAft>
                          <a:spcPts val="0"/>
                        </a:spcAft>
                      </a:pPr>
                      <a:r>
                        <a:rPr lang="ru-RU" sz="900" b="1" dirty="0">
                          <a:solidFill>
                            <a:srgbClr val="0000FF"/>
                          </a:solidFill>
                          <a:effectLst/>
                          <a:latin typeface="Arial" pitchFamily="34" charset="0"/>
                          <a:cs typeface="Arial" pitchFamily="34" charset="0"/>
                        </a:rPr>
                        <a:t>1</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3810">
                        <a:spcAft>
                          <a:spcPts val="0"/>
                        </a:spcAft>
                      </a:pPr>
                      <a:r>
                        <a:rPr lang="ru-RU" sz="1000" b="1" dirty="0">
                          <a:solidFill>
                            <a:srgbClr val="0000FF"/>
                          </a:solidFill>
                          <a:latin typeface="Arial" pitchFamily="34" charset="0"/>
                          <a:ea typeface="Calibri"/>
                          <a:cs typeface="Arial" pitchFamily="34" charset="0"/>
                        </a:rPr>
                        <a:t>Достижение исполнения утвержденных первоначальных плановых назначений по налоговым и неналоговым доходам на уровне не менее 100%</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dirty="0">
                          <a:solidFill>
                            <a:srgbClr val="3333FF"/>
                          </a:solidFill>
                          <a:latin typeface="Times New Roman"/>
                          <a:ea typeface="Calibri"/>
                          <a:cs typeface="Times New Roman"/>
                        </a:rPr>
                        <a:t>&gt;</a:t>
                      </a:r>
                      <a:r>
                        <a:rPr lang="en-US" sz="1100" b="1" dirty="0">
                          <a:solidFill>
                            <a:srgbClr val="3333FF"/>
                          </a:solidFill>
                          <a:latin typeface="Times New Roman"/>
                          <a:ea typeface="Calibri"/>
                          <a:cs typeface="Times New Roman"/>
                        </a:rPr>
                        <a:t> </a:t>
                      </a: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dirty="0">
                          <a:solidFill>
                            <a:srgbClr val="3333FF"/>
                          </a:solidFill>
                          <a:latin typeface="Times New Roman"/>
                          <a:ea typeface="Calibri"/>
                          <a:cs typeface="Times New Roman"/>
                        </a:rPr>
                        <a:t>&gt;</a:t>
                      </a:r>
                      <a:r>
                        <a:rPr lang="en-US" sz="1100" b="1" dirty="0">
                          <a:solidFill>
                            <a:srgbClr val="3333FF"/>
                          </a:solidFill>
                          <a:latin typeface="Times New Roman"/>
                          <a:ea typeface="Calibri"/>
                          <a:cs typeface="Times New Roman"/>
                        </a:rPr>
                        <a:t> </a:t>
                      </a: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188">
                <a:tc>
                  <a:txBody>
                    <a:bodyPr/>
                    <a:lstStyle/>
                    <a:p>
                      <a:pPr algn="ctr">
                        <a:spcAft>
                          <a:spcPts val="0"/>
                        </a:spcAft>
                      </a:pPr>
                      <a:r>
                        <a:rPr lang="ru-RU" sz="900" b="1">
                          <a:solidFill>
                            <a:srgbClr val="0000FF"/>
                          </a:solidFill>
                          <a:effectLst/>
                          <a:latin typeface="Arial" pitchFamily="34" charset="0"/>
                          <a:cs typeface="Arial" pitchFamily="34" charset="0"/>
                        </a:rPr>
                        <a:t>2</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3810">
                        <a:spcAft>
                          <a:spcPts val="0"/>
                        </a:spcAft>
                      </a:pPr>
                      <a:r>
                        <a:rPr lang="ru-RU" sz="1000" b="1" dirty="0">
                          <a:solidFill>
                            <a:srgbClr val="0000FF"/>
                          </a:solidFill>
                          <a:latin typeface="Arial" pitchFamily="34" charset="0"/>
                          <a:ea typeface="Calibri"/>
                          <a:cs typeface="Arial" pitchFamily="34" charset="0"/>
                        </a:rPr>
                        <a:t>Достижение исполнения</a:t>
                      </a:r>
                      <a:r>
                        <a:rPr lang="x-none" sz="1000" b="1">
                          <a:solidFill>
                            <a:srgbClr val="0000FF"/>
                          </a:solidFill>
                          <a:latin typeface="Arial" pitchFamily="34" charset="0"/>
                          <a:ea typeface="Calibri"/>
                          <a:cs typeface="Arial" pitchFamily="34" charset="0"/>
                        </a:rPr>
                        <a:t> расходных обязательств городского округа в размере не менее 95% от бюджетных ассигнований, утвержденных решением о бюджете городского округа</a:t>
                      </a:r>
                      <a:endParaRPr lang="ru-RU" sz="1000" b="1" dirty="0">
                        <a:solidFill>
                          <a:srgbClr val="0000FF"/>
                        </a:solidFill>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90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dirty="0">
                          <a:solidFill>
                            <a:srgbClr val="3333FF"/>
                          </a:solidFill>
                          <a:latin typeface="Times New Roman"/>
                          <a:ea typeface="Calibri"/>
                          <a:cs typeface="Times New Roman"/>
                        </a:rPr>
                        <a:t>&gt;</a:t>
                      </a:r>
                      <a:r>
                        <a:rPr lang="en-US" sz="1100" b="1" dirty="0">
                          <a:solidFill>
                            <a:srgbClr val="3333FF"/>
                          </a:solidFill>
                          <a:latin typeface="Times New Roman"/>
                          <a:ea typeface="Calibri"/>
                          <a:cs typeface="Times New Roman"/>
                        </a:rPr>
                        <a:t> </a:t>
                      </a:r>
                      <a:r>
                        <a:rPr lang="ru-RU" sz="1100" b="1" dirty="0">
                          <a:solidFill>
                            <a:srgbClr val="3333FF"/>
                          </a:solidFill>
                          <a:latin typeface="Times New Roman"/>
                          <a:ea typeface="Calibri"/>
                          <a:cs typeface="Times New Roman"/>
                        </a:rPr>
                        <a:t>90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95</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95</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8822">
                <a:tc>
                  <a:txBody>
                    <a:bodyPr/>
                    <a:lstStyle/>
                    <a:p>
                      <a:pPr algn="ctr">
                        <a:spcAft>
                          <a:spcPts val="0"/>
                        </a:spcAft>
                      </a:pPr>
                      <a:r>
                        <a:rPr lang="ru-RU" sz="900" b="1" dirty="0">
                          <a:solidFill>
                            <a:srgbClr val="0000FF"/>
                          </a:solidFill>
                          <a:effectLst/>
                          <a:latin typeface="Arial" pitchFamily="34" charset="0"/>
                          <a:cs typeface="Arial" pitchFamily="34" charset="0"/>
                        </a:rPr>
                        <a:t>3</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x-none" sz="1000" b="1">
                          <a:solidFill>
                            <a:srgbClr val="0000FF"/>
                          </a:solidFill>
                          <a:latin typeface="Arial" pitchFamily="34" charset="0"/>
                          <a:ea typeface="Calibri"/>
                          <a:cs typeface="Arial" pitchFamily="34" charset="0"/>
                        </a:rPr>
                        <a:t>Оценка </a:t>
                      </a:r>
                      <a:r>
                        <a:rPr lang="ru-RU" sz="1000" b="1" dirty="0">
                          <a:solidFill>
                            <a:srgbClr val="0000FF"/>
                          </a:solidFill>
                          <a:latin typeface="Arial" pitchFamily="34" charset="0"/>
                          <a:ea typeface="Calibri"/>
                          <a:cs typeface="Arial" pitchFamily="34" charset="0"/>
                        </a:rPr>
                        <a:t>среднего уровня качества финансового менеджмента главных распорядителей бюджетных средств</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Calibri"/>
                          <a:cs typeface="Arial" pitchFamily="34" charset="0"/>
                        </a:rPr>
                        <a:t>баллы</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46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48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50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52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328">
                <a:tc>
                  <a:txBody>
                    <a:bodyPr/>
                    <a:lstStyle/>
                    <a:p>
                      <a:pPr algn="ctr">
                        <a:spcAft>
                          <a:spcPts val="0"/>
                        </a:spcAft>
                      </a:pPr>
                      <a:r>
                        <a:rPr lang="ru-RU" sz="900" b="1">
                          <a:solidFill>
                            <a:srgbClr val="0000FF"/>
                          </a:solidFill>
                          <a:effectLst/>
                          <a:latin typeface="Arial" pitchFamily="34" charset="0"/>
                          <a:cs typeface="Arial" pitchFamily="34" charset="0"/>
                        </a:rPr>
                        <a:t>4</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x-none" sz="1000" b="1">
                          <a:solidFill>
                            <a:srgbClr val="0000FF"/>
                          </a:solidFill>
                          <a:latin typeface="Arial" pitchFamily="34" charset="0"/>
                          <a:ea typeface="Calibri"/>
                          <a:cs typeface="Arial" pitchFamily="34" charset="0"/>
                        </a:rPr>
                        <a:t>Доля расходов бюджета муниципального образования, формируемых в рамках муниципальных программ</a:t>
                      </a:r>
                      <a:endParaRPr lang="ru-RU" sz="1000" b="1" dirty="0">
                        <a:solidFill>
                          <a:srgbClr val="0000FF"/>
                        </a:solidFill>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Calibri"/>
                        </a:rPr>
                        <a:t>62,8</a:t>
                      </a:r>
                      <a:endParaRPr lang="ru-RU" sz="1100" b="1">
                        <a:solidFill>
                          <a:srgbClr val="3333FF"/>
                        </a:solidFill>
                        <a:latin typeface="Calibri"/>
                        <a:ea typeface="Calibri"/>
                        <a:cs typeface="Calibri"/>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Calibri"/>
                        </a:rPr>
                        <a:t>65,8</a:t>
                      </a:r>
                      <a:endParaRPr lang="ru-RU" sz="1100" b="1" dirty="0">
                        <a:solidFill>
                          <a:srgbClr val="3333FF"/>
                        </a:solidFill>
                        <a:latin typeface="Calibri"/>
                        <a:ea typeface="Calibri"/>
                        <a:cs typeface="Calibri"/>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Calibri"/>
                        </a:rPr>
                        <a:t>68,9</a:t>
                      </a:r>
                      <a:endParaRPr lang="ru-RU" sz="1100" b="1">
                        <a:solidFill>
                          <a:srgbClr val="3333FF"/>
                        </a:solidFill>
                        <a:latin typeface="Calibri"/>
                        <a:ea typeface="Calibri"/>
                        <a:cs typeface="Calibri"/>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Calibri"/>
                        </a:rPr>
                        <a:t>71,8</a:t>
                      </a:r>
                      <a:endParaRPr lang="ru-RU" sz="1100" b="1">
                        <a:solidFill>
                          <a:srgbClr val="3333FF"/>
                        </a:solidFill>
                        <a:latin typeface="Calibri"/>
                        <a:ea typeface="Calibri"/>
                        <a:cs typeface="Calibri"/>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328">
                <a:tc>
                  <a:txBody>
                    <a:bodyPr/>
                    <a:lstStyle/>
                    <a:p>
                      <a:pPr algn="ctr">
                        <a:spcAft>
                          <a:spcPts val="0"/>
                        </a:spcAft>
                      </a:pPr>
                      <a:r>
                        <a:rPr lang="ru-RU" sz="900" b="1">
                          <a:solidFill>
                            <a:srgbClr val="0000FF"/>
                          </a:solidFill>
                          <a:effectLst/>
                          <a:latin typeface="Arial" pitchFamily="34" charset="0"/>
                          <a:cs typeface="Arial" pitchFamily="34" charset="0"/>
                        </a:rPr>
                        <a:t>5</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000" b="1" dirty="0">
                          <a:solidFill>
                            <a:srgbClr val="0000FF"/>
                          </a:solidFill>
                          <a:latin typeface="Arial" pitchFamily="34" charset="0"/>
                          <a:ea typeface="Calibri"/>
                          <a:cs typeface="Arial" pitchFamily="34" charset="0"/>
                        </a:rPr>
                        <a:t>Просроченная кредиторская задолженность в бюджете муниципального образования</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Calibri"/>
                          <a:cs typeface="Arial" pitchFamily="34" charset="0"/>
                        </a:rPr>
                        <a:t>тыс. </a:t>
                      </a:r>
                      <a:r>
                        <a:rPr lang="ru-RU" sz="900" b="1" dirty="0" err="1" smtClean="0">
                          <a:solidFill>
                            <a:srgbClr val="0000FF"/>
                          </a:solidFill>
                          <a:latin typeface="Arial" pitchFamily="34" charset="0"/>
                          <a:ea typeface="Calibri"/>
                          <a:cs typeface="Arial" pitchFamily="34" charset="0"/>
                        </a:rPr>
                        <a:t>руб</a:t>
                      </a:r>
                      <a:endParaRPr lang="ru-RU" sz="900" b="1" dirty="0">
                        <a:solidFill>
                          <a:srgbClr val="0000FF"/>
                        </a:solidFill>
                        <a:latin typeface="Arial" pitchFamily="34" charset="0"/>
                        <a:ea typeface="Calibri"/>
                        <a:cs typeface="Arial" pitchFamily="34"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491">
                <a:tc>
                  <a:txBody>
                    <a:bodyPr/>
                    <a:lstStyle/>
                    <a:p>
                      <a:pPr algn="ctr">
                        <a:spcAft>
                          <a:spcPts val="0"/>
                        </a:spcAft>
                      </a:pPr>
                      <a:r>
                        <a:rPr lang="ru-RU" sz="900" b="1" dirty="0">
                          <a:solidFill>
                            <a:srgbClr val="0000FF"/>
                          </a:solidFill>
                          <a:effectLst/>
                          <a:latin typeface="Arial" pitchFamily="34" charset="0"/>
                          <a:cs typeface="Arial" pitchFamily="34" charset="0"/>
                        </a:rPr>
                        <a:t>6</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3810">
                        <a:spcAft>
                          <a:spcPts val="0"/>
                        </a:spcAft>
                      </a:pPr>
                      <a:r>
                        <a:rPr lang="x-none" sz="1000" b="1">
                          <a:solidFill>
                            <a:srgbClr val="0000FF"/>
                          </a:solidFill>
                          <a:latin typeface="Arial" pitchFamily="34" charset="0"/>
                          <a:ea typeface="Calibri"/>
                          <a:cs typeface="Arial" pitchFamily="34" charset="0"/>
                        </a:rPr>
                        <a:t>Дефицит </a:t>
                      </a:r>
                      <a:r>
                        <a:rPr lang="x-none" sz="1000" b="1" smtClean="0">
                          <a:solidFill>
                            <a:srgbClr val="0000FF"/>
                          </a:solidFill>
                          <a:latin typeface="Arial" pitchFamily="34" charset="0"/>
                          <a:ea typeface="Calibri"/>
                          <a:cs typeface="Arial" pitchFamily="34" charset="0"/>
                        </a:rPr>
                        <a:t>бюджета</a:t>
                      </a:r>
                      <a:r>
                        <a:rPr lang="ru-RU" sz="1000" b="1" dirty="0" smtClean="0">
                          <a:solidFill>
                            <a:srgbClr val="0000FF"/>
                          </a:solidFill>
                          <a:latin typeface="Arial" pitchFamily="34" charset="0"/>
                          <a:ea typeface="Calibri"/>
                          <a:cs typeface="Arial" pitchFamily="34" charset="0"/>
                        </a:rPr>
                        <a:t> </a:t>
                      </a:r>
                      <a:r>
                        <a:rPr lang="x-none" sz="1000" b="1" smtClean="0">
                          <a:solidFill>
                            <a:srgbClr val="0000FF"/>
                          </a:solidFill>
                          <a:latin typeface="Arial" pitchFamily="34" charset="0"/>
                          <a:ea typeface="Calibri"/>
                          <a:cs typeface="Arial" pitchFamily="34" charset="0"/>
                        </a:rPr>
                        <a:t> </a:t>
                      </a:r>
                      <a:r>
                        <a:rPr lang="x-none" sz="1000" b="1">
                          <a:solidFill>
                            <a:srgbClr val="0000FF"/>
                          </a:solidFill>
                          <a:latin typeface="Arial" pitchFamily="34" charset="0"/>
                          <a:ea typeface="Calibri"/>
                          <a:cs typeface="Arial" pitchFamily="34" charset="0"/>
                        </a:rPr>
                        <a:t>(% от </a:t>
                      </a:r>
                      <a:r>
                        <a:rPr lang="ru-RU" sz="1000" b="1" dirty="0">
                          <a:solidFill>
                            <a:srgbClr val="0000FF"/>
                          </a:solidFill>
                          <a:latin typeface="Arial" pitchFamily="34" charset="0"/>
                          <a:ea typeface="Times New Roman"/>
                          <a:cs typeface="Arial" pitchFamily="34" charset="0"/>
                        </a:rPr>
                        <a:t>утвержденного общего годового объема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a:t>
                      </a:r>
                      <a:endParaRPr lang="ru-RU" sz="1000" b="1" dirty="0">
                        <a:solidFill>
                          <a:srgbClr val="0000FF"/>
                        </a:solidFill>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328">
                <a:tc>
                  <a:txBody>
                    <a:bodyPr/>
                    <a:lstStyle/>
                    <a:p>
                      <a:pPr algn="ctr">
                        <a:spcAft>
                          <a:spcPts val="0"/>
                        </a:spcAft>
                      </a:pPr>
                      <a:r>
                        <a:rPr lang="ru-RU" sz="900" b="1">
                          <a:solidFill>
                            <a:srgbClr val="0000FF"/>
                          </a:solidFill>
                          <a:effectLst/>
                          <a:latin typeface="Arial" pitchFamily="34" charset="0"/>
                          <a:cs typeface="Arial" pitchFamily="34" charset="0"/>
                        </a:rPr>
                        <a:t>7</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x-none" sz="1000" b="1">
                          <a:solidFill>
                            <a:srgbClr val="0000FF"/>
                          </a:solidFill>
                          <a:latin typeface="Arial" pitchFamily="34" charset="0"/>
                          <a:ea typeface="Calibri"/>
                          <a:cs typeface="Arial" pitchFamily="34" charset="0"/>
                        </a:rPr>
                        <a:t>Потребность муниципального образования в привлечении бюджетных кредитов</a:t>
                      </a:r>
                      <a:endParaRPr lang="ru-RU" sz="1000" b="1" dirty="0">
                        <a:solidFill>
                          <a:srgbClr val="0000FF"/>
                        </a:solidFill>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Calibri"/>
                          <a:cs typeface="Arial" pitchFamily="34" charset="0"/>
                        </a:rPr>
                        <a:t>тыс. </a:t>
                      </a:r>
                      <a:r>
                        <a:rPr lang="ru-RU" sz="900" b="1" dirty="0" err="1" smtClean="0">
                          <a:solidFill>
                            <a:srgbClr val="0000FF"/>
                          </a:solidFill>
                          <a:latin typeface="Arial" pitchFamily="34" charset="0"/>
                          <a:ea typeface="Calibri"/>
                          <a:cs typeface="Arial" pitchFamily="34" charset="0"/>
                        </a:rPr>
                        <a:t>руб</a:t>
                      </a:r>
                      <a:endParaRPr lang="ru-RU" sz="900" b="1" dirty="0">
                        <a:solidFill>
                          <a:srgbClr val="0000FF"/>
                        </a:solidFill>
                        <a:latin typeface="Arial" pitchFamily="34" charset="0"/>
                        <a:ea typeface="Calibri"/>
                        <a:cs typeface="Arial" pitchFamily="34"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2917">
                <a:tc>
                  <a:txBody>
                    <a:bodyPr/>
                    <a:lstStyle/>
                    <a:p>
                      <a:pPr algn="ctr">
                        <a:spcAft>
                          <a:spcPts val="0"/>
                        </a:spcAft>
                      </a:pPr>
                      <a:r>
                        <a:rPr lang="ru-RU" sz="900" b="1">
                          <a:solidFill>
                            <a:srgbClr val="0000FF"/>
                          </a:solidFill>
                          <a:effectLst/>
                          <a:latin typeface="Arial" pitchFamily="34" charset="0"/>
                          <a:cs typeface="Arial" pitchFamily="34" charset="0"/>
                        </a:rPr>
                        <a:t>8</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x-none" sz="1000" b="1">
                          <a:solidFill>
                            <a:srgbClr val="0000FF"/>
                          </a:solidFill>
                          <a:latin typeface="Arial" pitchFamily="34" charset="0"/>
                          <a:ea typeface="Calibri"/>
                          <a:cs typeface="Arial" pitchFamily="34" charset="0"/>
                        </a:rPr>
                        <a:t>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a:t>
                      </a:r>
                      <a:r>
                        <a:rPr lang="x-none" sz="1000" b="1" smtClean="0">
                          <a:solidFill>
                            <a:srgbClr val="0000FF"/>
                          </a:solidFill>
                          <a:latin typeface="Arial" pitchFamily="34" charset="0"/>
                          <a:ea typeface="Calibri"/>
                          <a:cs typeface="Arial" pitchFamily="34" charset="0"/>
                        </a:rPr>
                        <a:t>год</a:t>
                      </a:r>
                      <a:r>
                        <a:rPr lang="ru-RU" sz="1000" b="1" dirty="0" smtClean="0">
                          <a:solidFill>
                            <a:srgbClr val="0000FF"/>
                          </a:solidFill>
                          <a:latin typeface="Arial" pitchFamily="34" charset="0"/>
                          <a:ea typeface="Calibri"/>
                          <a:cs typeface="Arial" pitchFamily="34" charset="0"/>
                        </a:rPr>
                        <a:t> </a:t>
                      </a:r>
                      <a:r>
                        <a:rPr lang="x-none" sz="1000" b="1" smtClean="0">
                          <a:solidFill>
                            <a:srgbClr val="0000FF"/>
                          </a:solidFill>
                          <a:latin typeface="Arial" pitchFamily="34" charset="0"/>
                          <a:ea typeface="Calibri"/>
                          <a:cs typeface="Arial" pitchFamily="34" charset="0"/>
                        </a:rPr>
                        <a:t>(</a:t>
                      </a:r>
                      <a:r>
                        <a:rPr lang="ru-RU" sz="1000" b="1" dirty="0">
                          <a:solidFill>
                            <a:srgbClr val="0000FF"/>
                          </a:solidFill>
                          <a:latin typeface="Arial" pitchFamily="34" charset="0"/>
                          <a:ea typeface="Calibri"/>
                          <a:cs typeface="Arial" pitchFamily="34" charset="0"/>
                        </a:rPr>
                        <a:t>% </a:t>
                      </a:r>
                      <a:r>
                        <a:rPr lang="x-none" sz="1000" b="1">
                          <a:solidFill>
                            <a:srgbClr val="0000FF"/>
                          </a:solidFill>
                          <a:latin typeface="Arial" pitchFamily="34" charset="0"/>
                          <a:ea typeface="Calibri"/>
                          <a:cs typeface="Arial" pitchFamily="34" charset="0"/>
                        </a:rPr>
                        <a:t>от средней сводной оценки качества, сложившейся по городским округам)</a:t>
                      </a:r>
                      <a:endParaRPr lang="ru-RU" sz="1000" b="1" dirty="0">
                        <a:solidFill>
                          <a:srgbClr val="0000FF"/>
                        </a:solidFill>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x-none" sz="900" b="1">
                          <a:solidFill>
                            <a:srgbClr val="0000FF"/>
                          </a:solidFill>
                          <a:latin typeface="Arial" pitchFamily="34" charset="0"/>
                          <a:ea typeface="Calibri"/>
                          <a:cs typeface="Arial" pitchFamily="34" charset="0"/>
                        </a:rPr>
                        <a:t>%</a:t>
                      </a:r>
                      <a:endParaRPr lang="ru-RU" sz="900" b="1">
                        <a:solidFill>
                          <a:srgbClr val="0000FF"/>
                        </a:solidFill>
                        <a:latin typeface="Arial" pitchFamily="34" charset="0"/>
                        <a:ea typeface="Calibri"/>
                        <a:cs typeface="Arial" pitchFamily="34"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100,1</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100,5</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dirty="0">
                          <a:solidFill>
                            <a:srgbClr val="3333FF"/>
                          </a:solidFill>
                          <a:latin typeface="Times New Roman"/>
                          <a:ea typeface="Calibri"/>
                          <a:cs typeface="Times New Roman"/>
                        </a:rPr>
                        <a:t>&gt;</a:t>
                      </a:r>
                      <a:r>
                        <a:rPr lang="en-US" sz="1100" b="1" dirty="0">
                          <a:solidFill>
                            <a:srgbClr val="3333FF"/>
                          </a:solidFill>
                          <a:latin typeface="Times New Roman"/>
                          <a:ea typeface="Calibri"/>
                          <a:cs typeface="Times New Roman"/>
                        </a:rPr>
                        <a:t> </a:t>
                      </a:r>
                      <a:r>
                        <a:rPr lang="ru-RU" sz="1100" b="1" dirty="0">
                          <a:solidFill>
                            <a:srgbClr val="3333FF"/>
                          </a:solidFill>
                          <a:latin typeface="Times New Roman"/>
                          <a:ea typeface="Calibri"/>
                          <a:cs typeface="Times New Roman"/>
                        </a:rPr>
                        <a:t>101,0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101,5</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775">
                <a:tc>
                  <a:txBody>
                    <a:bodyPr/>
                    <a:lstStyle/>
                    <a:p>
                      <a:pPr algn="ctr">
                        <a:spcAft>
                          <a:spcPts val="0"/>
                        </a:spcAft>
                      </a:pPr>
                      <a:r>
                        <a:rPr lang="ru-RU" sz="900" b="1">
                          <a:solidFill>
                            <a:srgbClr val="0000FF"/>
                          </a:solidFill>
                          <a:effectLst/>
                          <a:latin typeface="Arial" pitchFamily="34" charset="0"/>
                          <a:cs typeface="Arial" pitchFamily="34" charset="0"/>
                        </a:rPr>
                        <a:t>9</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x-none" sz="1000" b="1">
                          <a:solidFill>
                            <a:srgbClr val="0000FF"/>
                          </a:solidFill>
                          <a:latin typeface="Arial" pitchFamily="34" charset="0"/>
                          <a:ea typeface="Calibri"/>
                          <a:cs typeface="Arial" pitchFamily="34" charset="0"/>
                        </a:rPr>
                        <a:t>Соблюдение норм Бюджетного кодекса Российской Федерации</a:t>
                      </a:r>
                      <a:endParaRPr lang="ru-RU" sz="1000" b="1" dirty="0">
                        <a:solidFill>
                          <a:srgbClr val="0000FF"/>
                        </a:solidFill>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x-none" sz="900" b="1">
                          <a:solidFill>
                            <a:srgbClr val="0000FF"/>
                          </a:solidFill>
                          <a:latin typeface="Arial" pitchFamily="34" charset="0"/>
                          <a:ea typeface="Calibri"/>
                          <a:cs typeface="Arial" pitchFamily="34" charset="0"/>
                        </a:rPr>
                        <a:t>%</a:t>
                      </a:r>
                      <a:endParaRPr lang="ru-RU" sz="900" b="1">
                        <a:solidFill>
                          <a:srgbClr val="0000FF"/>
                        </a:solidFill>
                        <a:latin typeface="Arial" pitchFamily="34" charset="0"/>
                        <a:ea typeface="Calibri"/>
                        <a:cs typeface="Arial" pitchFamily="34"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x-none" sz="1100" b="1">
                          <a:solidFill>
                            <a:srgbClr val="3333FF"/>
                          </a:solidFill>
                          <a:latin typeface="Times New Roman"/>
                          <a:ea typeface="Calibri"/>
                          <a:cs typeface="Times New Roman"/>
                        </a:rPr>
                        <a:t>100</a:t>
                      </a:r>
                      <a:endParaRPr lang="ru-RU" sz="1100" b="1">
                        <a:solidFill>
                          <a:srgbClr val="3333FF"/>
                        </a:solidFill>
                        <a:latin typeface="Times New Roman"/>
                        <a:ea typeface="Calibri"/>
                        <a:cs typeface="Times New Roman"/>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x-none" sz="1100" b="1">
                          <a:solidFill>
                            <a:srgbClr val="3333FF"/>
                          </a:solidFill>
                          <a:latin typeface="Times New Roman"/>
                          <a:ea typeface="Calibri"/>
                          <a:cs typeface="Times New Roman"/>
                        </a:rPr>
                        <a:t>100</a:t>
                      </a:r>
                      <a:endParaRPr lang="ru-RU" sz="1100" b="1" dirty="0">
                        <a:solidFill>
                          <a:srgbClr val="3333FF"/>
                        </a:solidFill>
                        <a:latin typeface="Times New Roman"/>
                        <a:ea typeface="Calibri"/>
                        <a:cs typeface="Times New Roman"/>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x-none" sz="1100" b="1">
                          <a:solidFill>
                            <a:srgbClr val="3333FF"/>
                          </a:solidFill>
                          <a:latin typeface="Times New Roman"/>
                          <a:ea typeface="Calibri"/>
                          <a:cs typeface="Times New Roman"/>
                        </a:rPr>
                        <a:t>100</a:t>
                      </a:r>
                      <a:endParaRPr lang="ru-RU" sz="1100" b="1" dirty="0">
                        <a:solidFill>
                          <a:srgbClr val="3333FF"/>
                        </a:solidFill>
                        <a:latin typeface="Times New Roman"/>
                        <a:ea typeface="Calibri"/>
                        <a:cs typeface="Times New Roman"/>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x-none" sz="1100" b="1">
                          <a:solidFill>
                            <a:srgbClr val="3333FF"/>
                          </a:solidFill>
                          <a:latin typeface="Times New Roman"/>
                          <a:ea typeface="Calibri"/>
                          <a:cs typeface="Times New Roman"/>
                        </a:rPr>
                        <a:t>100</a:t>
                      </a:r>
                      <a:endParaRPr lang="ru-RU" sz="1100" b="1">
                        <a:solidFill>
                          <a:srgbClr val="3333FF"/>
                        </a:solidFill>
                        <a:latin typeface="Times New Roman"/>
                        <a:ea typeface="Calibri"/>
                        <a:cs typeface="Times New Roman"/>
                      </a:endParaRP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459">
                <a:tc>
                  <a:txBody>
                    <a:bodyPr/>
                    <a:lstStyle/>
                    <a:p>
                      <a:pPr algn="ctr">
                        <a:spcAft>
                          <a:spcPts val="0"/>
                        </a:spcAft>
                      </a:pPr>
                      <a:r>
                        <a:rPr lang="ru-RU" sz="900" b="1">
                          <a:solidFill>
                            <a:srgbClr val="0000FF"/>
                          </a:solidFill>
                          <a:effectLst/>
                          <a:latin typeface="Arial" pitchFamily="34" charset="0"/>
                          <a:cs typeface="Arial" pitchFamily="34" charset="0"/>
                        </a:rPr>
                        <a:t>10</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3810">
                        <a:spcAft>
                          <a:spcPts val="0"/>
                        </a:spcAft>
                      </a:pPr>
                      <a:r>
                        <a:rPr lang="ru-RU" sz="1000" b="1" dirty="0">
                          <a:solidFill>
                            <a:srgbClr val="0000FF"/>
                          </a:solidFill>
                          <a:latin typeface="Arial" pitchFamily="34" charset="0"/>
                          <a:ea typeface="Calibri"/>
                          <a:cs typeface="Arial" pitchFamily="34" charset="0"/>
                        </a:rPr>
                        <a:t>Отношение количества проведенных контрольных мероприятий от запланированных </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4655">
                <a:tc>
                  <a:txBody>
                    <a:bodyPr/>
                    <a:lstStyle/>
                    <a:p>
                      <a:pPr algn="ctr">
                        <a:spcAft>
                          <a:spcPts val="0"/>
                        </a:spcAft>
                      </a:pPr>
                      <a:r>
                        <a:rPr lang="ru-RU" sz="900" b="1">
                          <a:solidFill>
                            <a:srgbClr val="0000FF"/>
                          </a:solidFill>
                          <a:effectLst/>
                          <a:latin typeface="Arial" pitchFamily="34" charset="0"/>
                          <a:cs typeface="Arial" pitchFamily="34" charset="0"/>
                        </a:rPr>
                        <a:t>11</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3810">
                        <a:spcAft>
                          <a:spcPts val="0"/>
                        </a:spcAft>
                      </a:pPr>
                      <a:r>
                        <a:rPr lang="ru-RU" sz="1000" b="1" dirty="0">
                          <a:solidFill>
                            <a:srgbClr val="0000FF"/>
                          </a:solidFill>
                          <a:latin typeface="Arial" pitchFamily="34" charset="0"/>
                          <a:ea typeface="Calibri"/>
                          <a:cs typeface="Arial" pitchFamily="34" charset="0"/>
                        </a:rPr>
                        <a:t>Доля информации, размещенной в информационно-телекоммуникационной сети «Интернет», в общем объеме информации, обязательной к размещению в соответствии с нормативными правовыми актами Российской Федерации, автономного округа, муниципального образования</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328">
                <a:tc>
                  <a:txBody>
                    <a:bodyPr/>
                    <a:lstStyle/>
                    <a:p>
                      <a:pPr algn="ctr">
                        <a:spcAft>
                          <a:spcPts val="0"/>
                        </a:spcAft>
                      </a:pPr>
                      <a:r>
                        <a:rPr lang="ru-RU" sz="900" b="1">
                          <a:solidFill>
                            <a:srgbClr val="0000FF"/>
                          </a:solidFill>
                          <a:effectLst/>
                          <a:latin typeface="Arial" pitchFamily="34" charset="0"/>
                          <a:cs typeface="Arial" pitchFamily="34" charset="0"/>
                        </a:rPr>
                        <a:t>12</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3810">
                        <a:spcAft>
                          <a:spcPts val="0"/>
                        </a:spcAft>
                      </a:pPr>
                      <a:r>
                        <a:rPr lang="ru-RU" sz="1000" b="1" dirty="0">
                          <a:solidFill>
                            <a:srgbClr val="0000FF"/>
                          </a:solidFill>
                          <a:latin typeface="Arial" pitchFamily="34" charset="0"/>
                          <a:ea typeface="Calibri"/>
                          <a:cs typeface="Arial" pitchFamily="34" charset="0"/>
                        </a:rPr>
                        <a:t>Доля главных распорядителей средств бюджета муниципального образования, представивших отчетность в сроки, установленные финансовым органом </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328">
                <a:tc>
                  <a:txBody>
                    <a:bodyPr/>
                    <a:lstStyle/>
                    <a:p>
                      <a:pPr algn="ctr">
                        <a:spcAft>
                          <a:spcPts val="0"/>
                        </a:spcAft>
                      </a:pPr>
                      <a:r>
                        <a:rPr lang="ru-RU" sz="900" b="1" dirty="0">
                          <a:solidFill>
                            <a:srgbClr val="0000FF"/>
                          </a:solidFill>
                          <a:effectLst/>
                          <a:latin typeface="Arial" pitchFamily="34" charset="0"/>
                          <a:cs typeface="Arial" pitchFamily="34" charset="0"/>
                        </a:rPr>
                        <a:t>13</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000" b="1" dirty="0">
                          <a:solidFill>
                            <a:srgbClr val="0000FF"/>
                          </a:solidFill>
                          <a:latin typeface="Arial" pitchFamily="34" charset="0"/>
                          <a:ea typeface="Calibri"/>
                          <a:cs typeface="Arial" pitchFamily="34" charset="0"/>
                        </a:rPr>
                        <a:t>Процент исполнения представлений (предписаний), вынесенных по результатам проведения контрольных мероприятий</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Calibri"/>
                          <a:cs typeface="Arial" pitchFamily="34" charset="0"/>
                        </a:rPr>
                        <a:t>%</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a:solidFill>
                            <a:srgbClr val="3333FF"/>
                          </a:solidFill>
                          <a:latin typeface="Times New Roman"/>
                          <a:ea typeface="Calibri"/>
                          <a:cs typeface="Times New Roman"/>
                        </a:rPr>
                        <a:t>100</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a:solidFill>
                            <a:srgbClr val="3333FF"/>
                          </a:solidFill>
                          <a:latin typeface="Times New Roman"/>
                          <a:ea typeface="Calibri"/>
                          <a:cs typeface="Times New Roman"/>
                        </a:rPr>
                        <a:t>100</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328">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14</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3810">
                        <a:spcAft>
                          <a:spcPts val="0"/>
                        </a:spcAft>
                      </a:pPr>
                      <a:r>
                        <a:rPr lang="ru-RU" sz="1000" b="1" dirty="0">
                          <a:solidFill>
                            <a:srgbClr val="0000FF"/>
                          </a:solidFill>
                          <a:latin typeface="Arial" pitchFamily="34" charset="0"/>
                          <a:ea typeface="Calibri"/>
                          <a:cs typeface="Arial" pitchFamily="34" charset="0"/>
                        </a:rPr>
                        <a:t>Достижение исполнения утвержденных первоначальных плановых назначений по налоговым и неналоговым доходам на уровне не менее 100%</a:t>
                      </a: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Calibri"/>
                          <a:cs typeface="Arial" pitchFamily="34" charset="0"/>
                        </a:rPr>
                        <a: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a:solidFill>
                            <a:srgbClr val="3333FF"/>
                          </a:solidFill>
                          <a:latin typeface="Times New Roman"/>
                          <a:ea typeface="Calibri"/>
                          <a:cs typeface="Times New Roman"/>
                        </a:rPr>
                        <a:t>&gt;</a:t>
                      </a:r>
                      <a:r>
                        <a:rPr lang="en-US" sz="1100" b="1">
                          <a:solidFill>
                            <a:srgbClr val="3333FF"/>
                          </a:solidFill>
                          <a:latin typeface="Times New Roman"/>
                          <a:ea typeface="Calibri"/>
                          <a:cs typeface="Times New Roman"/>
                        </a:rPr>
                        <a:t> </a:t>
                      </a:r>
                      <a:r>
                        <a:rPr lang="ru-RU" sz="1100" b="1">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u="sng" dirty="0">
                          <a:solidFill>
                            <a:srgbClr val="3333FF"/>
                          </a:solidFill>
                          <a:latin typeface="Times New Roman"/>
                          <a:ea typeface="Calibri"/>
                          <a:cs typeface="Times New Roman"/>
                        </a:rPr>
                        <a:t>&gt;</a:t>
                      </a:r>
                      <a:r>
                        <a:rPr lang="en-US" sz="1100" b="1" dirty="0">
                          <a:solidFill>
                            <a:srgbClr val="3333FF"/>
                          </a:solidFill>
                          <a:latin typeface="Times New Roman"/>
                          <a:ea typeface="Calibri"/>
                          <a:cs typeface="Times New Roman"/>
                        </a:rPr>
                        <a:t> </a:t>
                      </a:r>
                      <a:r>
                        <a:rPr lang="ru-RU" sz="1100" b="1" dirty="0">
                          <a:solidFill>
                            <a:srgbClr val="3333FF"/>
                          </a:solidFill>
                          <a:latin typeface="Times New Roman"/>
                          <a:ea typeface="Calibri"/>
                          <a:cs typeface="Times New Roman"/>
                        </a:rPr>
                        <a:t>100</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51520" y="116632"/>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720080"/>
          </a:xfrm>
          <a:noFill/>
        </p:spPr>
        <p:txBody>
          <a:bodyPr>
            <a:noAutofit/>
          </a:bodyPr>
          <a:lstStyle/>
          <a:p>
            <a:pPr algn="ctr">
              <a:buNone/>
            </a:pPr>
            <a:r>
              <a:rPr lang="ru-RU" sz="2000" b="1" dirty="0" smtClean="0">
                <a:latin typeface="Arial" pitchFamily="34" charset="0"/>
                <a:cs typeface="Arial" pitchFamily="34" charset="0"/>
              </a:rPr>
              <a:t>Муниципальная программа «Совершенствование и развитие муниципального управления в городе Урай» на 2015-2017 годы</a:t>
            </a:r>
            <a:endParaRPr lang="ru-RU" sz="2000" dirty="0">
              <a:latin typeface="Arial" pitchFamily="34" charset="0"/>
              <a:cs typeface="Arial" pitchFamily="34" charset="0"/>
            </a:endParaRPr>
          </a:p>
        </p:txBody>
      </p:sp>
      <p:sp>
        <p:nvSpPr>
          <p:cNvPr id="8" name="Прямоугольник 7"/>
          <p:cNvSpPr/>
          <p:nvPr/>
        </p:nvSpPr>
        <p:spPr>
          <a:xfrm>
            <a:off x="251520" y="2420889"/>
            <a:ext cx="8712968" cy="3000821"/>
          </a:xfrm>
          <a:prstGeom prst="rect">
            <a:avLst/>
          </a:prstGeom>
        </p:spPr>
        <p:txBody>
          <a:bodyPr wrap="square">
            <a:spAutoFit/>
          </a:bodyPr>
          <a:lstStyle/>
          <a:p>
            <a:pPr lvl="0"/>
            <a:r>
              <a:rPr lang="ru-RU" sz="1500" b="1" dirty="0" smtClean="0">
                <a:latin typeface="Arial" pitchFamily="34" charset="0"/>
                <a:cs typeface="Arial" pitchFamily="34" charset="0"/>
              </a:rPr>
              <a:t>Подпрограмма  1 «Создание условий для совершенствования системы муниципального управления» </a:t>
            </a:r>
            <a:r>
              <a:rPr lang="ru-RU" sz="1200" b="1" dirty="0" smtClean="0">
                <a:solidFill>
                  <a:srgbClr val="0000FF"/>
                </a:solidFill>
                <a:latin typeface="Arial" pitchFamily="34" charset="0"/>
                <a:cs typeface="Arial" pitchFamily="34" charset="0"/>
              </a:rPr>
              <a:t>(реализация переданных полномочий в виде субвенций из бюджета автономного округа, расходы на обеспечение функций органов местного самоуправления,  обеспечение деятельности МКУ "Управление материально-технического обеспечения города Урай», выплата муниципальной пенсии, реализация мероприятий по содействию трудоустройству граждан)</a:t>
            </a:r>
          </a:p>
          <a:p>
            <a:pPr lvl="0"/>
            <a:r>
              <a:rPr lang="ru-RU" sz="1500" b="1" dirty="0" smtClean="0">
                <a:latin typeface="Arial" pitchFamily="34" charset="0"/>
                <a:cs typeface="Arial" pitchFamily="34" charset="0"/>
              </a:rPr>
              <a:t>Подпрограмма  2</a:t>
            </a:r>
            <a:r>
              <a:rPr lang="en-US" sz="1500" b="1" dirty="0" smtClean="0">
                <a:latin typeface="Arial" pitchFamily="34" charset="0"/>
                <a:cs typeface="Arial" pitchFamily="34" charset="0"/>
              </a:rPr>
              <a:t> </a:t>
            </a:r>
            <a:r>
              <a:rPr lang="ru-RU" sz="1500" b="1" dirty="0" smtClean="0">
                <a:latin typeface="Arial" pitchFamily="34" charset="0"/>
                <a:cs typeface="Arial" pitchFamily="34" charset="0"/>
              </a:rPr>
              <a:t>«Предоставление муниципальных услуг органами администрации города Урай» </a:t>
            </a:r>
            <a:r>
              <a:rPr lang="ru-RU" sz="1200" b="1" dirty="0" smtClean="0">
                <a:solidFill>
                  <a:srgbClr val="0000FF"/>
                </a:solidFill>
                <a:latin typeface="Arial" pitchFamily="34" charset="0"/>
                <a:cs typeface="Arial" pitchFamily="34" charset="0"/>
              </a:rPr>
              <a:t>(обеспечение деятельности (оказание услуг) МАУ «МФЦ»)</a:t>
            </a:r>
          </a:p>
          <a:p>
            <a:pPr lvl="0"/>
            <a:r>
              <a:rPr lang="ru-RU" sz="1500" b="1" dirty="0" smtClean="0">
                <a:latin typeface="Arial" pitchFamily="34" charset="0"/>
                <a:cs typeface="Arial" pitchFamily="34" charset="0"/>
              </a:rPr>
              <a:t>Подпрограмма  3</a:t>
            </a:r>
            <a:r>
              <a:rPr lang="en-US" sz="1500" b="1" dirty="0" smtClean="0">
                <a:latin typeface="Arial" pitchFamily="34" charset="0"/>
                <a:cs typeface="Arial" pitchFamily="34" charset="0"/>
              </a:rPr>
              <a:t> </a:t>
            </a:r>
            <a:r>
              <a:rPr lang="ru-RU" sz="1500" b="1" dirty="0" smtClean="0">
                <a:latin typeface="Arial" pitchFamily="34" charset="0"/>
                <a:cs typeface="Arial" pitchFamily="34" charset="0"/>
              </a:rPr>
              <a:t>«Развитие муниципальной службы и резерва управленческих кадров» </a:t>
            </a:r>
            <a:r>
              <a:rPr lang="ru-RU" sz="1200" b="1" dirty="0" smtClean="0">
                <a:solidFill>
                  <a:srgbClr val="0000FF"/>
                </a:solidFill>
                <a:latin typeface="Arial" pitchFamily="34" charset="0"/>
                <a:cs typeface="Arial" pitchFamily="34" charset="0"/>
              </a:rPr>
              <a:t>(организация повышения профессионального уровня муниципальных служащих органов местного самоуправления)</a:t>
            </a:r>
          </a:p>
          <a:p>
            <a:r>
              <a:rPr lang="ru-RU" sz="1500" b="1" dirty="0" smtClean="0">
                <a:latin typeface="Arial" pitchFamily="34" charset="0"/>
                <a:cs typeface="Arial" pitchFamily="34" charset="0"/>
              </a:rPr>
              <a:t>Подпрограмма 4 «Управление и распоряжение муниципальным имуществом муниципального образования город Урай» </a:t>
            </a:r>
            <a:r>
              <a:rPr lang="ru-RU" sz="1200" b="1" dirty="0" smtClean="0">
                <a:solidFill>
                  <a:srgbClr val="0000FF"/>
                </a:solidFill>
                <a:latin typeface="Arial" pitchFamily="34" charset="0"/>
                <a:cs typeface="Arial" pitchFamily="34" charset="0"/>
              </a:rPr>
              <a:t>(содержание имущества казны за исключением объектов муниципального жилого фонда, страхование муниципального имущества, организация содержания муниципального жилого фонда)</a:t>
            </a:r>
            <a:endParaRPr lang="ru-RU" sz="1200" b="1" dirty="0">
              <a:solidFill>
                <a:srgbClr val="0000FF"/>
              </a:solidFill>
              <a:latin typeface="Arial" pitchFamily="34" charset="0"/>
              <a:cs typeface="Arial" pitchFamily="34" charset="0"/>
            </a:endParaRPr>
          </a:p>
        </p:txBody>
      </p:sp>
      <p:grpSp>
        <p:nvGrpSpPr>
          <p:cNvPr id="2" name="Группа 10"/>
          <p:cNvGrpSpPr/>
          <p:nvPr/>
        </p:nvGrpSpPr>
        <p:grpSpPr>
          <a:xfrm>
            <a:off x="6084168" y="5589243"/>
            <a:ext cx="2843224" cy="1105200"/>
            <a:chOff x="8741109" y="5447951"/>
            <a:chExt cx="2096119" cy="892106"/>
          </a:xfrm>
        </p:grpSpPr>
        <p:sp>
          <p:nvSpPr>
            <p:cNvPr id="12" name="Полилиния 11"/>
            <p:cNvSpPr/>
            <p:nvPr/>
          </p:nvSpPr>
          <p:spPr>
            <a:xfrm>
              <a:off x="9431234" y="5854816"/>
              <a:ext cx="1405994" cy="485241"/>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449 630,2 тыс.руб. </a:t>
              </a:r>
              <a:endParaRPr lang="ru-RU" b="1" kern="1200" dirty="0">
                <a:latin typeface="Arial" pitchFamily="34" charset="0"/>
                <a:cs typeface="Arial" pitchFamily="34" charset="0"/>
              </a:endParaRPr>
            </a:p>
          </p:txBody>
        </p:sp>
        <p:sp>
          <p:nvSpPr>
            <p:cNvPr id="13" name="Полилиния 12"/>
            <p:cNvSpPr/>
            <p:nvPr/>
          </p:nvSpPr>
          <p:spPr>
            <a:xfrm>
              <a:off x="8741109" y="5447951"/>
              <a:ext cx="1117350" cy="581239"/>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2017 год</a:t>
              </a:r>
              <a:endParaRPr lang="ru-RU" sz="2000" b="1" kern="1200" dirty="0">
                <a:solidFill>
                  <a:schemeClr val="tx1"/>
                </a:solidFill>
                <a:latin typeface="Arial" pitchFamily="34" charset="0"/>
                <a:cs typeface="Arial" pitchFamily="34" charset="0"/>
              </a:endParaRPr>
            </a:p>
          </p:txBody>
        </p:sp>
      </p:grpSp>
      <p:sp>
        <p:nvSpPr>
          <p:cNvPr id="11" name="Скругленный прямоугольник 10"/>
          <p:cNvSpPr/>
          <p:nvPr/>
        </p:nvSpPr>
        <p:spPr>
          <a:xfrm>
            <a:off x="107504" y="908720"/>
            <a:ext cx="8964488" cy="1368152"/>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lvl="0" algn="ctr"/>
            <a:r>
              <a:rPr lang="ru-RU" sz="1600"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500" b="1" dirty="0" smtClean="0">
                <a:solidFill>
                  <a:srgbClr val="3333FF"/>
                </a:solidFill>
                <a:latin typeface="Arial" pitchFamily="34" charset="0"/>
                <a:ea typeface="Times New Roman" panose="02020603050405020304" pitchFamily="18" charset="0"/>
                <a:cs typeface="Arial" pitchFamily="34" charset="0"/>
              </a:rPr>
              <a:t>– </a:t>
            </a:r>
            <a:r>
              <a:rPr lang="ru-RU" sz="1500" b="1" dirty="0" smtClean="0">
                <a:latin typeface="Arial" pitchFamily="34" charset="0"/>
                <a:cs typeface="Arial" pitchFamily="34" charset="0"/>
              </a:rPr>
              <a:t>совершенствование муниципального управления,  повышение его эффективности; совершенствование организации муниципальной службы; повышение эффективности исполнения работниками органов местного самоуправления города Урай своих должностных обязанностей по реализации прав и законных интересов жителей в муниципальном образовании городской округ город Урай</a:t>
            </a:r>
          </a:p>
          <a:p>
            <a:pPr algn="ctr"/>
            <a:endParaRPr lang="ru-RU" sz="1500" b="1" dirty="0" smtClean="0">
              <a:solidFill>
                <a:schemeClr val="tx1"/>
              </a:solidFill>
              <a:latin typeface="Arial" pitchFamily="34" charset="0"/>
              <a:cs typeface="Arial" pitchFamily="34" charset="0"/>
            </a:endParaRPr>
          </a:p>
          <a:p>
            <a:pPr algn="ctr"/>
            <a:endParaRPr lang="ru-RU" sz="1600" b="1" dirty="0">
              <a:solidFill>
                <a:schemeClr val="tx1"/>
              </a:solidFill>
              <a:latin typeface="Arial" pitchFamily="34" charset="0"/>
              <a:cs typeface="Arial" pitchFamily="34" charset="0"/>
            </a:endParaRPr>
          </a:p>
        </p:txBody>
      </p:sp>
      <p:sp>
        <p:nvSpPr>
          <p:cNvPr id="9" name="Полилиния 8"/>
          <p:cNvSpPr/>
          <p:nvPr/>
        </p:nvSpPr>
        <p:spPr>
          <a:xfrm>
            <a:off x="3347864" y="6093296"/>
            <a:ext cx="1907123" cy="601149"/>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353 261,9 тыс.руб. </a:t>
            </a:r>
            <a:endParaRPr lang="ru-RU" b="1" kern="1200" dirty="0">
              <a:latin typeface="Arial" pitchFamily="34" charset="0"/>
              <a:cs typeface="Arial" pitchFamily="34" charset="0"/>
            </a:endParaRPr>
          </a:p>
        </p:txBody>
      </p:sp>
      <p:sp>
        <p:nvSpPr>
          <p:cNvPr id="10" name="Полилиния 9"/>
          <p:cNvSpPr/>
          <p:nvPr/>
        </p:nvSpPr>
        <p:spPr>
          <a:xfrm>
            <a:off x="2267744" y="5589240"/>
            <a:ext cx="1515599" cy="720077"/>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2016 год</a:t>
            </a:r>
            <a:endParaRPr lang="ru-RU" sz="2000"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107504" y="504262"/>
          <a:ext cx="8856984" cy="6099679"/>
        </p:xfrm>
        <a:graphic>
          <a:graphicData uri="http://schemas.openxmlformats.org/drawingml/2006/table">
            <a:tbl>
              <a:tblPr firstRow="1" firstCol="1" lastRow="1" lastCol="1" bandRow="1" bandCol="1">
                <a:tableStyleId>{5C22544A-7EE6-4342-B048-85BDC9FD1C3A}</a:tableStyleId>
              </a:tblPr>
              <a:tblGrid>
                <a:gridCol w="216024"/>
                <a:gridCol w="6192688"/>
                <a:gridCol w="720080"/>
                <a:gridCol w="864096"/>
                <a:gridCol w="864096"/>
              </a:tblGrid>
              <a:tr h="404458">
                <a:tc>
                  <a:txBody>
                    <a:bodyPr/>
                    <a:lstStyle/>
                    <a:p>
                      <a:pPr algn="ctr">
                        <a:spcAft>
                          <a:spcPts val="0"/>
                        </a:spcAft>
                      </a:pPr>
                      <a:r>
                        <a:rPr lang="ru-RU" sz="900" b="1" dirty="0">
                          <a:solidFill>
                            <a:srgbClr val="0000FF"/>
                          </a:solidFill>
                          <a:effectLst/>
                          <a:latin typeface="Arial" pitchFamily="34" charset="0"/>
                          <a:cs typeface="Arial" pitchFamily="34" charset="0"/>
                        </a:rPr>
                        <a:t>№ п/п</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effectLst/>
                          <a:latin typeface="Arial" pitchFamily="34" charset="0"/>
                          <a:cs typeface="Arial" pitchFamily="34" charset="0"/>
                        </a:rPr>
                        <a:t>Наименование показателя</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800" b="1" dirty="0" smtClean="0">
                          <a:solidFill>
                            <a:srgbClr val="0000FF"/>
                          </a:solidFill>
                          <a:effectLst/>
                          <a:latin typeface="Arial" pitchFamily="34" charset="0"/>
                          <a:cs typeface="Arial" pitchFamily="34" charset="0"/>
                        </a:rPr>
                        <a:t>Ед. </a:t>
                      </a:r>
                      <a:r>
                        <a:rPr kumimoji="0" lang="ru-RU" sz="800" b="1" kern="1200" dirty="0" err="1" smtClean="0">
                          <a:solidFill>
                            <a:srgbClr val="0000FF"/>
                          </a:solidFill>
                          <a:latin typeface="Arial" pitchFamily="34" charset="0"/>
                          <a:ea typeface="Times New Roman"/>
                          <a:cs typeface="Arial" pitchFamily="34" charset="0"/>
                        </a:rPr>
                        <a:t>изм</a:t>
                      </a:r>
                      <a:endParaRPr kumimoji="0" lang="ru-RU" sz="800" b="1" kern="1200" dirty="0">
                        <a:solidFill>
                          <a:srgbClr val="0000FF"/>
                        </a:solidFill>
                        <a:latin typeface="Arial" pitchFamily="34" charset="0"/>
                        <a:ea typeface="Times New Roman"/>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2016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2017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1010">
                <a:tc>
                  <a:txBody>
                    <a:bodyPr/>
                    <a:lstStyle/>
                    <a:p>
                      <a:pPr algn="ctr">
                        <a:spcAft>
                          <a:spcPts val="0"/>
                        </a:spcAft>
                      </a:pPr>
                      <a:r>
                        <a:rPr lang="ru-RU" sz="900" b="1" dirty="0">
                          <a:solidFill>
                            <a:srgbClr val="0000FF"/>
                          </a:solidFill>
                          <a:effectLst/>
                          <a:latin typeface="Arial" pitchFamily="34" charset="0"/>
                          <a:cs typeface="Arial" pitchFamily="34" charset="0"/>
                        </a:rPr>
                        <a:t>1</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Уровень осведомленности населения города Урай о Стратегии социально-экономического развития города Урай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smtClean="0">
                          <a:solidFill>
                            <a:srgbClr val="0000FF"/>
                          </a:solidFill>
                          <a:latin typeface="Arial" pitchFamily="34" charset="0"/>
                          <a:ea typeface="Times New Roman"/>
                          <a:cs typeface="Arial" pitchFamily="34" charset="0"/>
                        </a:rPr>
                        <a:t>%</a:t>
                      </a:r>
                      <a:endParaRPr lang="ru-RU" sz="8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kern="0" baseline="0" dirty="0">
                          <a:solidFill>
                            <a:srgbClr val="0000FF"/>
                          </a:solidFill>
                          <a:latin typeface="Arial" pitchFamily="34" charset="0"/>
                          <a:ea typeface="Times New Roman"/>
                          <a:cs typeface="Arial" pitchFamily="34" charset="0"/>
                        </a:rPr>
                        <a:t>65,0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spcAft>
                          <a:spcPts val="0"/>
                        </a:spcAft>
                      </a:pPr>
                      <a:r>
                        <a:rPr lang="ru-RU" sz="900" b="1" kern="0" baseline="0" dirty="0">
                          <a:solidFill>
                            <a:srgbClr val="0000FF"/>
                          </a:solidFill>
                          <a:latin typeface="Arial" pitchFamily="34" charset="0"/>
                          <a:ea typeface="Times New Roman"/>
                          <a:cs typeface="Arial" pitchFamily="34" charset="0"/>
                        </a:rPr>
                        <a:t>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784">
                <a:tc>
                  <a:txBody>
                    <a:bodyPr/>
                    <a:lstStyle/>
                    <a:p>
                      <a:pPr algn="ctr">
                        <a:spcAft>
                          <a:spcPts val="0"/>
                        </a:spcAft>
                      </a:pPr>
                      <a:r>
                        <a:rPr lang="ru-RU" sz="900" b="1">
                          <a:solidFill>
                            <a:srgbClr val="0000FF"/>
                          </a:solidFill>
                          <a:effectLst/>
                          <a:latin typeface="Arial" pitchFamily="34" charset="0"/>
                          <a:cs typeface="Arial" pitchFamily="34" charset="0"/>
                        </a:rPr>
                        <a:t>2</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Удовлетворенность населения деятельностью главы города Урай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smtClean="0">
                          <a:solidFill>
                            <a:srgbClr val="0000FF"/>
                          </a:solidFill>
                          <a:latin typeface="Arial" pitchFamily="34" charset="0"/>
                          <a:ea typeface="Times New Roman"/>
                          <a:cs typeface="Arial" pitchFamily="34" charset="0"/>
                        </a:rPr>
                        <a:t>%</a:t>
                      </a:r>
                      <a:endParaRPr lang="ru-RU" sz="8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a:solidFill>
                            <a:srgbClr val="0000FF"/>
                          </a:solidFill>
                          <a:latin typeface="Arial" pitchFamily="34" charset="0"/>
                          <a:ea typeface="Times New Roman"/>
                          <a:cs typeface="Arial" pitchFamily="34" charset="0"/>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a:solidFill>
                            <a:srgbClr val="0000FF"/>
                          </a:solidFill>
                          <a:latin typeface="Arial" pitchFamily="34" charset="0"/>
                          <a:ea typeface="Times New Roman"/>
                          <a:cs typeface="Arial" pitchFamily="34" charset="0"/>
                        </a:rPr>
                        <a:t>73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7280">
                <a:tc>
                  <a:txBody>
                    <a:bodyPr/>
                    <a:lstStyle/>
                    <a:p>
                      <a:pPr algn="ctr">
                        <a:spcAft>
                          <a:spcPts val="0"/>
                        </a:spcAft>
                      </a:pPr>
                      <a:r>
                        <a:rPr lang="ru-RU" sz="900" b="1" dirty="0">
                          <a:solidFill>
                            <a:srgbClr val="0000FF"/>
                          </a:solidFill>
                          <a:effectLst/>
                          <a:latin typeface="Arial" pitchFamily="34" charset="0"/>
                          <a:cs typeface="Arial" pitchFamily="34" charset="0"/>
                        </a:rPr>
                        <a:t>3</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Заседание Координационного совета по реализации политики в интересах семьи и детей и вопросам демографической политики при администрации города Урай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smtClean="0">
                          <a:solidFill>
                            <a:srgbClr val="0000FF"/>
                          </a:solidFill>
                          <a:latin typeface="Arial" pitchFamily="34" charset="0"/>
                          <a:ea typeface="Times New Roman"/>
                          <a:cs typeface="Arial" pitchFamily="34" charset="0"/>
                        </a:rPr>
                        <a:t>не </a:t>
                      </a:r>
                      <a:r>
                        <a:rPr lang="ru-RU" sz="800" b="1" dirty="0">
                          <a:solidFill>
                            <a:srgbClr val="0000FF"/>
                          </a:solidFill>
                          <a:latin typeface="Arial" pitchFamily="34" charset="0"/>
                          <a:ea typeface="Times New Roman"/>
                          <a:cs typeface="Arial" pitchFamily="34" charset="0"/>
                        </a:rPr>
                        <a:t>менее 2х ежегодно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398">
                <a:tc>
                  <a:txBody>
                    <a:bodyPr/>
                    <a:lstStyle/>
                    <a:p>
                      <a:pPr algn="ctr">
                        <a:spcAft>
                          <a:spcPts val="0"/>
                        </a:spcAft>
                      </a:pPr>
                      <a:r>
                        <a:rPr lang="ru-RU" sz="900" b="1">
                          <a:solidFill>
                            <a:srgbClr val="0000FF"/>
                          </a:solidFill>
                          <a:effectLst/>
                          <a:latin typeface="Arial" pitchFamily="34" charset="0"/>
                          <a:cs typeface="Arial" pitchFamily="34" charset="0"/>
                        </a:rPr>
                        <a:t>4</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Информационное сопровождение реализации Стратегии социально-экономического развития города Урай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a:solidFill>
                            <a:srgbClr val="0000FF"/>
                          </a:solidFill>
                          <a:latin typeface="Arial" pitchFamily="34" charset="0"/>
                          <a:ea typeface="Times New Roman"/>
                          <a:cs typeface="Arial" pitchFamily="34" charset="0"/>
                        </a:rPr>
                        <a:t>сообщений в СМИ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a:solidFill>
                            <a:srgbClr val="0000FF"/>
                          </a:solidFill>
                          <a:latin typeface="Arial" pitchFamily="34" charset="0"/>
                          <a:ea typeface="Times New Roman"/>
                          <a:cs typeface="Arial" pitchFamily="34"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a:solidFill>
                            <a:srgbClr val="0000FF"/>
                          </a:solidFill>
                          <a:latin typeface="Arial" pitchFamily="34" charset="0"/>
                          <a:ea typeface="Times New Roman"/>
                          <a:cs typeface="Arial" pitchFamily="34"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398">
                <a:tc>
                  <a:txBody>
                    <a:bodyPr/>
                    <a:lstStyle/>
                    <a:p>
                      <a:pPr algn="ctr">
                        <a:spcAft>
                          <a:spcPts val="0"/>
                        </a:spcAft>
                      </a:pPr>
                      <a:r>
                        <a:rPr lang="ru-RU" sz="900" b="1">
                          <a:solidFill>
                            <a:srgbClr val="0000FF"/>
                          </a:solidFill>
                          <a:effectLst/>
                          <a:latin typeface="Arial" pitchFamily="34" charset="0"/>
                          <a:cs typeface="Arial" pitchFamily="34" charset="0"/>
                        </a:rPr>
                        <a:t>5</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Заседание Общественного совета по социально-экономическому развитию муниципального образования городской округ город Урай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a:solidFill>
                            <a:srgbClr val="0000FF"/>
                          </a:solidFill>
                          <a:latin typeface="Arial" pitchFamily="34" charset="0"/>
                          <a:ea typeface="Times New Roman"/>
                          <a:cs typeface="Arial" pitchFamily="34" charset="0"/>
                        </a:rPr>
                        <a:t>не менее 2х ежегодно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l">
                        <a:spcAft>
                          <a:spcPts val="0"/>
                        </a:spcAft>
                      </a:pPr>
                      <a:r>
                        <a:rPr lang="ru-RU" sz="900" b="1" dirty="0">
                          <a:solidFill>
                            <a:srgbClr val="0000FF"/>
                          </a:solidFill>
                          <a:latin typeface="Arial" pitchFamily="34" charset="0"/>
                          <a:ea typeface="Times New Roman"/>
                          <a:cs typeface="Arial"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l">
                        <a:spcAft>
                          <a:spcPts val="0"/>
                        </a:spcAft>
                      </a:pPr>
                      <a:r>
                        <a:rPr lang="ru-RU" sz="900" b="1" dirty="0">
                          <a:solidFill>
                            <a:srgbClr val="0000FF"/>
                          </a:solidFill>
                          <a:latin typeface="Arial" pitchFamily="34" charset="0"/>
                          <a:ea typeface="Times New Roman"/>
                          <a:cs typeface="Arial"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258">
                <a:tc>
                  <a:txBody>
                    <a:bodyPr/>
                    <a:lstStyle/>
                    <a:p>
                      <a:pPr algn="ctr">
                        <a:spcAft>
                          <a:spcPts val="0"/>
                        </a:spcAft>
                      </a:pPr>
                      <a:r>
                        <a:rPr lang="ru-RU" sz="900" b="1">
                          <a:solidFill>
                            <a:srgbClr val="0000FF"/>
                          </a:solidFill>
                          <a:effectLst/>
                          <a:latin typeface="Arial" pitchFamily="34" charset="0"/>
                          <a:cs typeface="Arial" pitchFamily="34" charset="0"/>
                        </a:rPr>
                        <a:t>6</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dirty="0">
                          <a:solidFill>
                            <a:srgbClr val="0000FF"/>
                          </a:solidFill>
                          <a:latin typeface="Arial" pitchFamily="34" charset="0"/>
                          <a:ea typeface="Times New Roman"/>
                          <a:cs typeface="Arial" pitchFamily="34" charset="0"/>
                        </a:rPr>
                        <a:t>Обеспечение бесспорности выданных юридически значимых документов о государственной регистрации актов гражданского состояния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8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99,7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99,8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5806">
                <a:tc>
                  <a:txBody>
                    <a:bodyPr/>
                    <a:lstStyle/>
                    <a:p>
                      <a:pPr algn="ctr">
                        <a:spcAft>
                          <a:spcPts val="0"/>
                        </a:spcAft>
                      </a:pPr>
                      <a:r>
                        <a:rPr lang="ru-RU" sz="900" b="1">
                          <a:solidFill>
                            <a:srgbClr val="0000FF"/>
                          </a:solidFill>
                          <a:effectLst/>
                          <a:latin typeface="Arial" pitchFamily="34" charset="0"/>
                          <a:cs typeface="Arial" pitchFamily="34" charset="0"/>
                        </a:rPr>
                        <a:t>7</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dirty="0">
                          <a:solidFill>
                            <a:srgbClr val="0000FF"/>
                          </a:solidFill>
                          <a:latin typeface="Arial" pitchFamily="34" charset="0"/>
                          <a:ea typeface="Times New Roman"/>
                          <a:cs typeface="Arial" pitchFamily="34" charset="0"/>
                        </a:rPr>
                        <a:t>Предписания по итогам проверок органов по контролю и надзору в сфере государственной регистрации актов гражданского состояния об устранении нарушений законодательства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8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7057">
                <a:tc>
                  <a:txBody>
                    <a:bodyPr/>
                    <a:lstStyle/>
                    <a:p>
                      <a:pPr algn="ctr">
                        <a:spcAft>
                          <a:spcPts val="0"/>
                        </a:spcAft>
                      </a:pPr>
                      <a:r>
                        <a:rPr lang="ru-RU" sz="900" b="1">
                          <a:solidFill>
                            <a:srgbClr val="0000FF"/>
                          </a:solidFill>
                          <a:effectLst/>
                          <a:latin typeface="Arial" pitchFamily="34" charset="0"/>
                          <a:cs typeface="Arial" pitchFamily="34" charset="0"/>
                        </a:rPr>
                        <a:t>8</a:t>
                      </a:r>
                      <a:endParaRPr lang="ru-RU" sz="9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dirty="0">
                          <a:solidFill>
                            <a:srgbClr val="0000FF"/>
                          </a:solidFill>
                          <a:latin typeface="Arial" pitchFamily="34" charset="0"/>
                          <a:ea typeface="Times New Roman"/>
                          <a:cs typeface="Arial" pitchFamily="34" charset="0"/>
                        </a:rPr>
                        <a:t>Создание архивного фонда записей актов гражданского состояния)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8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678">
                <a:tc>
                  <a:txBody>
                    <a:bodyPr/>
                    <a:lstStyle/>
                    <a:p>
                      <a:pPr algn="ctr">
                        <a:spcAft>
                          <a:spcPts val="0"/>
                        </a:spcAft>
                      </a:pPr>
                      <a:r>
                        <a:rPr lang="ru-RU" sz="900" b="1" dirty="0">
                          <a:solidFill>
                            <a:srgbClr val="0000FF"/>
                          </a:solidFill>
                          <a:effectLst/>
                          <a:latin typeface="Arial" pitchFamily="34" charset="0"/>
                          <a:cs typeface="Arial" pitchFamily="34" charset="0"/>
                        </a:rPr>
                        <a:t>9</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a:solidFill>
                            <a:srgbClr val="0000FF"/>
                          </a:solidFill>
                          <a:latin typeface="Arial" pitchFamily="34" charset="0"/>
                          <a:ea typeface="Times New Roman"/>
                          <a:cs typeface="Arial" pitchFamily="34" charset="0"/>
                        </a:rPr>
                        <a:t>Процент положительных отзывов населения о качестве полученных государственных услуг государственной регистрации актов гражданского состояния от общего количества участвующих в опросе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8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98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100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839">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10</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a:solidFill>
                            <a:srgbClr val="0000FF"/>
                          </a:solidFill>
                          <a:latin typeface="Arial" pitchFamily="34" charset="0"/>
                          <a:ea typeface="Calibri"/>
                          <a:cs typeface="Arial" pitchFamily="34" charset="0"/>
                        </a:rPr>
                        <a:t>Количество единиц хранения архивного фонда, переведенных в электронный вид (нарастающим итогом).</a:t>
                      </a:r>
                      <a:endParaRPr lang="ru-RU" sz="900" b="1">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800" b="1" dirty="0">
                          <a:solidFill>
                            <a:srgbClr val="0000FF"/>
                          </a:solidFill>
                          <a:latin typeface="Arial" pitchFamily="34" charset="0"/>
                          <a:ea typeface="Times New Roman"/>
                          <a:cs typeface="Arial" pitchFamily="34" charset="0"/>
                        </a:rPr>
                        <a:t>ед.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1060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1240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122">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11</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dirty="0">
                          <a:solidFill>
                            <a:srgbClr val="0000FF"/>
                          </a:solidFill>
                          <a:latin typeface="Arial" pitchFamily="34" charset="0"/>
                          <a:ea typeface="Times New Roman"/>
                          <a:cs typeface="Arial" pitchFamily="34" charset="0"/>
                        </a:rPr>
                        <a:t>Доля детей-сирот и детей, оставшихся без попечения родителей, переданных на воспитание в семью граждан, от общей численности детей-сирот и детей, оставшихся без попечения родителей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800" b="1" dirty="0">
                          <a:solidFill>
                            <a:srgbClr val="0000FF"/>
                          </a:solidFill>
                          <a:latin typeface="Arial" pitchFamily="34" charset="0"/>
                          <a:ea typeface="Times New Roman"/>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94,</a:t>
                      </a:r>
                      <a:r>
                        <a:rPr lang="en-US" sz="900" b="1" dirty="0">
                          <a:solidFill>
                            <a:srgbClr val="0000FF"/>
                          </a:solidFill>
                          <a:latin typeface="Arial" pitchFamily="34" charset="0"/>
                          <a:ea typeface="Times New Roman"/>
                          <a:cs typeface="Arial" pitchFamily="34" charset="0"/>
                        </a:rPr>
                        <a:t>6</a:t>
                      </a:r>
                      <a:endParaRPr lang="ru-RU" sz="9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94,7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12</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spcAft>
                          <a:spcPts val="0"/>
                        </a:spcAft>
                      </a:pPr>
                      <a:r>
                        <a:rPr lang="ru-RU" sz="900" b="1" dirty="0">
                          <a:solidFill>
                            <a:srgbClr val="0000FF"/>
                          </a:solidFill>
                          <a:latin typeface="Arial" pitchFamily="34" charset="0"/>
                          <a:ea typeface="Times New Roman"/>
                          <a:cs typeface="Arial" pitchFamily="34" charset="0"/>
                        </a:rPr>
                        <a:t>Уровень удовлетворенности жителей города Урай качеством предоставления государственных и муниципальных услуг к 2018 году</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не менее </a:t>
                      </a:r>
                      <a:r>
                        <a:rPr lang="ru-RU" sz="900" b="1" dirty="0" smtClean="0">
                          <a:solidFill>
                            <a:srgbClr val="0000FF"/>
                          </a:solidFill>
                          <a:latin typeface="Arial" pitchFamily="34" charset="0"/>
                          <a:ea typeface="Times New Roman"/>
                          <a:cs typeface="Arial" pitchFamily="34" charset="0"/>
                        </a:rPr>
                        <a:t>70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не менее </a:t>
                      </a:r>
                      <a:r>
                        <a:rPr lang="ru-RU" sz="900" b="1" dirty="0" smtClean="0">
                          <a:solidFill>
                            <a:srgbClr val="0000FF"/>
                          </a:solidFill>
                          <a:latin typeface="Arial" pitchFamily="34" charset="0"/>
                          <a:ea typeface="Times New Roman"/>
                          <a:cs typeface="Arial" pitchFamily="34" charset="0"/>
                        </a:rPr>
                        <a:t>90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13</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граждан, имеющих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услуг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не менее </a:t>
                      </a:r>
                      <a:r>
                        <a:rPr lang="ru-RU" sz="900" b="1" dirty="0" smtClean="0">
                          <a:solidFill>
                            <a:srgbClr val="0000FF"/>
                          </a:solidFill>
                          <a:latin typeface="Arial" pitchFamily="34" charset="0"/>
                          <a:ea typeface="Times New Roman"/>
                          <a:cs typeface="Arial" pitchFamily="34" charset="0"/>
                        </a:rPr>
                        <a:t>90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не менее </a:t>
                      </a:r>
                      <a:r>
                        <a:rPr lang="ru-RU" sz="900" b="1" dirty="0" smtClean="0">
                          <a:solidFill>
                            <a:srgbClr val="0000FF"/>
                          </a:solidFill>
                          <a:latin typeface="Arial" pitchFamily="34" charset="0"/>
                          <a:ea typeface="Times New Roman"/>
                          <a:cs typeface="Arial" pitchFamily="34" charset="0"/>
                        </a:rPr>
                        <a:t>90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14</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граждан, использующих механизм получения государственных и муниципальных услуг в электронной форме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не менее </a:t>
                      </a:r>
                      <a:r>
                        <a:rPr lang="ru-RU" sz="900" b="1" dirty="0" smtClean="0">
                          <a:solidFill>
                            <a:srgbClr val="0000FF"/>
                          </a:solidFill>
                          <a:latin typeface="Arial" pitchFamily="34" charset="0"/>
                          <a:ea typeface="Times New Roman"/>
                          <a:cs typeface="Arial" pitchFamily="34" charset="0"/>
                        </a:rPr>
                        <a:t>50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не менее </a:t>
                      </a:r>
                      <a:r>
                        <a:rPr lang="ru-RU" sz="900" b="1" dirty="0" smtClean="0">
                          <a:solidFill>
                            <a:srgbClr val="0000FF"/>
                          </a:solidFill>
                          <a:latin typeface="Arial" pitchFamily="34" charset="0"/>
                          <a:ea typeface="Times New Roman"/>
                          <a:cs typeface="Arial" pitchFamily="34" charset="0"/>
                        </a:rPr>
                        <a:t>70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15</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Среднее число обращений представителей </a:t>
                      </a:r>
                      <a:r>
                        <a:rPr lang="ru-RU" sz="900" b="1" dirty="0" err="1">
                          <a:solidFill>
                            <a:srgbClr val="0000FF"/>
                          </a:solidFill>
                          <a:latin typeface="Arial" pitchFamily="34" charset="0"/>
                          <a:ea typeface="Times New Roman"/>
                          <a:cs typeface="Arial" pitchFamily="34" charset="0"/>
                        </a:rPr>
                        <a:t>бизнес-сообщества</a:t>
                      </a:r>
                      <a:r>
                        <a:rPr lang="ru-RU" sz="900" b="1" dirty="0">
                          <a:solidFill>
                            <a:srgbClr val="0000FF"/>
                          </a:solidFill>
                          <a:latin typeface="Arial" pitchFamily="34" charset="0"/>
                          <a:ea typeface="Times New Roman"/>
                          <a:cs typeface="Arial" pitchFamily="34" charset="0"/>
                        </a:rPr>
                        <a:t> в орган государственной власти Российской Федерации (орган местного самоуправления) для получения одной государственной (муниципальной) услуги, связанной со сферой предпринимательской деятельности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800" b="1" dirty="0">
                          <a:solidFill>
                            <a:srgbClr val="0000FF"/>
                          </a:solidFill>
                          <a:latin typeface="Arial" pitchFamily="34" charset="0"/>
                          <a:ea typeface="Times New Roman"/>
                          <a:cs typeface="Arial" pitchFamily="34" charset="0"/>
                        </a:rPr>
                        <a:t>шт.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en-US" sz="900" b="1" dirty="0">
                          <a:solidFill>
                            <a:srgbClr val="0000FF"/>
                          </a:solidFill>
                          <a:latin typeface="Arial" pitchFamily="34" charset="0"/>
                          <a:ea typeface="Times New Roman"/>
                          <a:cs typeface="Arial" pitchFamily="34" charset="0"/>
                        </a:rPr>
                        <a:t>2</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en-US" sz="900" b="1" dirty="0">
                          <a:solidFill>
                            <a:srgbClr val="0000FF"/>
                          </a:solidFill>
                          <a:latin typeface="Arial" pitchFamily="34" charset="0"/>
                          <a:ea typeface="Times New Roman"/>
                          <a:cs typeface="Arial" pitchFamily="34" charset="0"/>
                        </a:rPr>
                        <a:t>2</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16</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Время ожидания в очереди при обращении заявителя в орган местного самоуправления для получения муниципальных услуг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a:solidFill>
                            <a:srgbClr val="0000FF"/>
                          </a:solidFill>
                          <a:latin typeface="Arial" pitchFamily="34" charset="0"/>
                          <a:ea typeface="Times New Roman"/>
                          <a:cs typeface="Arial" pitchFamily="34" charset="0"/>
                        </a:rPr>
                        <a:t>мин.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a:solidFill>
                            <a:srgbClr val="0000FF"/>
                          </a:solidFill>
                          <a:latin typeface="Arial" pitchFamily="34" charset="0"/>
                          <a:ea typeface="Times New Roman"/>
                          <a:cs typeface="Arial" pitchFamily="34" charset="0"/>
                        </a:rPr>
                        <a:t>До 15 минут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a:solidFill>
                            <a:srgbClr val="0000FF"/>
                          </a:solidFill>
                          <a:latin typeface="Arial" pitchFamily="34" charset="0"/>
                          <a:ea typeface="Times New Roman"/>
                          <a:cs typeface="Arial" pitchFamily="34" charset="0"/>
                        </a:rPr>
                        <a:t>До 15 минут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17</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Наличие обоснованных жалоб на качество предоставляемой услуги (количество обоснованных жалоб/общее количество услуг предоставляемых на базе МАУ МФЦ*100%)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Не более 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Не более 0,5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51520" y="44624"/>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72006" y="619235"/>
          <a:ext cx="8964490" cy="5904329"/>
        </p:xfrm>
        <a:graphic>
          <a:graphicData uri="http://schemas.openxmlformats.org/drawingml/2006/table">
            <a:tbl>
              <a:tblPr firstRow="1" firstCol="1" lastRow="1" lastCol="1" bandRow="1" bandCol="1">
                <a:tableStyleId>{5C22544A-7EE6-4342-B048-85BDC9FD1C3A}</a:tableStyleId>
              </a:tblPr>
              <a:tblGrid>
                <a:gridCol w="293918"/>
                <a:gridCol w="6078284"/>
                <a:gridCol w="720080"/>
                <a:gridCol w="936104"/>
                <a:gridCol w="936104"/>
              </a:tblGrid>
              <a:tr h="649525">
                <a:tc>
                  <a:txBody>
                    <a:bodyPr/>
                    <a:lstStyle/>
                    <a:p>
                      <a:pPr algn="ctr">
                        <a:spcAft>
                          <a:spcPts val="0"/>
                        </a:spcAft>
                      </a:pPr>
                      <a:r>
                        <a:rPr lang="ru-RU" sz="1000" b="1" dirty="0">
                          <a:solidFill>
                            <a:srgbClr val="0000FF"/>
                          </a:solidFill>
                          <a:effectLst/>
                          <a:latin typeface="Arial" pitchFamily="34" charset="0"/>
                          <a:cs typeface="Arial" pitchFamily="34" charset="0"/>
                        </a:rPr>
                        <a:t>№ п/п</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Наименование показателя</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Ед. </a:t>
                      </a:r>
                      <a:r>
                        <a:rPr lang="ru-RU" sz="1000" b="1" dirty="0" err="1" smtClean="0">
                          <a:solidFill>
                            <a:srgbClr val="0000FF"/>
                          </a:solidFill>
                          <a:effectLst/>
                          <a:latin typeface="Arial" pitchFamily="34" charset="0"/>
                          <a:cs typeface="Arial" pitchFamily="34" charset="0"/>
                        </a:rPr>
                        <a:t>изм</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2016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cs typeface="Arial" pitchFamily="34" charset="0"/>
                        </a:rPr>
                        <a:t>2017 год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458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18</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a:solidFill>
                            <a:srgbClr val="0000FF"/>
                          </a:solidFill>
                          <a:latin typeface="Arial" pitchFamily="34" charset="0"/>
                          <a:ea typeface="Times New Roman"/>
                          <a:cs typeface="Arial" pitchFamily="34" charset="0"/>
                        </a:rPr>
                        <a:t>Среднее время ожидания в очереди для подачи (получения) документов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минут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Не более 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Не более 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109">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19</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Удовлетворенность качеством оказания услуг  МАУ МФЦ (доля заявителей выбравших варианты ответов «удовлетворен», «скорее удовлетворен, чем не удовлетворен»)-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Не менее 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Не менее 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240">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20</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a:solidFill>
                            <a:srgbClr val="0000FF"/>
                          </a:solidFill>
                          <a:latin typeface="Arial" pitchFamily="34" charset="0"/>
                          <a:ea typeface="Times New Roman"/>
                          <a:cs typeface="Arial" pitchFamily="34" charset="0"/>
                        </a:rPr>
                        <a:t>Наличие информации о количестве, перечне предоставляемых услуг в МАУ МФЦ, а также форм документов (заявлений), необходимых для предоставления государственных и муниципальных услуг, предоставляемых на базе МФЦ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602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21</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Организация предоставления муниципальных услуг в многофункциональных центрах  предоставления государственных и муниципальных услуг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услуг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27000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13100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076">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22</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a:solidFill>
                            <a:srgbClr val="0000FF"/>
                          </a:solidFill>
                          <a:latin typeface="Arial" pitchFamily="34" charset="0"/>
                          <a:ea typeface="Times New Roman"/>
                          <a:cs typeface="Arial" pitchFamily="34" charset="0"/>
                        </a:rPr>
                        <a:t>Информационно-консультационная услуга по вопросам предоставления государственных и муниципальных услуг на базе МАУ МФЦ</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услуг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9000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4350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23</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spcAft>
                          <a:spcPts val="0"/>
                        </a:spcAft>
                      </a:pPr>
                      <a:r>
                        <a:rPr lang="ru-RU" sz="900" b="1" dirty="0">
                          <a:solidFill>
                            <a:srgbClr val="0000FF"/>
                          </a:solidFill>
                          <a:latin typeface="Arial" pitchFamily="34" charset="0"/>
                          <a:ea typeface="Times New Roman"/>
                          <a:cs typeface="Arial" pitchFamily="34" charset="0"/>
                        </a:rPr>
                        <a:t>Количество муниципальных служащих, повысивших профессиональный уровень в соответствии с потребностями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smtClean="0">
                          <a:solidFill>
                            <a:srgbClr val="0000FF"/>
                          </a:solidFill>
                          <a:latin typeface="Arial" pitchFamily="34" charset="0"/>
                          <a:ea typeface="Times New Roman"/>
                          <a:cs typeface="Arial" pitchFamily="34" charset="0"/>
                        </a:rPr>
                        <a:t>чел</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900" b="1" dirty="0">
                          <a:solidFill>
                            <a:srgbClr val="0000FF"/>
                          </a:solidFill>
                          <a:latin typeface="Arial" pitchFamily="34" charset="0"/>
                          <a:ea typeface="Times New Roman"/>
                          <a:cs typeface="Arial"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24</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spcAft>
                          <a:spcPts val="0"/>
                        </a:spcAft>
                      </a:pPr>
                      <a:r>
                        <a:rPr lang="ru-RU" sz="900" b="1" dirty="0">
                          <a:solidFill>
                            <a:srgbClr val="0000FF"/>
                          </a:solidFill>
                          <a:latin typeface="Arial" pitchFamily="34" charset="0"/>
                          <a:ea typeface="Times New Roman"/>
                          <a:cs typeface="Arial" pitchFamily="34" charset="0"/>
                        </a:rPr>
                        <a:t>Доля должностей муниципальной службы высшей, главной и ведущей группы, учрежденных для выполнения функции «руководитель», на которые сформирован резерв кадров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25</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spcAft>
                          <a:spcPts val="0"/>
                        </a:spcAft>
                      </a:pPr>
                      <a:r>
                        <a:rPr lang="ru-RU" sz="900" b="1" dirty="0">
                          <a:solidFill>
                            <a:srgbClr val="0000FF"/>
                          </a:solidFill>
                          <a:latin typeface="Arial" pitchFamily="34" charset="0"/>
                          <a:ea typeface="Times New Roman"/>
                          <a:cs typeface="Arial" pitchFamily="34" charset="0"/>
                        </a:rPr>
                        <a:t>Доля должностей муниципальной службы высшей, главной и ведущей группы, учрежденных для выполнения функции «руководитель», на которые сформирован резерв кадров, замещаемых на основе назначения из резерва кадров, ежегодно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26</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spcAft>
                          <a:spcPts val="0"/>
                        </a:spcAft>
                      </a:pPr>
                      <a:r>
                        <a:rPr lang="ru-RU" sz="900" b="1" dirty="0">
                          <a:solidFill>
                            <a:srgbClr val="0000FF"/>
                          </a:solidFill>
                          <a:latin typeface="Arial" pitchFamily="34" charset="0"/>
                          <a:ea typeface="Times New Roman"/>
                          <a:cs typeface="Arial" pitchFamily="34" charset="0"/>
                        </a:rPr>
                        <a:t>Соответствие принятых муниципальных правовых актов действующему законодательству о муниципальной службе и противодействии коррупции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27</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
                        <a:spcAft>
                          <a:spcPts val="0"/>
                        </a:spcAft>
                        <a:tabLst>
                          <a:tab pos="228600" algn="l"/>
                        </a:tabLst>
                      </a:pPr>
                      <a:r>
                        <a:rPr lang="ru-RU" sz="900" b="1" dirty="0">
                          <a:solidFill>
                            <a:srgbClr val="0000FF"/>
                          </a:solidFill>
                          <a:latin typeface="Arial" pitchFamily="34" charset="0"/>
                          <a:ea typeface="Times New Roman"/>
                          <a:cs typeface="Arial" pitchFamily="34" charset="0"/>
                        </a:rPr>
                        <a:t>Доля участников конкурса «Лучший работник органов местного самоуправления города Урай» от общего числа работников органов местного самоуправления города Урай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a:solidFill>
                            <a:srgbClr val="0000FF"/>
                          </a:solidFill>
                          <a:latin typeface="Arial" pitchFamily="34" charset="0"/>
                          <a:ea typeface="Times New Roman"/>
                          <a:cs typeface="Arial"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28</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объектов недвижимого имущества, на которые зарегистрировано право собственности муниципального образования в общем объеме объектов, подлежащих государственной регистрации, за исключением земельных участков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95,5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a:solidFill>
                            <a:srgbClr val="0000FF"/>
                          </a:solidFill>
                          <a:latin typeface="Arial" pitchFamily="34" charset="0"/>
                          <a:ea typeface="Times New Roman"/>
                          <a:cs typeface="Arial" pitchFamily="34" charset="0"/>
                        </a:rPr>
                        <a:t>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29</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вес неиспользуемого недвижимого имущества в общем количестве недвижимого имущества муниципального образования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30</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основных фондов организаций муниципальной формы собственности, находящихся в стадии банкротства, в основных фондах организаций муниципальной формы собственности (на конец года по полной учетной стоимости)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31</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dirty="0">
                          <a:solidFill>
                            <a:srgbClr val="0000FF"/>
                          </a:solidFill>
                          <a:latin typeface="Arial" pitchFamily="34" charset="0"/>
                          <a:ea typeface="Times New Roman"/>
                          <a:cs typeface="Arial" pitchFamily="34" charset="0"/>
                        </a:rPr>
                        <a:t>Удельный вес земельных участков, проданных и переданных в аренду, в общем количестве земельных участков, сформированных и переданных на исполнение муниципальным казенным учреждением «Управление градостроительства, землепользования и природопользования города Урай»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en-US" sz="900" b="1" dirty="0">
                          <a:solidFill>
                            <a:srgbClr val="0000FF"/>
                          </a:solidFill>
                          <a:latin typeface="Arial" pitchFamily="34" charset="0"/>
                          <a:ea typeface="Times New Roman"/>
                          <a:cs typeface="Arial" pitchFamily="34" charset="0"/>
                        </a:rPr>
                        <a:t>100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en-US" sz="900" b="1" dirty="0">
                          <a:solidFill>
                            <a:srgbClr val="0000FF"/>
                          </a:solidFill>
                          <a:latin typeface="Arial" pitchFamily="34" charset="0"/>
                          <a:ea typeface="Times New Roman"/>
                          <a:cs typeface="Arial" pitchFamily="34" charset="0"/>
                        </a:rPr>
                        <a:t>100</a:t>
                      </a:r>
                      <a:endParaRPr lang="ru-RU" sz="9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864">
                <a:tc>
                  <a:txBody>
                    <a:bodyPr/>
                    <a:lstStyle/>
                    <a:p>
                      <a:pPr algn="ctr">
                        <a:spcAft>
                          <a:spcPts val="0"/>
                        </a:spcAft>
                      </a:pPr>
                      <a:r>
                        <a:rPr lang="ru-RU" sz="900" b="1" dirty="0" smtClean="0">
                          <a:solidFill>
                            <a:srgbClr val="0000FF"/>
                          </a:solidFill>
                          <a:effectLst/>
                          <a:latin typeface="Arial" pitchFamily="34" charset="0"/>
                          <a:ea typeface="Times New Roman" panose="02020603050405020304" pitchFamily="18" charset="0"/>
                          <a:cs typeface="Arial" pitchFamily="34" charset="0"/>
                        </a:rPr>
                        <a:t>32</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900" b="1" dirty="0">
                          <a:solidFill>
                            <a:srgbClr val="0000FF"/>
                          </a:solidFill>
                          <a:latin typeface="Arial" pitchFamily="34" charset="0"/>
                          <a:ea typeface="Times New Roman"/>
                          <a:cs typeface="Arial" pitchFamily="34" charset="0"/>
                        </a:rPr>
                        <a:t>Неналоговые доходы от управления муниципальным имуществом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en-US" sz="900" b="1" dirty="0">
                          <a:solidFill>
                            <a:srgbClr val="0000FF"/>
                          </a:solidFill>
                          <a:latin typeface="Arial" pitchFamily="34" charset="0"/>
                          <a:ea typeface="Times New Roman"/>
                          <a:cs typeface="Arial" pitchFamily="34" charset="0"/>
                        </a:rPr>
                        <a:t>% </a:t>
                      </a:r>
                      <a:r>
                        <a:rPr lang="ru-RU" sz="900" b="1" dirty="0">
                          <a:solidFill>
                            <a:srgbClr val="0000FF"/>
                          </a:solidFill>
                          <a:latin typeface="Arial" pitchFamily="34" charset="0"/>
                          <a:ea typeface="Times New Roman"/>
                          <a:cs typeface="Arial" pitchFamily="34" charset="0"/>
                        </a:rPr>
                        <a:t>от плановых назначений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spcAft>
                          <a:spcPts val="0"/>
                        </a:spcAft>
                      </a:pPr>
                      <a:r>
                        <a:rPr lang="ru-RU" sz="900" b="1" dirty="0">
                          <a:solidFill>
                            <a:srgbClr val="0000FF"/>
                          </a:solidFill>
                          <a:latin typeface="Arial" pitchFamily="34" charset="0"/>
                          <a:ea typeface="Times New Roman"/>
                          <a:cs typeface="Arial"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51520" y="116632"/>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720080"/>
          </a:xfrm>
          <a:noFill/>
        </p:spPr>
        <p:txBody>
          <a:bodyPr>
            <a:noAutofit/>
          </a:bodyPr>
          <a:lstStyle/>
          <a:p>
            <a:pPr marL="0" indent="0" algn="ctr">
              <a:spcBef>
                <a:spcPts val="0"/>
              </a:spcBef>
              <a:buNone/>
            </a:pPr>
            <a:r>
              <a:rPr lang="ru-RU" sz="2000" b="1" dirty="0" smtClean="0">
                <a:latin typeface="Arial" pitchFamily="34" charset="0"/>
                <a:cs typeface="Arial" pitchFamily="34" charset="0"/>
              </a:rPr>
              <a:t>Муниципальная программа «Обеспечение градостроительной деятельности на территории города Урай» на 2015-2017 годы</a:t>
            </a:r>
            <a:endParaRPr lang="ru-RU" sz="2000" dirty="0">
              <a:latin typeface="Arial" pitchFamily="34" charset="0"/>
              <a:cs typeface="Arial" pitchFamily="34" charset="0"/>
            </a:endParaRPr>
          </a:p>
        </p:txBody>
      </p:sp>
      <p:graphicFrame>
        <p:nvGraphicFramePr>
          <p:cNvPr id="9" name="Таблица 8"/>
          <p:cNvGraphicFramePr>
            <a:graphicFrameLocks noGrp="1"/>
          </p:cNvGraphicFramePr>
          <p:nvPr/>
        </p:nvGraphicFramePr>
        <p:xfrm>
          <a:off x="179512" y="3068960"/>
          <a:ext cx="8856984" cy="2806824"/>
        </p:xfrm>
        <a:graphic>
          <a:graphicData uri="http://schemas.openxmlformats.org/drawingml/2006/table">
            <a:tbl>
              <a:tblPr/>
              <a:tblGrid>
                <a:gridCol w="8856984"/>
              </a:tblGrid>
              <a:tr h="2806824">
                <a:tc>
                  <a:txBody>
                    <a:bodyPr/>
                    <a:lstStyle/>
                    <a:p>
                      <a:pPr algn="just">
                        <a:spcAft>
                          <a:spcPts val="0"/>
                        </a:spcAft>
                      </a:pPr>
                      <a:endParaRPr lang="ru-RU" sz="1400" b="1" i="1" dirty="0" smtClean="0">
                        <a:solidFill>
                          <a:srgbClr val="0000FF"/>
                        </a:solidFill>
                        <a:latin typeface="Arial" pitchFamily="34" charset="0"/>
                        <a:ea typeface="Times New Roman"/>
                        <a:cs typeface="Arial" pitchFamily="34" charset="0"/>
                      </a:endParaRPr>
                    </a:p>
                    <a:p>
                      <a:pPr algn="l">
                        <a:spcAft>
                          <a:spcPts val="0"/>
                        </a:spcAft>
                      </a:pPr>
                      <a:r>
                        <a:rPr lang="ru-RU" sz="1400" b="1" i="0" dirty="0" smtClean="0">
                          <a:solidFill>
                            <a:schemeClr val="tx1"/>
                          </a:solidFill>
                          <a:latin typeface="Arial" pitchFamily="34" charset="0"/>
                          <a:ea typeface="Times New Roman"/>
                          <a:cs typeface="Arial" pitchFamily="34" charset="0"/>
                        </a:rPr>
                        <a:t>Подпрограмма</a:t>
                      </a:r>
                      <a:r>
                        <a:rPr lang="ru-RU" sz="1400" b="1" i="0" baseline="0" dirty="0" smtClean="0">
                          <a:solidFill>
                            <a:schemeClr val="tx1"/>
                          </a:solidFill>
                          <a:latin typeface="Arial" pitchFamily="34" charset="0"/>
                          <a:ea typeface="Times New Roman"/>
                          <a:cs typeface="Arial" pitchFamily="34" charset="0"/>
                        </a:rPr>
                        <a:t> 1 «Обеспечение территории города Урай документами </a:t>
                      </a:r>
                      <a:r>
                        <a:rPr lang="ru-RU" sz="1400" b="1" i="0" baseline="0" dirty="0" err="1" smtClean="0">
                          <a:solidFill>
                            <a:schemeClr val="tx1"/>
                          </a:solidFill>
                          <a:latin typeface="Arial" pitchFamily="34" charset="0"/>
                          <a:ea typeface="Times New Roman"/>
                          <a:cs typeface="Arial" pitchFamily="34" charset="0"/>
                        </a:rPr>
                        <a:t>градорегулирования</a:t>
                      </a:r>
                      <a:r>
                        <a:rPr lang="ru-RU" sz="1400" b="1" i="0" baseline="0" dirty="0" smtClean="0">
                          <a:solidFill>
                            <a:schemeClr val="tx1"/>
                          </a:solidFill>
                          <a:latin typeface="Arial" pitchFamily="34" charset="0"/>
                          <a:ea typeface="Times New Roman"/>
                          <a:cs typeface="Arial" pitchFamily="34" charset="0"/>
                        </a:rPr>
                        <a:t>» </a:t>
                      </a:r>
                      <a:r>
                        <a:rPr lang="ru-RU" sz="1400" b="1" i="0" baseline="0" dirty="0" smtClean="0">
                          <a:solidFill>
                            <a:srgbClr val="0000FF"/>
                          </a:solidFill>
                          <a:latin typeface="Arial" pitchFamily="34" charset="0"/>
                          <a:ea typeface="Times New Roman"/>
                          <a:cs typeface="Arial" pitchFamily="34" charset="0"/>
                        </a:rPr>
                        <a:t>(</a:t>
                      </a:r>
                      <a:r>
                        <a:rPr lang="ru-RU" sz="1200" b="1" baseline="0" dirty="0" smtClean="0">
                          <a:solidFill>
                            <a:srgbClr val="0000FF"/>
                          </a:solidFill>
                          <a:latin typeface="Arial" pitchFamily="34" charset="0"/>
                          <a:ea typeface="Times New Roman"/>
                          <a:cs typeface="Arial" pitchFamily="34" charset="0"/>
                        </a:rPr>
                        <a:t>разработка проектов планировки, проектов межевания, проведение инженерно-геодезических изысканий, инженерно-геологических изысканий, субсидии на реализацию полномочий в области строительства, градостроительной деятельности и жилищных отношений, содержание МКУ "Управление градостроительства, землепользования и природопользования г.Урай", МКУ "Управление капитального строительства администрации г.Урай") </a:t>
                      </a:r>
                      <a:endParaRPr lang="ru-RU" sz="1200" b="1" dirty="0" smtClean="0">
                        <a:solidFill>
                          <a:srgbClr val="0000FF"/>
                        </a:solidFill>
                        <a:latin typeface="Arial" pitchFamily="34" charset="0"/>
                        <a:ea typeface="Times New Roman"/>
                        <a:cs typeface="Arial" pitchFamily="34" charset="0"/>
                      </a:endParaRPr>
                    </a:p>
                    <a:p>
                      <a:pPr algn="l">
                        <a:spcAft>
                          <a:spcPts val="0"/>
                        </a:spcAft>
                      </a:pPr>
                      <a:r>
                        <a:rPr lang="ru-RU" sz="1400" b="1" i="0" dirty="0" smtClean="0">
                          <a:solidFill>
                            <a:schemeClr val="tx1"/>
                          </a:solidFill>
                          <a:latin typeface="Arial" pitchFamily="34" charset="0"/>
                          <a:ea typeface="Times New Roman"/>
                          <a:cs typeface="Arial" pitchFamily="34" charset="0"/>
                        </a:rPr>
                        <a:t>Подпрограмма 2 </a:t>
                      </a:r>
                      <a:r>
                        <a:rPr lang="ru-RU" sz="1400" b="1" i="0" dirty="0">
                          <a:solidFill>
                            <a:schemeClr val="tx1"/>
                          </a:solidFill>
                          <a:latin typeface="Arial" pitchFamily="34" charset="0"/>
                          <a:ea typeface="Times New Roman"/>
                          <a:cs typeface="Arial" pitchFamily="34" charset="0"/>
                        </a:rPr>
                        <a:t>«Управление земельными ресурсами</a:t>
                      </a:r>
                      <a:r>
                        <a:rPr lang="ru-RU" sz="1400" b="1" i="0" dirty="0" smtClean="0">
                          <a:solidFill>
                            <a:schemeClr val="tx1"/>
                          </a:solidFill>
                          <a:latin typeface="Arial" pitchFamily="34" charset="0"/>
                          <a:ea typeface="Times New Roman"/>
                          <a:cs typeface="Arial" pitchFamily="34" charset="0"/>
                        </a:rPr>
                        <a:t>»</a:t>
                      </a:r>
                      <a:r>
                        <a:rPr lang="ru-RU" sz="1400" b="1" i="1" dirty="0" smtClean="0">
                          <a:solidFill>
                            <a:srgbClr val="FF0000"/>
                          </a:solidFill>
                          <a:latin typeface="Arial" pitchFamily="34" charset="0"/>
                          <a:ea typeface="Times New Roman"/>
                          <a:cs typeface="Arial" pitchFamily="34" charset="0"/>
                        </a:rPr>
                        <a:t> </a:t>
                      </a:r>
                      <a:r>
                        <a:rPr lang="ru-RU" sz="1200" b="1" dirty="0" smtClean="0">
                          <a:solidFill>
                            <a:srgbClr val="0000FF"/>
                          </a:solidFill>
                          <a:latin typeface="Arial" pitchFamily="34" charset="0"/>
                          <a:ea typeface="Times New Roman"/>
                          <a:cs typeface="Arial" pitchFamily="34" charset="0"/>
                        </a:rPr>
                        <a:t>(кадастровые работы по определению границ земельных участков, оценка земельных участков)</a:t>
                      </a:r>
                      <a:endParaRPr lang="ru-RU" sz="1200" b="1" dirty="0">
                        <a:solidFill>
                          <a:srgbClr val="0000FF"/>
                        </a:solidFill>
                        <a:latin typeface="Arial" pitchFamily="34" charset="0"/>
                        <a:ea typeface="Times New Roman"/>
                        <a:cs typeface="Arial" pitchFamily="34" charset="0"/>
                      </a:endParaRPr>
                    </a:p>
                    <a:p>
                      <a:pPr algn="l">
                        <a:spcAft>
                          <a:spcPts val="0"/>
                        </a:spcAft>
                      </a:pPr>
                      <a:r>
                        <a:rPr lang="ru-RU" sz="1400" b="1" i="0" dirty="0" smtClean="0">
                          <a:solidFill>
                            <a:schemeClr val="tx1"/>
                          </a:solidFill>
                          <a:latin typeface="Arial" pitchFamily="34" charset="0"/>
                          <a:ea typeface="Times New Roman"/>
                          <a:cs typeface="Arial" pitchFamily="34" charset="0"/>
                        </a:rPr>
                        <a:t>Подпрограмма 3 </a:t>
                      </a:r>
                      <a:r>
                        <a:rPr lang="ru-RU" sz="1400" b="1" i="0" dirty="0">
                          <a:solidFill>
                            <a:schemeClr val="tx1"/>
                          </a:solidFill>
                          <a:latin typeface="Arial" pitchFamily="34" charset="0"/>
                          <a:ea typeface="Times New Roman"/>
                          <a:cs typeface="Arial" pitchFamily="34" charset="0"/>
                        </a:rPr>
                        <a:t>«Развитие </a:t>
                      </a:r>
                      <a:r>
                        <a:rPr lang="ru-RU" sz="1400" b="1" i="0" dirty="0" smtClean="0">
                          <a:solidFill>
                            <a:schemeClr val="tx1"/>
                          </a:solidFill>
                          <a:latin typeface="Arial" pitchFamily="34" charset="0"/>
                          <a:ea typeface="Times New Roman"/>
                          <a:cs typeface="Arial" pitchFamily="34" charset="0"/>
                        </a:rPr>
                        <a:t>информационной </a:t>
                      </a:r>
                      <a:r>
                        <a:rPr lang="ru-RU" sz="1400" b="1" i="0" dirty="0">
                          <a:solidFill>
                            <a:schemeClr val="tx1"/>
                          </a:solidFill>
                          <a:latin typeface="Arial" pitchFamily="34" charset="0"/>
                          <a:ea typeface="Times New Roman"/>
                          <a:cs typeface="Arial" pitchFamily="34" charset="0"/>
                        </a:rPr>
                        <a:t>системы обеспечения градостроительной деятельности</a:t>
                      </a:r>
                      <a:r>
                        <a:rPr lang="ru-RU" sz="1400" b="1" i="0" dirty="0" smtClean="0">
                          <a:solidFill>
                            <a:schemeClr val="tx1"/>
                          </a:solidFill>
                          <a:latin typeface="Arial" pitchFamily="34" charset="0"/>
                          <a:ea typeface="Times New Roman"/>
                          <a:cs typeface="Arial" pitchFamily="34" charset="0"/>
                        </a:rPr>
                        <a:t>» </a:t>
                      </a:r>
                      <a:r>
                        <a:rPr lang="ru-RU" sz="1200" b="1" dirty="0" smtClean="0">
                          <a:solidFill>
                            <a:srgbClr val="0000FF"/>
                          </a:solidFill>
                          <a:latin typeface="Arial" pitchFamily="34" charset="0"/>
                          <a:ea typeface="Times New Roman"/>
                          <a:cs typeface="Arial" pitchFamily="34" charset="0"/>
                        </a:rPr>
                        <a:t>(системно-аналитическое и программное сопровождение информационной системы обеспечения градостроительной деятельности)</a:t>
                      </a:r>
                      <a:endParaRPr lang="ru-RU" sz="1200" b="1" dirty="0">
                        <a:solidFill>
                          <a:srgbClr val="0000FF"/>
                        </a:solidFill>
                        <a:latin typeface="Arial" pitchFamily="34" charset="0"/>
                        <a:ea typeface="Times New Roman"/>
                        <a:cs typeface="Arial" pitchFamily="34" charset="0"/>
                      </a:endParaRPr>
                    </a:p>
                    <a:p>
                      <a:pPr algn="l">
                        <a:spcAft>
                          <a:spcPts val="0"/>
                        </a:spcAft>
                      </a:pPr>
                      <a:r>
                        <a:rPr lang="ru-RU" sz="1400" b="1" i="0" dirty="0" smtClean="0">
                          <a:solidFill>
                            <a:schemeClr val="tx1"/>
                          </a:solidFill>
                          <a:latin typeface="Arial" pitchFamily="34" charset="0"/>
                          <a:ea typeface="Times New Roman"/>
                          <a:cs typeface="Arial" pitchFamily="34" charset="0"/>
                        </a:rPr>
                        <a:t>Подпрограмма 4 </a:t>
                      </a:r>
                      <a:r>
                        <a:rPr lang="ru-RU" sz="1400" b="1" i="0" dirty="0">
                          <a:solidFill>
                            <a:schemeClr val="tx1"/>
                          </a:solidFill>
                          <a:latin typeface="Arial" pitchFamily="34" charset="0"/>
                          <a:ea typeface="Times New Roman"/>
                          <a:cs typeface="Arial" pitchFamily="34" charset="0"/>
                        </a:rPr>
                        <a:t>«Благоустройство и озеленение </a:t>
                      </a:r>
                      <a:r>
                        <a:rPr lang="ru-RU" sz="1400" b="1" i="0" dirty="0" smtClean="0">
                          <a:solidFill>
                            <a:schemeClr val="tx1"/>
                          </a:solidFill>
                          <a:latin typeface="Arial" pitchFamily="34" charset="0"/>
                          <a:ea typeface="Times New Roman"/>
                          <a:cs typeface="Arial" pitchFamily="34" charset="0"/>
                        </a:rPr>
                        <a:t>города </a:t>
                      </a:r>
                      <a:r>
                        <a:rPr lang="ru-RU" sz="1400" b="1" i="0" dirty="0">
                          <a:solidFill>
                            <a:schemeClr val="tx1"/>
                          </a:solidFill>
                          <a:latin typeface="Arial" pitchFamily="34" charset="0"/>
                          <a:ea typeface="Times New Roman"/>
                          <a:cs typeface="Arial" pitchFamily="34" charset="0"/>
                        </a:rPr>
                        <a:t>Урай</a:t>
                      </a:r>
                      <a:r>
                        <a:rPr lang="ru-RU" sz="1400" b="1" i="0" dirty="0" smtClean="0">
                          <a:solidFill>
                            <a:schemeClr val="tx1"/>
                          </a:solidFill>
                          <a:latin typeface="Arial" pitchFamily="34" charset="0"/>
                          <a:ea typeface="Times New Roman"/>
                          <a:cs typeface="Arial" pitchFamily="34" charset="0"/>
                        </a:rPr>
                        <a:t>» </a:t>
                      </a:r>
                      <a:r>
                        <a:rPr lang="ru-RU" sz="1200" b="1" dirty="0" smtClean="0">
                          <a:solidFill>
                            <a:srgbClr val="0000FF"/>
                          </a:solidFill>
                          <a:latin typeface="Arial" pitchFamily="34" charset="0"/>
                          <a:ea typeface="Times New Roman"/>
                          <a:cs typeface="Arial" pitchFamily="34" charset="0"/>
                        </a:rPr>
                        <a:t>(благоустройство территории)</a:t>
                      </a:r>
                      <a:endParaRPr lang="ru-RU" sz="1200" b="1" dirty="0">
                        <a:solidFill>
                          <a:srgbClr val="0000FF"/>
                        </a:solidFill>
                        <a:latin typeface="Arial" pitchFamily="34" charset="0"/>
                        <a:ea typeface="Times New Roman"/>
                        <a:cs typeface="Arial" pitchFamily="34" charset="0"/>
                      </a:endParaRPr>
                    </a:p>
                  </a:txBody>
                  <a:tcPr marL="114935" marR="114935" marT="0" marB="0">
                    <a:lnL>
                      <a:noFill/>
                    </a:lnL>
                    <a:lnR>
                      <a:noFill/>
                    </a:lnR>
                    <a:lnT>
                      <a:noFill/>
                    </a:lnT>
                    <a:lnB>
                      <a:noFill/>
                    </a:lnB>
                  </a:tcPr>
                </a:tc>
              </a:tr>
            </a:tbl>
          </a:graphicData>
        </a:graphic>
      </p:graphicFrame>
      <p:sp>
        <p:nvSpPr>
          <p:cNvPr id="71681" name="Rectangle 1"/>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Группа 13"/>
          <p:cNvGrpSpPr/>
          <p:nvPr/>
        </p:nvGrpSpPr>
        <p:grpSpPr>
          <a:xfrm>
            <a:off x="6372202" y="5949392"/>
            <a:ext cx="2523877" cy="908608"/>
            <a:chOff x="5525874" y="5805264"/>
            <a:chExt cx="2643469" cy="908608"/>
          </a:xfrm>
        </p:grpSpPr>
        <p:sp>
          <p:nvSpPr>
            <p:cNvPr id="15" name="Полилиния 14"/>
            <p:cNvSpPr/>
            <p:nvPr/>
          </p:nvSpPr>
          <p:spPr>
            <a:xfrm>
              <a:off x="6657174" y="5993904"/>
              <a:ext cx="1512169" cy="719968"/>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r" defTabSz="800100">
                <a:lnSpc>
                  <a:spcPct val="90000"/>
                </a:lnSpc>
                <a:spcBef>
                  <a:spcPct val="0"/>
                </a:spcBef>
                <a:spcAft>
                  <a:spcPct val="35000"/>
                </a:spcAft>
              </a:pPr>
              <a:r>
                <a:rPr lang="ru-RU" b="1" kern="1200" dirty="0" smtClean="0">
                  <a:latin typeface="Arial" pitchFamily="34" charset="0"/>
                  <a:cs typeface="Arial" pitchFamily="34" charset="0"/>
                </a:rPr>
                <a:t>64 </a:t>
              </a:r>
              <a:r>
                <a:rPr lang="ru-RU" b="1" kern="1200" dirty="0" smtClean="0">
                  <a:latin typeface="Arial" pitchFamily="34" charset="0"/>
                  <a:cs typeface="Arial" pitchFamily="34" charset="0"/>
                </a:rPr>
                <a:t>441,4          </a:t>
              </a:r>
              <a:r>
                <a:rPr lang="ru-RU" b="1" kern="1200" dirty="0" err="1" smtClean="0">
                  <a:latin typeface="Arial" pitchFamily="34" charset="0"/>
                  <a:cs typeface="Arial" pitchFamily="34" charset="0"/>
                </a:rPr>
                <a:t>тыс.руб</a:t>
              </a:r>
              <a:r>
                <a:rPr lang="ru-RU" b="1" kern="1200" dirty="0" smtClean="0">
                  <a:latin typeface="Arial" pitchFamily="34" charset="0"/>
                  <a:cs typeface="Arial" pitchFamily="34" charset="0"/>
                </a:rPr>
                <a:t> </a:t>
              </a:r>
              <a:endParaRPr lang="ru-RU" b="1" kern="1200" dirty="0">
                <a:latin typeface="Arial" pitchFamily="34" charset="0"/>
                <a:cs typeface="Arial" pitchFamily="34" charset="0"/>
              </a:endParaRPr>
            </a:p>
          </p:txBody>
        </p:sp>
        <p:sp>
          <p:nvSpPr>
            <p:cNvPr id="18" name="Полилиния 17"/>
            <p:cNvSpPr/>
            <p:nvPr/>
          </p:nvSpPr>
          <p:spPr>
            <a:xfrm>
              <a:off x="5525874" y="5805264"/>
              <a:ext cx="1422390"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2017 год</a:t>
              </a:r>
              <a:endParaRPr lang="ru-RU" sz="2000" b="1" kern="1200" dirty="0">
                <a:solidFill>
                  <a:schemeClr val="tx1"/>
                </a:solidFill>
                <a:latin typeface="Arial" pitchFamily="34" charset="0"/>
                <a:cs typeface="Arial" pitchFamily="34" charset="0"/>
              </a:endParaRPr>
            </a:p>
          </p:txBody>
        </p:sp>
      </p:grpSp>
      <p:sp>
        <p:nvSpPr>
          <p:cNvPr id="13" name="Скругленный прямоугольник 12"/>
          <p:cNvSpPr/>
          <p:nvPr/>
        </p:nvSpPr>
        <p:spPr>
          <a:xfrm>
            <a:off x="107504" y="908720"/>
            <a:ext cx="8928992" cy="2304256"/>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ru-RU" sz="1600" b="1" dirty="0" smtClean="0">
                <a:solidFill>
                  <a:srgbClr val="3333FF"/>
                </a:solidFill>
                <a:latin typeface="Arial" pitchFamily="34" charset="0"/>
                <a:ea typeface="Times New Roman" panose="02020603050405020304" pitchFamily="18" charset="0"/>
                <a:cs typeface="Arial" pitchFamily="34" charset="0"/>
              </a:rPr>
              <a:t>Цели муниципальной программы: </a:t>
            </a:r>
            <a:r>
              <a:rPr lang="ru-RU" sz="1400" b="1" dirty="0" smtClean="0">
                <a:latin typeface="Arial" pitchFamily="34" charset="0"/>
                <a:cs typeface="Arial" pitchFamily="34" charset="0"/>
              </a:rPr>
              <a:t>создание условий для устойчивого развития территорий города, рационального использования природных ресурсов на основе документов </a:t>
            </a:r>
            <a:r>
              <a:rPr lang="ru-RU" sz="1400" b="1" dirty="0" err="1" smtClean="0">
                <a:latin typeface="Arial" pitchFamily="34" charset="0"/>
                <a:cs typeface="Arial" pitchFamily="34" charset="0"/>
              </a:rPr>
              <a:t>градорегулирования</a:t>
            </a:r>
            <a:r>
              <a:rPr lang="ru-RU" sz="1400" b="1" dirty="0" smtClean="0">
                <a:latin typeface="Arial" pitchFamily="34" charset="0"/>
                <a:cs typeface="Arial" pitchFamily="34" charset="0"/>
              </a:rPr>
              <a:t>, способствующих дальнейшему развитию жилищной, инженерной, транспортной и социальной инфраструктур города, с учетом интересов граждан, организаций и предпринимателей по созданию благоприятных условий жизнедеятельности; вовлечение в оборот земель, находящихся в государственной и муниципальной собственности; мониторинг и обновление электронной базы градостроительных данных; обеспечение информационного и электронного взаимодействия; создание условий на территории города Урай для увеличения объемов жилищного строительства, одновременно способствующих обеспечению благоустроенным жильем горожан </a:t>
            </a:r>
          </a:p>
          <a:p>
            <a:pPr algn="ctr"/>
            <a:endParaRPr lang="ru-RU" sz="1500" b="1" dirty="0" smtClean="0">
              <a:solidFill>
                <a:schemeClr val="tx1"/>
              </a:solidFill>
              <a:latin typeface="Arial" pitchFamily="34" charset="0"/>
              <a:cs typeface="Arial" pitchFamily="34" charset="0"/>
            </a:endParaRPr>
          </a:p>
          <a:p>
            <a:pPr algn="ctr"/>
            <a:r>
              <a:rPr lang="ru-RU" sz="1600" b="1" dirty="0" smtClean="0">
                <a:solidFill>
                  <a:srgbClr val="3333FF"/>
                </a:solidFill>
                <a:latin typeface="Arial" pitchFamily="34" charset="0"/>
                <a:ea typeface="Times New Roman" panose="02020603050405020304" pitchFamily="18" charset="0"/>
                <a:cs typeface="Arial" pitchFamily="34" charset="0"/>
              </a:rPr>
              <a:t>   </a:t>
            </a:r>
            <a:endParaRPr lang="ru-RU" sz="1500" b="1" dirty="0" smtClean="0">
              <a:solidFill>
                <a:schemeClr val="tx1"/>
              </a:solidFill>
              <a:latin typeface="Arial" pitchFamily="34" charset="0"/>
              <a:cs typeface="Arial" pitchFamily="34" charset="0"/>
            </a:endParaRPr>
          </a:p>
          <a:p>
            <a:pPr algn="ctr"/>
            <a:endParaRPr lang="ru-RU" sz="1600" b="1" dirty="0">
              <a:solidFill>
                <a:schemeClr val="tx1"/>
              </a:solidFill>
              <a:latin typeface="Arial" pitchFamily="34" charset="0"/>
              <a:cs typeface="Arial" pitchFamily="34" charset="0"/>
            </a:endParaRPr>
          </a:p>
        </p:txBody>
      </p:sp>
      <p:sp>
        <p:nvSpPr>
          <p:cNvPr id="11" name="Полилиния 10"/>
          <p:cNvSpPr/>
          <p:nvPr/>
        </p:nvSpPr>
        <p:spPr>
          <a:xfrm>
            <a:off x="4067944" y="6021288"/>
            <a:ext cx="1443757" cy="719968"/>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r" defTabSz="800100">
              <a:lnSpc>
                <a:spcPct val="90000"/>
              </a:lnSpc>
              <a:spcBef>
                <a:spcPct val="0"/>
              </a:spcBef>
              <a:spcAft>
                <a:spcPct val="35000"/>
              </a:spcAft>
            </a:pPr>
            <a:r>
              <a:rPr lang="ru-RU" b="1" kern="1200" dirty="0" smtClean="0">
                <a:latin typeface="Arial" pitchFamily="34" charset="0"/>
                <a:cs typeface="Arial" pitchFamily="34" charset="0"/>
              </a:rPr>
              <a:t>65 227,8          </a:t>
            </a:r>
            <a:r>
              <a:rPr lang="ru-RU" b="1" kern="1200" dirty="0" err="1" smtClean="0">
                <a:latin typeface="Arial" pitchFamily="34" charset="0"/>
                <a:cs typeface="Arial" pitchFamily="34" charset="0"/>
              </a:rPr>
              <a:t>тыс.руб</a:t>
            </a:r>
            <a:r>
              <a:rPr lang="ru-RU" b="1" kern="1200" dirty="0" smtClean="0">
                <a:latin typeface="Arial" pitchFamily="34" charset="0"/>
                <a:cs typeface="Arial" pitchFamily="34" charset="0"/>
              </a:rPr>
              <a:t> </a:t>
            </a:r>
            <a:endParaRPr lang="ru-RU" b="1" kern="1200" dirty="0">
              <a:latin typeface="Arial" pitchFamily="34" charset="0"/>
              <a:cs typeface="Arial" pitchFamily="34" charset="0"/>
            </a:endParaRPr>
          </a:p>
        </p:txBody>
      </p:sp>
      <p:sp>
        <p:nvSpPr>
          <p:cNvPr id="12" name="Полилиния 11"/>
          <p:cNvSpPr/>
          <p:nvPr/>
        </p:nvSpPr>
        <p:spPr>
          <a:xfrm>
            <a:off x="2987824" y="5877272"/>
            <a:ext cx="1358040"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2016 год</a:t>
            </a:r>
            <a:endParaRPr lang="ru-RU" sz="2000"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415951039"/>
              </p:ext>
            </p:extLst>
          </p:nvPr>
        </p:nvGraphicFramePr>
        <p:xfrm>
          <a:off x="72009" y="596198"/>
          <a:ext cx="8892479" cy="5858819"/>
        </p:xfrm>
        <a:graphic>
          <a:graphicData uri="http://schemas.openxmlformats.org/drawingml/2006/table">
            <a:tbl>
              <a:tblPr firstRow="1" firstCol="1" lastRow="1" lastCol="1" bandRow="1" bandCol="1">
                <a:tableStyleId>{5C22544A-7EE6-4342-B048-85BDC9FD1C3A}</a:tableStyleId>
              </a:tblPr>
              <a:tblGrid>
                <a:gridCol w="220438"/>
                <a:gridCol w="6223769"/>
                <a:gridCol w="720080"/>
                <a:gridCol w="864096"/>
                <a:gridCol w="864096"/>
              </a:tblGrid>
              <a:tr h="471684">
                <a:tc>
                  <a:txBody>
                    <a:bodyPr/>
                    <a:lstStyle/>
                    <a:p>
                      <a:pPr algn="ctr">
                        <a:spcAft>
                          <a:spcPts val="0"/>
                        </a:spcAft>
                      </a:pPr>
                      <a:r>
                        <a:rPr lang="ru-RU" sz="900" b="1" dirty="0">
                          <a:solidFill>
                            <a:srgbClr val="0000FF"/>
                          </a:solidFill>
                          <a:effectLst/>
                          <a:latin typeface="Arial" pitchFamily="34" charset="0"/>
                          <a:cs typeface="Arial" pitchFamily="34" charset="0"/>
                        </a:rPr>
                        <a:t>№ п/п</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effectLst/>
                          <a:latin typeface="Arial" pitchFamily="34" charset="0"/>
                          <a:cs typeface="Arial" pitchFamily="34" charset="0"/>
                        </a:rPr>
                        <a:t>Наименование показателя</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smtClean="0">
                          <a:solidFill>
                            <a:srgbClr val="0000FF"/>
                          </a:solidFill>
                          <a:effectLst/>
                          <a:latin typeface="Arial" pitchFamily="34" charset="0"/>
                          <a:cs typeface="Arial" pitchFamily="34" charset="0"/>
                        </a:rPr>
                        <a:t>Ед. </a:t>
                      </a:r>
                      <a:r>
                        <a:rPr lang="ru-RU" sz="900" b="1" dirty="0" err="1" smtClean="0">
                          <a:solidFill>
                            <a:srgbClr val="0000FF"/>
                          </a:solidFill>
                          <a:effectLst/>
                          <a:latin typeface="Arial" pitchFamily="34" charset="0"/>
                          <a:cs typeface="Arial" pitchFamily="34" charset="0"/>
                        </a:rPr>
                        <a:t>изм</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2016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cs typeface="Arial" pitchFamily="34" charset="0"/>
                        </a:rPr>
                        <a:t>2017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185">
                <a:tc>
                  <a:txBody>
                    <a:bodyPr/>
                    <a:lstStyle/>
                    <a:p>
                      <a:pPr algn="ctr">
                        <a:spcAft>
                          <a:spcPts val="0"/>
                        </a:spcAft>
                      </a:pPr>
                      <a:r>
                        <a:rPr lang="ru-RU" sz="1000" b="1" dirty="0">
                          <a:solidFill>
                            <a:srgbClr val="0000FF"/>
                          </a:solidFill>
                          <a:effectLst/>
                          <a:latin typeface="Arial" pitchFamily="34" charset="0"/>
                          <a:cs typeface="Arial" pitchFamily="34" charset="0"/>
                        </a:rPr>
                        <a:t>1</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Удельный вес территории, на которую разработаны проекты планировки и проекты межевания от общей площади границ проектирования на момент окончания действия программы</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smtClean="0">
                          <a:solidFill>
                            <a:srgbClr val="0000FF"/>
                          </a:solidFill>
                          <a:effectLst/>
                          <a:latin typeface="Arial" pitchFamily="34"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60,0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60,1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185">
                <a:tc>
                  <a:txBody>
                    <a:bodyPr/>
                    <a:lstStyle/>
                    <a:p>
                      <a:pPr algn="ctr">
                        <a:spcAft>
                          <a:spcPts val="0"/>
                        </a:spcAft>
                      </a:pPr>
                      <a:r>
                        <a:rPr lang="ru-RU" sz="1000" b="1">
                          <a:solidFill>
                            <a:srgbClr val="0000FF"/>
                          </a:solidFill>
                          <a:effectLst/>
                          <a:latin typeface="Arial" pitchFamily="34" charset="0"/>
                          <a:cs typeface="Arial" pitchFamily="34" charset="0"/>
                        </a:rPr>
                        <a:t>2</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Средняя продолжительность периода с даты подачи заявки на предоставление земельного участка в аренду для строительства (за исключением жилищного) до даты принятия решения о предоставлении земельного участка в аренду</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дни</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178</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133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185">
                <a:tc>
                  <a:txBody>
                    <a:bodyPr/>
                    <a:lstStyle/>
                    <a:p>
                      <a:pPr algn="ctr">
                        <a:spcAft>
                          <a:spcPts val="0"/>
                        </a:spcAft>
                      </a:pPr>
                      <a:r>
                        <a:rPr lang="ru-RU" sz="1000" b="1" dirty="0">
                          <a:solidFill>
                            <a:srgbClr val="0000FF"/>
                          </a:solidFill>
                          <a:effectLst/>
                          <a:latin typeface="Arial" pitchFamily="34" charset="0"/>
                          <a:cs typeface="Arial" pitchFamily="34" charset="0"/>
                        </a:rPr>
                        <a:t>3</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kumimoji="0" lang="ru-RU" sz="1000" b="1" kern="1200" dirty="0" smtClean="0">
                          <a:solidFill>
                            <a:srgbClr val="0000FF"/>
                          </a:solidFill>
                          <a:latin typeface="Arial" pitchFamily="34" charset="0"/>
                          <a:ea typeface="+mn-ea"/>
                          <a:cs typeface="Arial" pitchFamily="34" charset="0"/>
                        </a:rPr>
                        <a:t>Количество земельных участков, поставленных на государственный кадастровый учет, в т.ч. под многоквартирные жилые дома, для проведения торгов, предоставления гражданам льготной категории, под муниципальное имущество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Ед.</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57</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88</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123">
                <a:tc>
                  <a:txBody>
                    <a:bodyPr/>
                    <a:lstStyle/>
                    <a:p>
                      <a:pPr algn="ctr">
                        <a:spcAft>
                          <a:spcPts val="0"/>
                        </a:spcAft>
                      </a:pPr>
                      <a:r>
                        <a:rPr lang="ru-RU" sz="1000" b="1">
                          <a:solidFill>
                            <a:srgbClr val="0000FF"/>
                          </a:solidFill>
                          <a:effectLst/>
                          <a:latin typeface="Arial" pitchFamily="34" charset="0"/>
                          <a:cs typeface="Arial" pitchFamily="34" charset="0"/>
                        </a:rPr>
                        <a:t>4</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Удельный вес </a:t>
                      </a:r>
                      <a:r>
                        <a:rPr kumimoji="0" lang="ru-RU" sz="1000" b="1" kern="1200" dirty="0" err="1" smtClean="0">
                          <a:solidFill>
                            <a:srgbClr val="0000FF"/>
                          </a:solidFill>
                          <a:latin typeface="Arial" pitchFamily="34" charset="0"/>
                          <a:ea typeface="+mn-ea"/>
                          <a:cs typeface="Arial" pitchFamily="34" charset="0"/>
                        </a:rPr>
                        <a:t>проинвентаризированных</a:t>
                      </a:r>
                      <a:r>
                        <a:rPr kumimoji="0" lang="ru-RU" sz="1000" b="1" kern="1200" dirty="0" smtClean="0">
                          <a:solidFill>
                            <a:srgbClr val="0000FF"/>
                          </a:solidFill>
                          <a:latin typeface="Arial" pitchFamily="34" charset="0"/>
                          <a:ea typeface="+mn-ea"/>
                          <a:cs typeface="Arial" pitchFamily="34" charset="0"/>
                        </a:rPr>
                        <a:t> земель по отношению к землям, вовлеченным в оборот, от общего земельного фонда города Урай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1,4</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2,1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185">
                <a:tc>
                  <a:txBody>
                    <a:bodyPr/>
                    <a:lstStyle/>
                    <a:p>
                      <a:pPr algn="ctr">
                        <a:spcAft>
                          <a:spcPts val="0"/>
                        </a:spcAft>
                      </a:pPr>
                      <a:r>
                        <a:rPr lang="ru-RU" sz="1000" b="1">
                          <a:solidFill>
                            <a:srgbClr val="0000FF"/>
                          </a:solidFill>
                          <a:effectLst/>
                          <a:latin typeface="Arial" pitchFamily="34" charset="0"/>
                          <a:cs typeface="Arial" pitchFamily="34" charset="0"/>
                        </a:rPr>
                        <a:t>5</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Средняя продолжительность сроков формирования земельных участков и принятия решения о предоставлении земельных участков, предназначенных для строительства (за исключением жилищного строительства)</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дни</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63</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59</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123">
                <a:tc>
                  <a:txBody>
                    <a:bodyPr/>
                    <a:lstStyle/>
                    <a:p>
                      <a:pPr algn="ctr">
                        <a:spcAft>
                          <a:spcPts val="0"/>
                        </a:spcAft>
                      </a:pPr>
                      <a:r>
                        <a:rPr lang="ru-RU" sz="1000" b="1">
                          <a:solidFill>
                            <a:srgbClr val="0000FF"/>
                          </a:solidFill>
                          <a:effectLst/>
                          <a:latin typeface="Arial" pitchFamily="34" charset="0"/>
                          <a:cs typeface="Arial" pitchFamily="34" charset="0"/>
                        </a:rPr>
                        <a:t>6</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Количество предоставленных земельных участков в аренду, собственность, постоянное (бессрочное) пользование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err="1" smtClean="0">
                          <a:solidFill>
                            <a:srgbClr val="0000FF"/>
                          </a:solidFill>
                          <a:effectLst/>
                          <a:latin typeface="Arial" pitchFamily="34" charset="0"/>
                          <a:ea typeface="Times New Roman" panose="02020603050405020304" pitchFamily="18" charset="0"/>
                          <a:cs typeface="Arial" pitchFamily="34" charset="0"/>
                        </a:rPr>
                        <a:t>уч</a:t>
                      </a: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336</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508</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426">
                <a:tc>
                  <a:txBody>
                    <a:bodyPr/>
                    <a:lstStyle/>
                    <a:p>
                      <a:pPr algn="ctr">
                        <a:spcAft>
                          <a:spcPts val="0"/>
                        </a:spcAft>
                      </a:pPr>
                      <a:r>
                        <a:rPr lang="ru-RU" sz="1000" b="1">
                          <a:solidFill>
                            <a:srgbClr val="0000FF"/>
                          </a:solidFill>
                          <a:effectLst/>
                          <a:latin typeface="Arial" pitchFamily="34" charset="0"/>
                          <a:cs typeface="Arial" pitchFamily="34" charset="0"/>
                        </a:rPr>
                        <a:t>7</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Удельный вес вовлеченных из общего земельного фонда города Урай в оборот земель, нарушенных в результате хозяйственной деятельности, после их рекультивации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0,028</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0,045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185">
                <a:tc>
                  <a:txBody>
                    <a:bodyPr/>
                    <a:lstStyle/>
                    <a:p>
                      <a:pPr algn="ctr">
                        <a:spcAft>
                          <a:spcPts val="0"/>
                        </a:spcAft>
                      </a:pPr>
                      <a:r>
                        <a:rPr lang="ru-RU" sz="1000" b="1">
                          <a:solidFill>
                            <a:srgbClr val="0000FF"/>
                          </a:solidFill>
                          <a:effectLst/>
                          <a:latin typeface="Arial" pitchFamily="34" charset="0"/>
                          <a:cs typeface="Arial" pitchFamily="34" charset="0"/>
                        </a:rPr>
                        <a:t>8</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Поступление в бюджет городского округа город Урай от продажи земельных участков или права на заключение договоров аренды земельных участков, находящихся в муниципальной собственности</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a:solidFill>
                            <a:srgbClr val="0000FF"/>
                          </a:solidFill>
                          <a:effectLst/>
                          <a:latin typeface="Arial" pitchFamily="34" charset="0"/>
                          <a:cs typeface="Arial" pitchFamily="34" charset="0"/>
                        </a:rPr>
                        <a:t>тыс. руб.</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3961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2678</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17">
                <a:tc>
                  <a:txBody>
                    <a:bodyPr/>
                    <a:lstStyle/>
                    <a:p>
                      <a:pPr algn="ctr">
                        <a:spcAft>
                          <a:spcPts val="0"/>
                        </a:spcAft>
                      </a:pPr>
                      <a:r>
                        <a:rPr lang="ru-RU" sz="1000" b="1">
                          <a:solidFill>
                            <a:srgbClr val="0000FF"/>
                          </a:solidFill>
                          <a:effectLst/>
                          <a:latin typeface="Arial" pitchFamily="34" charset="0"/>
                          <a:cs typeface="Arial" pitchFamily="34" charset="0"/>
                        </a:rPr>
                        <a:t>9</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Бюджетный эффект от выполнения работ по вовлечению земель в оборот и их реализации</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FF"/>
                          </a:solidFill>
                          <a:effectLst/>
                          <a:latin typeface="Arial" pitchFamily="34" charset="0"/>
                          <a:cs typeface="Arial" pitchFamily="34" charset="0"/>
                        </a:rPr>
                        <a:t>тыс. руб.</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2800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1081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123">
                <a:tc>
                  <a:txBody>
                    <a:bodyPr/>
                    <a:lstStyle/>
                    <a:p>
                      <a:pPr algn="ctr">
                        <a:spcAft>
                          <a:spcPts val="0"/>
                        </a:spcAft>
                      </a:pPr>
                      <a:r>
                        <a:rPr lang="ru-RU" sz="1000" b="1">
                          <a:solidFill>
                            <a:srgbClr val="0000FF"/>
                          </a:solidFill>
                          <a:effectLst/>
                          <a:latin typeface="Arial" pitchFamily="34" charset="0"/>
                          <a:cs typeface="Arial" pitchFamily="34" charset="0"/>
                        </a:rPr>
                        <a:t>10</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Доходы от оказания платных услуг физическим и юридическим лицам за предоставление сведений из АИС ОГД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FF"/>
                          </a:solidFill>
                          <a:effectLst/>
                          <a:latin typeface="Arial" pitchFamily="34" charset="0"/>
                          <a:cs typeface="Arial" pitchFamily="34" charset="0"/>
                        </a:rPr>
                        <a:t>тыс. руб.</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120,0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140,0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123">
                <a:tc>
                  <a:txBody>
                    <a:bodyPr/>
                    <a:lstStyle/>
                    <a:p>
                      <a:pPr algn="ctr">
                        <a:spcAft>
                          <a:spcPts val="0"/>
                        </a:spcAft>
                      </a:pPr>
                      <a:r>
                        <a:rPr lang="ru-RU" sz="1000" b="1">
                          <a:solidFill>
                            <a:srgbClr val="0000FF"/>
                          </a:solidFill>
                          <a:effectLst/>
                          <a:latin typeface="Arial" pitchFamily="34" charset="0"/>
                          <a:cs typeface="Arial" pitchFamily="34" charset="0"/>
                        </a:rPr>
                        <a:t>11</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Удельный вес благоустроенных внутриквартальных и дворовых территорий от общей площади жилой многоэтажной застройки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80,0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123">
                <a:tc>
                  <a:txBody>
                    <a:bodyPr/>
                    <a:lstStyle/>
                    <a:p>
                      <a:pPr algn="ctr">
                        <a:spcAft>
                          <a:spcPts val="0"/>
                        </a:spcAft>
                      </a:pPr>
                      <a:r>
                        <a:rPr lang="ru-RU" sz="1000" b="1">
                          <a:solidFill>
                            <a:srgbClr val="0000FF"/>
                          </a:solidFill>
                          <a:effectLst/>
                          <a:latin typeface="Arial" pitchFamily="34" charset="0"/>
                          <a:cs typeface="Arial" pitchFamily="34" charset="0"/>
                        </a:rPr>
                        <a:t>12</a:t>
                      </a:r>
                      <a:endParaRPr lang="ru-RU" sz="1000" b="1">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Удельный вес благоустроенных парков, скверов, пешеходных зон, территорий общего пользования, озеленения, от их общей площади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9,6</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799">
                <a:tc>
                  <a:txBody>
                    <a:bodyPr/>
                    <a:lstStyle/>
                    <a:p>
                      <a:pPr algn="ctr">
                        <a:spcAft>
                          <a:spcPts val="0"/>
                        </a:spcAft>
                      </a:pPr>
                      <a:r>
                        <a:rPr lang="ru-RU" sz="1000" b="1" dirty="0">
                          <a:solidFill>
                            <a:srgbClr val="0000FF"/>
                          </a:solidFill>
                          <a:effectLst/>
                          <a:latin typeface="Arial" pitchFamily="34" charset="0"/>
                          <a:cs typeface="Arial" pitchFamily="34" charset="0"/>
                        </a:rPr>
                        <a:t>13</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Удельный вес благоустроенных детских игровых и спортивных площадок от их общей площади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100</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1568">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14</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Количество установленных объектов внешнего благоустройства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шт.</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41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45</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185">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15</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000" b="1" kern="1200" dirty="0" smtClean="0">
                          <a:solidFill>
                            <a:srgbClr val="0000FF"/>
                          </a:solidFill>
                          <a:latin typeface="Arial" pitchFamily="34" charset="0"/>
                          <a:ea typeface="+mn-ea"/>
                          <a:cs typeface="Arial" pitchFamily="34" charset="0"/>
                        </a:rPr>
                        <a:t>Удельный вес объектов социальной инфраструктуры и жилого фонда городского округа город Урай, в которых созданы условия для беспрепятственного доступа </a:t>
                      </a:r>
                      <a:r>
                        <a:rPr kumimoji="0" lang="ru-RU" sz="1000" b="1" kern="1200" dirty="0" err="1" smtClean="0">
                          <a:solidFill>
                            <a:srgbClr val="0000FF"/>
                          </a:solidFill>
                          <a:latin typeface="Arial" pitchFamily="34" charset="0"/>
                          <a:ea typeface="+mn-ea"/>
                          <a:cs typeface="Arial" pitchFamily="34" charset="0"/>
                        </a:rPr>
                        <a:t>маломобильных</a:t>
                      </a:r>
                      <a:r>
                        <a:rPr kumimoji="0" lang="ru-RU" sz="1000" b="1" kern="1200" dirty="0" smtClean="0">
                          <a:solidFill>
                            <a:srgbClr val="0000FF"/>
                          </a:solidFill>
                          <a:latin typeface="Arial" pitchFamily="34" charset="0"/>
                          <a:ea typeface="+mn-ea"/>
                          <a:cs typeface="Arial" pitchFamily="34" charset="0"/>
                        </a:rPr>
                        <a:t> групп населения от их общего количества вес </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0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41</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52</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30435" marR="30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251520" y="116632"/>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982251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ru.all.biz/img/ru/catalog/1276837.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2924944"/>
            <a:ext cx="3276600" cy="24574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0" y="116632"/>
            <a:ext cx="9144000" cy="1008112"/>
          </a:xfrm>
          <a:noFill/>
        </p:spPr>
        <p:txBody>
          <a:bodyPr>
            <a:normAutofit fontScale="32500" lnSpcReduction="20000"/>
          </a:bodyPr>
          <a:lstStyle/>
          <a:p>
            <a:pPr algn="ctr">
              <a:buNone/>
            </a:pPr>
            <a:r>
              <a:rPr lang="ru-RU" sz="6200" b="1" dirty="0" smtClean="0">
                <a:latin typeface="Arial" pitchFamily="34" charset="0"/>
                <a:cs typeface="Arial" pitchFamily="34" charset="0"/>
              </a:rPr>
              <a:t>Муниципальная программа «Проектирование и строительство инженерных сетей коммунальной инфраструктуры в городе Урай» </a:t>
            </a:r>
          </a:p>
          <a:p>
            <a:pPr algn="ctr">
              <a:buNone/>
            </a:pPr>
            <a:r>
              <a:rPr lang="ru-RU" sz="6200" b="1" dirty="0" smtClean="0">
                <a:latin typeface="Arial" pitchFamily="34" charset="0"/>
                <a:cs typeface="Arial" pitchFamily="34" charset="0"/>
              </a:rPr>
              <a:t>на 2014-2020 годы</a:t>
            </a:r>
          </a:p>
          <a:p>
            <a:endParaRPr lang="ru-RU" dirty="0">
              <a:latin typeface="Arial" pitchFamily="34" charset="0"/>
              <a:cs typeface="Arial" pitchFamily="34" charset="0"/>
            </a:endParaRPr>
          </a:p>
        </p:txBody>
      </p:sp>
      <p:sp>
        <p:nvSpPr>
          <p:cNvPr id="8" name="Прямоугольник 7"/>
          <p:cNvSpPr/>
          <p:nvPr/>
        </p:nvSpPr>
        <p:spPr>
          <a:xfrm rot="10800000" flipV="1">
            <a:off x="467543" y="2708920"/>
            <a:ext cx="4680521" cy="369332"/>
          </a:xfrm>
          <a:prstGeom prst="rect">
            <a:avLst/>
          </a:prstGeom>
        </p:spPr>
        <p:txBody>
          <a:bodyPr wrap="square">
            <a:spAutoFit/>
          </a:bodyPr>
          <a:lstStyle/>
          <a:p>
            <a:pPr lvl="0"/>
            <a:r>
              <a:rPr lang="ru-RU" b="1" dirty="0" smtClean="0">
                <a:solidFill>
                  <a:srgbClr val="3333FF"/>
                </a:solidFill>
                <a:latin typeface="Arial" pitchFamily="34" charset="0"/>
                <a:ea typeface="Times New Roman" pitchFamily="18" charset="0"/>
                <a:cs typeface="Arial" pitchFamily="34" charset="0"/>
              </a:rPr>
              <a:t>Мероприятия программы</a:t>
            </a:r>
            <a:r>
              <a:rPr lang="en-US" b="1" dirty="0" smtClean="0">
                <a:solidFill>
                  <a:srgbClr val="3333FF"/>
                </a:solidFill>
                <a:latin typeface="Arial" pitchFamily="34" charset="0"/>
                <a:ea typeface="Times New Roman" pitchFamily="18" charset="0"/>
                <a:cs typeface="Arial" pitchFamily="34" charset="0"/>
              </a:rPr>
              <a:t>:</a:t>
            </a:r>
            <a:endParaRPr lang="ru-RU" b="1" dirty="0">
              <a:solidFill>
                <a:srgbClr val="3333FF"/>
              </a:solidFill>
              <a:latin typeface="Arial" pitchFamily="34" charset="0"/>
              <a:cs typeface="Arial" pitchFamily="34" charset="0"/>
            </a:endParaRPr>
          </a:p>
        </p:txBody>
      </p:sp>
      <p:sp>
        <p:nvSpPr>
          <p:cNvPr id="12" name="Прямоугольник 11"/>
          <p:cNvSpPr/>
          <p:nvPr/>
        </p:nvSpPr>
        <p:spPr>
          <a:xfrm>
            <a:off x="323528" y="3068961"/>
            <a:ext cx="5616624" cy="984885"/>
          </a:xfrm>
          <a:prstGeom prst="rect">
            <a:avLst/>
          </a:prstGeom>
        </p:spPr>
        <p:txBody>
          <a:bodyPr wrap="square">
            <a:spAutoFit/>
          </a:bodyPr>
          <a:lstStyle/>
          <a:p>
            <a:pPr lvl="0">
              <a:buFont typeface="Wingdings" pitchFamily="2" charset="2"/>
              <a:buChar char="v"/>
            </a:pPr>
            <a:r>
              <a:rPr lang="ru-RU" sz="1600" b="1" dirty="0" smtClean="0">
                <a:latin typeface="Arial" pitchFamily="34" charset="0"/>
                <a:cs typeface="Arial" pitchFamily="34" charset="0"/>
              </a:rPr>
              <a:t>  </a:t>
            </a:r>
            <a:r>
              <a:rPr lang="ru-RU" sz="1400" b="1" dirty="0" smtClean="0">
                <a:latin typeface="Arial" pitchFamily="34" charset="0"/>
                <a:cs typeface="Arial" pitchFamily="34" charset="0"/>
              </a:rPr>
              <a:t>Субсидии на проектирование и строительство объектов инженерной инфраструктуры на территориях, предназначенных для жилищного строительства;</a:t>
            </a:r>
          </a:p>
          <a:p>
            <a:pPr lvl="0">
              <a:buFont typeface="Wingdings" pitchFamily="2" charset="2"/>
              <a:buChar char="v"/>
            </a:pPr>
            <a:r>
              <a:rPr lang="ru-RU" sz="1400" b="1" dirty="0" smtClean="0">
                <a:latin typeface="Arial" pitchFamily="34" charset="0"/>
                <a:cs typeface="Arial" pitchFamily="34" charset="0"/>
              </a:rPr>
              <a:t>  Проектирование инженерных сетей</a:t>
            </a:r>
            <a:endParaRPr lang="ru-RU" sz="1400" b="1" dirty="0">
              <a:latin typeface="Arial" pitchFamily="34" charset="0"/>
              <a:cs typeface="Arial" pitchFamily="34" charset="0"/>
            </a:endParaRPr>
          </a:p>
        </p:txBody>
      </p:sp>
      <p:sp>
        <p:nvSpPr>
          <p:cNvPr id="11" name="Скругленный прямоугольник 10"/>
          <p:cNvSpPr/>
          <p:nvPr/>
        </p:nvSpPr>
        <p:spPr>
          <a:xfrm>
            <a:off x="251520" y="1052736"/>
            <a:ext cx="8640960" cy="165618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rgbClr val="0000FF"/>
                </a:solidFill>
                <a:latin typeface="Arial" pitchFamily="34" charset="0"/>
                <a:ea typeface="Times New Roman" panose="02020603050405020304" pitchFamily="18" charset="0"/>
                <a:cs typeface="Arial" pitchFamily="34" charset="0"/>
              </a:rPr>
              <a:t>Цель муниципальной программы</a:t>
            </a:r>
            <a:r>
              <a:rPr lang="ru-RU" b="1" dirty="0" smtClean="0">
                <a:solidFill>
                  <a:srgbClr val="3333FF"/>
                </a:solidFill>
                <a:latin typeface="Arial" pitchFamily="34" charset="0"/>
                <a:ea typeface="Times New Roman" panose="02020603050405020304" pitchFamily="18" charset="0"/>
                <a:cs typeface="Arial" pitchFamily="34" charset="0"/>
              </a:rPr>
              <a:t>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600" b="1" dirty="0" smtClean="0">
                <a:latin typeface="Arial" pitchFamily="34" charset="0"/>
                <a:cs typeface="Arial" pitchFamily="34" charset="0"/>
              </a:rPr>
              <a:t>создание условий для увеличения объемов жилищного строительства; обеспечение населения города  коммунальными услугами нормативного качества; обеспечение надежной и эффективной работы коммунальной инфраструктуры; обеспечение экологической безопасности, в части обеспечения жителей города коммунальными услугами</a:t>
            </a:r>
            <a:endParaRPr lang="ru-RU" sz="1600" b="1" dirty="0">
              <a:solidFill>
                <a:schemeClr val="tx1"/>
              </a:solidFill>
              <a:latin typeface="Arial" pitchFamily="34" charset="0"/>
              <a:cs typeface="Arial" pitchFamily="34" charset="0"/>
            </a:endParaRPr>
          </a:p>
        </p:txBody>
      </p:sp>
      <p:graphicFrame>
        <p:nvGraphicFramePr>
          <p:cNvPr id="13" name="Схема 12"/>
          <p:cNvGraphicFramePr/>
          <p:nvPr>
            <p:extLst>
              <p:ext uri="{D42A27DB-BD31-4B8C-83A1-F6EECF244321}">
                <p14:modId xmlns:p14="http://schemas.microsoft.com/office/powerpoint/2010/main" xmlns="" val="2860171480"/>
              </p:ext>
            </p:extLst>
          </p:nvPr>
        </p:nvGraphicFramePr>
        <p:xfrm>
          <a:off x="2483769" y="4725144"/>
          <a:ext cx="6408712" cy="2132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Полилиния 8"/>
          <p:cNvSpPr/>
          <p:nvPr/>
        </p:nvSpPr>
        <p:spPr>
          <a:xfrm>
            <a:off x="899592" y="5301208"/>
            <a:ext cx="1443757" cy="648072"/>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r" defTabSz="800100">
              <a:lnSpc>
                <a:spcPct val="90000"/>
              </a:lnSpc>
              <a:spcBef>
                <a:spcPct val="0"/>
              </a:spcBef>
              <a:spcAft>
                <a:spcPct val="35000"/>
              </a:spcAft>
            </a:pPr>
            <a:r>
              <a:rPr lang="ru-RU" b="1" kern="1200" dirty="0" smtClean="0">
                <a:latin typeface="Arial" pitchFamily="34" charset="0"/>
                <a:cs typeface="Arial" pitchFamily="34" charset="0"/>
              </a:rPr>
              <a:t>29 570,0          </a:t>
            </a:r>
            <a:r>
              <a:rPr lang="ru-RU" b="1" kern="1200" dirty="0" err="1" smtClean="0">
                <a:latin typeface="Arial" pitchFamily="34" charset="0"/>
                <a:cs typeface="Arial" pitchFamily="34" charset="0"/>
              </a:rPr>
              <a:t>тыс.руб</a:t>
            </a:r>
            <a:r>
              <a:rPr lang="ru-RU" b="1" kern="1200" dirty="0" smtClean="0">
                <a:latin typeface="Arial" pitchFamily="34" charset="0"/>
                <a:cs typeface="Arial" pitchFamily="34" charset="0"/>
              </a:rPr>
              <a:t> </a:t>
            </a:r>
            <a:endParaRPr lang="ru-RU" b="1" kern="1200" dirty="0">
              <a:latin typeface="Arial" pitchFamily="34" charset="0"/>
              <a:cs typeface="Arial" pitchFamily="34" charset="0"/>
            </a:endParaRPr>
          </a:p>
        </p:txBody>
      </p:sp>
      <p:sp>
        <p:nvSpPr>
          <p:cNvPr id="10" name="Полилиния 9"/>
          <p:cNvSpPr/>
          <p:nvPr/>
        </p:nvSpPr>
        <p:spPr>
          <a:xfrm>
            <a:off x="179512" y="4869160"/>
            <a:ext cx="1296144"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0" y="116632"/>
            <a:ext cx="8928992" cy="707886"/>
          </a:xfrm>
          <a:prstGeom prst="rect">
            <a:avLst/>
          </a:prstGeom>
        </p:spPr>
        <p:txBody>
          <a:bodyPr wrap="square">
            <a:spAutoFit/>
          </a:bodyPr>
          <a:lstStyle/>
          <a:p>
            <a:pPr algn="ctr"/>
            <a:r>
              <a:rPr lang="ru-RU" sz="2000" b="1" spc="-10" dirty="0" smtClean="0">
                <a:latin typeface="Arial" pitchFamily="34" charset="0"/>
                <a:cs typeface="Arial" pitchFamily="34" charset="0"/>
              </a:rPr>
              <a:t>Основные показатели прогноза социально-экономического развития муниципального образования городской округ город </a:t>
            </a:r>
            <a:r>
              <a:rPr lang="ru-RU" sz="2000" b="1" spc="-10" dirty="0" err="1" smtClean="0">
                <a:latin typeface="Arial" pitchFamily="34" charset="0"/>
                <a:cs typeface="Arial" pitchFamily="34" charset="0"/>
              </a:rPr>
              <a:t>Урай</a:t>
            </a:r>
            <a:endParaRPr lang="ru-RU" sz="2000" dirty="0">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793111314"/>
              </p:ext>
            </p:extLst>
          </p:nvPr>
        </p:nvGraphicFramePr>
        <p:xfrm>
          <a:off x="107502" y="824518"/>
          <a:ext cx="8928996" cy="6058021"/>
        </p:xfrm>
        <a:graphic>
          <a:graphicData uri="http://schemas.openxmlformats.org/drawingml/2006/table">
            <a:tbl>
              <a:tblPr firstRow="1" firstCol="1" bandRow="1">
                <a:tableStyleId>{5C22544A-7EE6-4342-B048-85BDC9FD1C3A}</a:tableStyleId>
              </a:tblPr>
              <a:tblGrid>
                <a:gridCol w="1800202"/>
                <a:gridCol w="864096"/>
                <a:gridCol w="644204"/>
                <a:gridCol w="624080"/>
                <a:gridCol w="802748"/>
                <a:gridCol w="802748"/>
                <a:gridCol w="802748"/>
                <a:gridCol w="802748"/>
                <a:gridCol w="892711"/>
                <a:gridCol w="892711"/>
              </a:tblGrid>
              <a:tr h="164143">
                <a:tc rowSpan="3">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Показатели</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Единица измерения</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dirty="0">
                          <a:solidFill>
                            <a:srgbClr val="0000FF"/>
                          </a:solidFill>
                          <a:effectLst/>
                          <a:latin typeface="Arial" pitchFamily="34" charset="0"/>
                          <a:cs typeface="Arial" pitchFamily="34" charset="0"/>
                        </a:rPr>
                        <a:t>отчет</a:t>
                      </a:r>
                      <a:endParaRPr lang="ru-RU" sz="1100"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dirty="0">
                          <a:solidFill>
                            <a:srgbClr val="0000FF"/>
                          </a:solidFill>
                          <a:effectLst/>
                          <a:latin typeface="Arial" pitchFamily="34" charset="0"/>
                          <a:cs typeface="Arial" pitchFamily="34" charset="0"/>
                        </a:rPr>
                        <a:t>оценка</a:t>
                      </a:r>
                      <a:endParaRPr lang="ru-RU" sz="1100"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lnSpc>
                          <a:spcPct val="115000"/>
                        </a:lnSpc>
                        <a:spcAft>
                          <a:spcPts val="0"/>
                        </a:spcAft>
                      </a:pPr>
                      <a:r>
                        <a:rPr lang="ru-RU" sz="1100" dirty="0">
                          <a:solidFill>
                            <a:srgbClr val="0000FF"/>
                          </a:solidFill>
                          <a:effectLst/>
                          <a:latin typeface="Arial" pitchFamily="34" charset="0"/>
                          <a:cs typeface="Arial" pitchFamily="34" charset="0"/>
                        </a:rPr>
                        <a:t>прогноз </a:t>
                      </a:r>
                      <a:endParaRPr lang="ru-RU" sz="1100"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4496">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2015</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2016</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2017</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2018</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2019</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r>
              <a:tr h="1866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вариант 1</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вариант 2</a:t>
                      </a:r>
                      <a:endParaRPr lang="ru-RU" sz="11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вариант 1</a:t>
                      </a:r>
                      <a:endParaRPr lang="ru-RU" sz="11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вариант 2</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вариант 1</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вариант 2</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8639">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 Численность населения (среднегодовая)</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err="1">
                          <a:solidFill>
                            <a:srgbClr val="0000FF"/>
                          </a:solidFill>
                          <a:effectLst/>
                          <a:latin typeface="Arial" pitchFamily="34" charset="0"/>
                          <a:cs typeface="Arial" pitchFamily="34" charset="0"/>
                        </a:rPr>
                        <a:t>тыс.чел</a:t>
                      </a:r>
                      <a:r>
                        <a:rPr lang="ru-RU" sz="900" b="1" dirty="0">
                          <a:solidFill>
                            <a:srgbClr val="0000FF"/>
                          </a:solidFill>
                          <a:effectLst/>
                          <a:latin typeface="Arial" pitchFamily="34" charset="0"/>
                          <a:cs typeface="Arial" pitchFamily="34" charset="0"/>
                        </a:rPr>
                        <a:t>.</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40,419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40,631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40,862</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40,919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41,091</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41,223</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41,409</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41,750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2783">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Коэффициент естественного прироста населения</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на 1000 человек населения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6,19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7,06</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6,53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6,89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6,57</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6,96</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6,81</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6,95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2783">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Коэффициент миграционного прироста</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на 10 000 человек населения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-33,15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5,17</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-27,90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-3,67</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8,52</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13,34</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12,07</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15,16</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1070">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Индекс промышленного производства </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 к предыдущему году в сопоставимых ценах</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94,82</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96,35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98,53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98,93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97,61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98,05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99,31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99,73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1070">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Индекс производства - РАЗДЕЛ C: Добыча полезных ископаемых</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 в сопоставимых ценах</a:t>
                      </a:r>
                      <a:endParaRPr lang="ru-RU" sz="9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92,62</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102,99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97,39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97,93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97,47</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97,84</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97,81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98,20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1070">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Индекс производства - РАЗДЕЛ D: Обрабатывающие производства</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 в сопоставимых ценах</a:t>
                      </a:r>
                      <a:endParaRPr lang="ru-RU" sz="9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93,23</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92,25</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97,53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97,80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96,86</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97,73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98,08</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98,60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1070">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Индекс производства - РАЗДЕЛ E: Производство и распределение электроэнергии, газа и воды</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 в сопоставимых ценах</a:t>
                      </a:r>
                      <a:endParaRPr lang="ru-RU" sz="9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111,58</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95,32</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100,19</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100,50</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100,13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100,30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101,55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101,97</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1070">
                <a:tc>
                  <a:txBody>
                    <a:bodyPr/>
                    <a:lstStyle/>
                    <a:p>
                      <a:pPr>
                        <a:lnSpc>
                          <a:spcPct val="115000"/>
                        </a:lnSpc>
                        <a:spcAft>
                          <a:spcPts val="0"/>
                        </a:spcAft>
                      </a:pPr>
                      <a:r>
                        <a:rPr lang="ru-RU" sz="1000" b="1" dirty="0">
                          <a:solidFill>
                            <a:srgbClr val="0000FF"/>
                          </a:solidFill>
                          <a:effectLst/>
                          <a:latin typeface="Arial" pitchFamily="34" charset="0"/>
                          <a:cs typeface="Arial" pitchFamily="34" charset="0"/>
                        </a:rPr>
                        <a:t>Индекс производства продукции сельского хозяйства</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 в сопоставимых ценах</a:t>
                      </a:r>
                      <a:endParaRPr lang="ru-RU" sz="9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102,07</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103,32</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101,36</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106,39</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105,09</a:t>
                      </a:r>
                      <a:endParaRPr lang="ru-RU" sz="12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108,21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108,40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111,15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254847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79514" y="764705"/>
          <a:ext cx="8856980" cy="4320478"/>
        </p:xfrm>
        <a:graphic>
          <a:graphicData uri="http://schemas.openxmlformats.org/drawingml/2006/table">
            <a:tbl>
              <a:tblPr firstRow="1" firstCol="1" bandRow="1">
                <a:tableStyleId>{5C22544A-7EE6-4342-B048-85BDC9FD1C3A}</a:tableStyleId>
              </a:tblPr>
              <a:tblGrid>
                <a:gridCol w="533083"/>
                <a:gridCol w="4197522"/>
                <a:gridCol w="640300"/>
                <a:gridCol w="853733"/>
                <a:gridCol w="853733"/>
                <a:gridCol w="924878"/>
                <a:gridCol w="853731"/>
              </a:tblGrid>
              <a:tr h="678651">
                <a:tc>
                  <a:txBody>
                    <a:bodyPr/>
                    <a:lstStyle/>
                    <a:p>
                      <a:pPr algn="ctr" fontAlgn="base">
                        <a:lnSpc>
                          <a:spcPts val="1965"/>
                        </a:lnSpc>
                        <a:spcAft>
                          <a:spcPts val="0"/>
                        </a:spcAft>
                      </a:pPr>
                      <a:r>
                        <a:rPr lang="ru-RU" sz="1200" b="1" dirty="0" err="1" smtClean="0">
                          <a:solidFill>
                            <a:srgbClr val="0000FF"/>
                          </a:solidFill>
                          <a:effectLst/>
                          <a:latin typeface="Arial" pitchFamily="34" charset="0"/>
                          <a:cs typeface="Arial" pitchFamily="34" charset="0"/>
                        </a:rPr>
                        <a:t>п</a:t>
                      </a:r>
                      <a:r>
                        <a:rPr lang="ru-RU" sz="1200" b="1" dirty="0" smtClean="0">
                          <a:solidFill>
                            <a:srgbClr val="0000FF"/>
                          </a:solidFill>
                          <a:effectLst/>
                          <a:latin typeface="Arial" pitchFamily="34" charset="0"/>
                          <a:cs typeface="Arial" pitchFamily="34" charset="0"/>
                        </a:rPr>
                        <a:t>/</a:t>
                      </a:r>
                      <a:r>
                        <a:rPr lang="ru-RU" sz="1200" b="1" dirty="0" err="1" smtClean="0">
                          <a:solidFill>
                            <a:srgbClr val="0000FF"/>
                          </a:solidFill>
                          <a:effectLst/>
                          <a:latin typeface="Arial" pitchFamily="34" charset="0"/>
                          <a:cs typeface="Arial" pitchFamily="34" charset="0"/>
                        </a:rPr>
                        <a:t>п</a:t>
                      </a:r>
                      <a:endParaRPr lang="ru-RU" sz="12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a:solidFill>
                            <a:srgbClr val="3333FF"/>
                          </a:solidFill>
                          <a:effectLst/>
                          <a:latin typeface="Arial" pitchFamily="34" charset="0"/>
                          <a:cs typeface="Arial" pitchFamily="34" charset="0"/>
                        </a:rPr>
                        <a:t> </a:t>
                      </a:r>
                      <a:r>
                        <a:rPr lang="ru-RU" sz="1200" b="1" dirty="0" smtClean="0">
                          <a:solidFill>
                            <a:srgbClr val="3333FF"/>
                          </a:solidFill>
                          <a:effectLst/>
                          <a:latin typeface="Arial" pitchFamily="34" charset="0"/>
                          <a:cs typeface="Arial" pitchFamily="34" charset="0"/>
                        </a:rPr>
                        <a:t>Наименование </a:t>
                      </a:r>
                      <a:r>
                        <a:rPr lang="ru-RU" sz="1200" b="1" dirty="0">
                          <a:solidFill>
                            <a:srgbClr val="3333FF"/>
                          </a:solidFill>
                          <a:effectLst/>
                          <a:latin typeface="Arial" pitchFamily="34" charset="0"/>
                          <a:cs typeface="Arial" pitchFamily="34" charset="0"/>
                        </a:rPr>
                        <a:t>показателя</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a:solidFill>
                            <a:srgbClr val="3333FF"/>
                          </a:solidFill>
                          <a:effectLst/>
                          <a:latin typeface="Arial" pitchFamily="34" charset="0"/>
                          <a:cs typeface="Arial" pitchFamily="34" charset="0"/>
                        </a:rPr>
                        <a:t>Ед. изм.</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3333FF"/>
                          </a:solidFill>
                          <a:effectLst/>
                          <a:latin typeface="Arial" pitchFamily="34" charset="0"/>
                          <a:cs typeface="Arial" pitchFamily="34" charset="0"/>
                        </a:rPr>
                        <a:t>2016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2017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2018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2019 </a:t>
                      </a:r>
                      <a:r>
                        <a:rPr lang="ru-RU" sz="1200" b="1" dirty="0">
                          <a:solidFill>
                            <a:srgbClr val="3333FF"/>
                          </a:solidFill>
                          <a:effectLst/>
                          <a:latin typeface="Arial" pitchFamily="34" charset="0"/>
                          <a:cs typeface="Arial" pitchFamily="34" charset="0"/>
                        </a:rPr>
                        <a:t>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254">
                <a:tc>
                  <a:txBody>
                    <a:bodyPr/>
                    <a:lstStyle/>
                    <a:p>
                      <a:pPr algn="ctr"/>
                      <a:r>
                        <a:rPr lang="ru-RU" sz="1200" b="1" dirty="0" smtClean="0">
                          <a:solidFill>
                            <a:srgbClr val="0000FF"/>
                          </a:solidFill>
                          <a:effectLst/>
                          <a:latin typeface="Arial" pitchFamily="34" charset="0"/>
                          <a:cs typeface="Arial" pitchFamily="34" charset="0"/>
                        </a:rPr>
                        <a:t>1.</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Площади земельных участков, предоставляемых для жилищного строительства, обеспеченных коммунальной инфраструктурой.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22885" algn="l"/>
                          <a:tab pos="291465" algn="l"/>
                        </a:tabLst>
                      </a:pPr>
                      <a:endParaRPr lang="ru-RU" sz="1200" b="1" dirty="0">
                        <a:solidFill>
                          <a:srgbClr val="0000FF"/>
                        </a:solidFill>
                        <a:latin typeface="Arial" pitchFamily="34" charset="0"/>
                        <a:ea typeface="Times New Roman"/>
                        <a:cs typeface="Arial" pitchFamily="34" charset="0"/>
                      </a:endParaRPr>
                    </a:p>
                    <a:p>
                      <a:pPr algn="l">
                        <a:spcAft>
                          <a:spcPts val="0"/>
                        </a:spcAft>
                        <a:tabLst>
                          <a:tab pos="222885" algn="l"/>
                          <a:tab pos="291465" algn="l"/>
                        </a:tabLst>
                      </a:pPr>
                      <a:r>
                        <a:rPr lang="ru-RU" sz="1200" b="1" dirty="0">
                          <a:solidFill>
                            <a:srgbClr val="0000FF"/>
                          </a:solidFill>
                          <a:latin typeface="Arial" pitchFamily="34" charset="0"/>
                          <a:ea typeface="Times New Roman"/>
                          <a:cs typeface="Arial" pitchFamily="34" charset="0"/>
                        </a:rPr>
                        <a:t>га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ru-RU" sz="1200" b="1" dirty="0">
                        <a:solidFill>
                          <a:srgbClr val="3333FF"/>
                        </a:solidFill>
                        <a:latin typeface="Arial" pitchFamily="34" charset="0"/>
                        <a:ea typeface="Times New Roman"/>
                        <a:cs typeface="Arial" pitchFamily="34" charset="0"/>
                      </a:endParaRPr>
                    </a:p>
                    <a:p>
                      <a:pPr>
                        <a:spcAft>
                          <a:spcPts val="0"/>
                        </a:spcAft>
                      </a:pPr>
                      <a:r>
                        <a:rPr lang="ru-RU" sz="1200" b="1" dirty="0">
                          <a:solidFill>
                            <a:srgbClr val="3333FF"/>
                          </a:solidFill>
                          <a:latin typeface="Arial" pitchFamily="34" charset="0"/>
                          <a:ea typeface="Times New Roman"/>
                          <a:cs typeface="Arial" pitchFamily="34" charset="0"/>
                        </a:rPr>
                        <a:t>73,61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endParaRPr lang="ru-RU" sz="1200" b="1" dirty="0">
                        <a:solidFill>
                          <a:srgbClr val="0000FF"/>
                        </a:solidFill>
                        <a:latin typeface="Arial" pitchFamily="34" charset="0"/>
                        <a:ea typeface="Times New Roman"/>
                        <a:cs typeface="Arial" pitchFamily="34" charset="0"/>
                      </a:endParaRPr>
                    </a:p>
                    <a:p>
                      <a:pPr algn="l">
                        <a:spcAft>
                          <a:spcPts val="0"/>
                        </a:spcAft>
                      </a:pPr>
                      <a:r>
                        <a:rPr lang="ru-RU" sz="1200" b="1" dirty="0">
                          <a:solidFill>
                            <a:srgbClr val="0000FF"/>
                          </a:solidFill>
                          <a:latin typeface="Arial" pitchFamily="34" charset="0"/>
                          <a:ea typeface="Times New Roman"/>
                          <a:cs typeface="Arial" pitchFamily="34" charset="0"/>
                        </a:rPr>
                        <a:t>74,03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endParaRPr lang="ru-RU" sz="1200" b="1" dirty="0">
                        <a:solidFill>
                          <a:srgbClr val="0000FF"/>
                        </a:solidFill>
                        <a:latin typeface="Arial" pitchFamily="34" charset="0"/>
                        <a:ea typeface="Times New Roman"/>
                        <a:cs typeface="Arial" pitchFamily="34" charset="0"/>
                      </a:endParaRPr>
                    </a:p>
                    <a:p>
                      <a:pPr algn="l">
                        <a:spcAft>
                          <a:spcPts val="0"/>
                        </a:spcAft>
                      </a:pPr>
                      <a:r>
                        <a:rPr lang="ru-RU" sz="1200" b="1" dirty="0">
                          <a:solidFill>
                            <a:srgbClr val="0000FF"/>
                          </a:solidFill>
                          <a:latin typeface="Arial" pitchFamily="34" charset="0"/>
                          <a:ea typeface="Times New Roman"/>
                          <a:cs typeface="Arial" pitchFamily="34" charset="0"/>
                        </a:rPr>
                        <a:t>74,03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endParaRPr lang="ru-RU" sz="1200" b="1" dirty="0">
                        <a:solidFill>
                          <a:srgbClr val="0000FF"/>
                        </a:solidFill>
                        <a:latin typeface="Arial" pitchFamily="34" charset="0"/>
                        <a:ea typeface="Times New Roman"/>
                        <a:cs typeface="Arial" pitchFamily="34" charset="0"/>
                      </a:endParaRPr>
                    </a:p>
                    <a:p>
                      <a:pPr algn="l">
                        <a:spcAft>
                          <a:spcPts val="0"/>
                        </a:spcAft>
                      </a:pPr>
                      <a:r>
                        <a:rPr lang="ru-RU" sz="1200" b="1" dirty="0">
                          <a:solidFill>
                            <a:srgbClr val="0000FF"/>
                          </a:solidFill>
                          <a:latin typeface="Arial" pitchFamily="34" charset="0"/>
                          <a:ea typeface="Times New Roman"/>
                          <a:cs typeface="Arial" pitchFamily="34" charset="0"/>
                        </a:rPr>
                        <a:t>89,02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717">
                <a:tc>
                  <a:txBody>
                    <a:bodyPr/>
                    <a:lstStyle/>
                    <a:p>
                      <a:pPr algn="ctr">
                        <a:spcAft>
                          <a:spcPts val="0"/>
                        </a:spcAft>
                      </a:pPr>
                      <a:r>
                        <a:rPr lang="ru-RU" sz="1200" b="1" dirty="0">
                          <a:solidFill>
                            <a:srgbClr val="0000FF"/>
                          </a:solidFill>
                          <a:latin typeface="Arial" pitchFamily="34" charset="0"/>
                          <a:ea typeface="Times New Roman"/>
                          <a:cs typeface="Arial"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0000FF"/>
                          </a:solidFill>
                          <a:latin typeface="Arial" pitchFamily="34" charset="0"/>
                          <a:ea typeface="Times New Roman"/>
                          <a:cs typeface="Arial" pitchFamily="34" charset="0"/>
                        </a:rPr>
                        <a:t>Инженерные сети и системы: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22885" algn="l"/>
                          <a:tab pos="291465" algn="l"/>
                        </a:tabLst>
                      </a:pPr>
                      <a:r>
                        <a:rPr lang="ru-RU" sz="1200" b="1">
                          <a:solidFill>
                            <a:srgbClr val="0000FF"/>
                          </a:solidFill>
                          <a:latin typeface="Arial" pitchFamily="34" charset="0"/>
                          <a:ea typeface="Times New Roman"/>
                          <a:cs typeface="Arial" pitchFamily="34" charset="0"/>
                        </a:rPr>
                        <a:t>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3333FF"/>
                          </a:solidFill>
                          <a:latin typeface="Arial" pitchFamily="34" charset="0"/>
                          <a:ea typeface="Times New Roman"/>
                          <a:cs typeface="Arial" pitchFamily="34" charset="0"/>
                        </a:rPr>
                        <a:t>969,26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0000FF"/>
                          </a:solidFill>
                          <a:latin typeface="Arial" pitchFamily="34" charset="0"/>
                          <a:ea typeface="Times New Roman"/>
                          <a:cs typeface="Arial" pitchFamily="34" charset="0"/>
                        </a:rPr>
                        <a:t>969,89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0000FF"/>
                          </a:solidFill>
                          <a:latin typeface="Arial" pitchFamily="34" charset="0"/>
                          <a:ea typeface="Times New Roman"/>
                          <a:cs typeface="Arial" pitchFamily="34" charset="0"/>
                        </a:rPr>
                        <a:t>971,81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0000FF"/>
                          </a:solidFill>
                          <a:latin typeface="Arial" pitchFamily="34" charset="0"/>
                          <a:ea typeface="Times New Roman"/>
                          <a:cs typeface="Arial" pitchFamily="34" charset="0"/>
                        </a:rPr>
                        <a:t>973,90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6038">
                <a:tc>
                  <a:txBody>
                    <a:bodyPr/>
                    <a:lstStyle/>
                    <a:p>
                      <a:pPr algn="ctr"/>
                      <a:r>
                        <a:rPr lang="ru-RU" sz="1200" b="1" dirty="0" smtClean="0">
                          <a:solidFill>
                            <a:srgbClr val="0000FF"/>
                          </a:solidFill>
                          <a:effectLst/>
                          <a:latin typeface="Arial" pitchFamily="34" charset="0"/>
                          <a:cs typeface="Arial" pitchFamily="34" charset="0"/>
                        </a:rPr>
                        <a:t>2.1</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Удельный вес вновь построенных в отчетном периоде инженерных сетей к общему количеству инженерных сетей по состоянию на тот же отчетный период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22885" algn="l"/>
                          <a:tab pos="291465" algn="l"/>
                        </a:tabLst>
                      </a:pPr>
                      <a:r>
                        <a:rPr lang="ru-RU" sz="1200" b="1">
                          <a:solidFill>
                            <a:srgbClr val="0000FF"/>
                          </a:solidFill>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3333FF"/>
                          </a:solidFill>
                          <a:latin typeface="Arial" pitchFamily="34" charset="0"/>
                          <a:ea typeface="Times New Roman"/>
                          <a:cs typeface="Arial" pitchFamily="34" charset="0"/>
                        </a:rPr>
                        <a:t>1,36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a:solidFill>
                            <a:srgbClr val="0000FF"/>
                          </a:solidFill>
                          <a:latin typeface="Arial" pitchFamily="34" charset="0"/>
                          <a:ea typeface="Times New Roman"/>
                          <a:cs typeface="Arial" pitchFamily="34" charset="0"/>
                        </a:rPr>
                        <a:t>1,82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5821">
                <a:tc>
                  <a:txBody>
                    <a:bodyPr/>
                    <a:lstStyle/>
                    <a:p>
                      <a:pPr algn="ctr"/>
                      <a:r>
                        <a:rPr lang="ru-RU" sz="1200" b="1" dirty="0" smtClean="0">
                          <a:solidFill>
                            <a:srgbClr val="0000FF"/>
                          </a:solidFill>
                          <a:effectLst/>
                          <a:latin typeface="Arial" pitchFamily="34" charset="0"/>
                          <a:cs typeface="Arial" pitchFamily="34" charset="0"/>
                        </a:rPr>
                        <a:t>2.2</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Сети водоснабжения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91465" algn="l"/>
                        </a:tabLst>
                      </a:pPr>
                      <a:r>
                        <a:rPr lang="ru-RU" sz="1200" b="1" dirty="0">
                          <a:solidFill>
                            <a:srgbClr val="0000FF"/>
                          </a:solidFill>
                          <a:latin typeface="Arial" pitchFamily="34" charset="0"/>
                          <a:ea typeface="Times New Roman"/>
                          <a:cs typeface="Arial" pitchFamily="34" charset="0"/>
                        </a:rPr>
                        <a:t>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8580">
                        <a:spcAft>
                          <a:spcPts val="0"/>
                        </a:spcAft>
                      </a:pPr>
                      <a:r>
                        <a:rPr lang="ru-RU" sz="1200" b="1" dirty="0">
                          <a:solidFill>
                            <a:srgbClr val="3333FF"/>
                          </a:solidFill>
                          <a:latin typeface="Arial" pitchFamily="34" charset="0"/>
                          <a:ea typeface="Times New Roman"/>
                          <a:cs typeface="Arial" pitchFamily="34" charset="0"/>
                        </a:rPr>
                        <a:t>150,57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a:solidFill>
                            <a:srgbClr val="0000FF"/>
                          </a:solidFill>
                          <a:latin typeface="Arial" pitchFamily="34" charset="0"/>
                          <a:ea typeface="Times New Roman"/>
                          <a:cs typeface="Arial" pitchFamily="34" charset="0"/>
                        </a:rPr>
                        <a:t>150,57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150,66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151,18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794">
                <a:tc>
                  <a:txBody>
                    <a:bodyPr/>
                    <a:lstStyle/>
                    <a:p>
                      <a:pPr algn="ctr"/>
                      <a:r>
                        <a:rPr lang="ru-RU" sz="1200" b="1" dirty="0" smtClean="0">
                          <a:solidFill>
                            <a:srgbClr val="0000FF"/>
                          </a:solidFill>
                          <a:effectLst/>
                          <a:latin typeface="Arial" pitchFamily="34" charset="0"/>
                          <a:cs typeface="Arial" pitchFamily="34" charset="0"/>
                        </a:rPr>
                        <a:t>2.3</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Сети </a:t>
                      </a:r>
                      <a:r>
                        <a:rPr lang="ru-RU" sz="1200" b="1" dirty="0" smtClean="0">
                          <a:solidFill>
                            <a:srgbClr val="0000FF"/>
                          </a:solidFill>
                          <a:latin typeface="Arial" pitchFamily="34" charset="0"/>
                          <a:ea typeface="Times New Roman"/>
                          <a:cs typeface="Arial" pitchFamily="34" charset="0"/>
                        </a:rPr>
                        <a:t>водоотведения</a:t>
                      </a:r>
                      <a:endParaRPr lang="ru-RU" sz="1200" b="1" dirty="0">
                        <a:solidFill>
                          <a:srgbClr val="0000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22885" algn="l"/>
                          <a:tab pos="291465" algn="l"/>
                        </a:tabLst>
                      </a:pPr>
                      <a:r>
                        <a:rPr lang="ru-RU" sz="1200" b="1">
                          <a:solidFill>
                            <a:srgbClr val="0000FF"/>
                          </a:solidFill>
                          <a:latin typeface="Arial" pitchFamily="34" charset="0"/>
                          <a:ea typeface="Times New Roman"/>
                          <a:cs typeface="Arial" pitchFamily="34" charset="0"/>
                        </a:rPr>
                        <a:t>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200" b="1" kern="1200" dirty="0" smtClean="0">
                          <a:solidFill>
                            <a:srgbClr val="3333FF"/>
                          </a:solidFill>
                          <a:latin typeface="Arial" pitchFamily="34" charset="0"/>
                          <a:ea typeface="+mn-ea"/>
                          <a:cs typeface="Arial" pitchFamily="34" charset="0"/>
                        </a:rPr>
                        <a:t>87,15</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87,29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a:solidFill>
                            <a:srgbClr val="0000FF"/>
                          </a:solidFill>
                          <a:latin typeface="Arial" pitchFamily="34" charset="0"/>
                          <a:ea typeface="Times New Roman"/>
                          <a:cs typeface="Arial" pitchFamily="34" charset="0"/>
                        </a:rPr>
                        <a:t>88,29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88,79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842">
                <a:tc>
                  <a:txBody>
                    <a:bodyPr/>
                    <a:lstStyle/>
                    <a:p>
                      <a:pPr algn="ctr"/>
                      <a:r>
                        <a:rPr lang="ru-RU" sz="1200" b="1" dirty="0" smtClean="0">
                          <a:solidFill>
                            <a:srgbClr val="0000FF"/>
                          </a:solidFill>
                          <a:effectLst/>
                          <a:latin typeface="Arial" pitchFamily="34" charset="0"/>
                          <a:cs typeface="Arial" pitchFamily="34" charset="0"/>
                        </a:rPr>
                        <a:t>2.4</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Сети теплоснабжения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22885" algn="l"/>
                          <a:tab pos="291465" algn="l"/>
                        </a:tabLst>
                      </a:pPr>
                      <a:r>
                        <a:rPr lang="ru-RU" sz="1200" b="1">
                          <a:solidFill>
                            <a:srgbClr val="0000FF"/>
                          </a:solidFill>
                          <a:latin typeface="Arial" pitchFamily="34" charset="0"/>
                          <a:ea typeface="Times New Roman"/>
                          <a:cs typeface="Arial" pitchFamily="34" charset="0"/>
                        </a:rPr>
                        <a:t>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200" b="1" kern="1200" dirty="0" smtClean="0">
                          <a:solidFill>
                            <a:srgbClr val="3333FF"/>
                          </a:solidFill>
                          <a:latin typeface="Arial" pitchFamily="34" charset="0"/>
                          <a:ea typeface="+mn-ea"/>
                          <a:cs typeface="Arial" pitchFamily="34" charset="0"/>
                        </a:rPr>
                        <a:t>167,04</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167,53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167,98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167,98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842">
                <a:tc>
                  <a:txBody>
                    <a:bodyPr/>
                    <a:lstStyle/>
                    <a:p>
                      <a:pPr algn="ctr"/>
                      <a:r>
                        <a:rPr lang="ru-RU" sz="1200" b="1" dirty="0" smtClean="0">
                          <a:solidFill>
                            <a:srgbClr val="0000FF"/>
                          </a:solidFill>
                          <a:effectLst/>
                          <a:latin typeface="Arial" pitchFamily="34" charset="0"/>
                          <a:cs typeface="Arial" pitchFamily="34" charset="0"/>
                        </a:rPr>
                        <a:t>2.5</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Сети газоснабжения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22885" algn="l"/>
                          <a:tab pos="291465" algn="l"/>
                        </a:tabLst>
                      </a:pPr>
                      <a:r>
                        <a:rPr lang="ru-RU" sz="1200" b="1">
                          <a:solidFill>
                            <a:srgbClr val="0000FF"/>
                          </a:solidFill>
                          <a:latin typeface="Arial" pitchFamily="34" charset="0"/>
                          <a:ea typeface="Times New Roman"/>
                          <a:cs typeface="Arial" pitchFamily="34" charset="0"/>
                        </a:rPr>
                        <a:t>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200" b="1" kern="1200" dirty="0" smtClean="0">
                          <a:solidFill>
                            <a:srgbClr val="3333FF"/>
                          </a:solidFill>
                          <a:latin typeface="Arial" pitchFamily="34" charset="0"/>
                          <a:ea typeface="+mn-ea"/>
                          <a:cs typeface="Arial" pitchFamily="34" charset="0"/>
                        </a:rPr>
                        <a:t>122,31</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a:solidFill>
                            <a:srgbClr val="0000FF"/>
                          </a:solidFill>
                          <a:latin typeface="Arial" pitchFamily="34" charset="0"/>
                          <a:ea typeface="Times New Roman"/>
                          <a:cs typeface="Arial" pitchFamily="34" charset="0"/>
                        </a:rPr>
                        <a:t>122,31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122,69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123,24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842">
                <a:tc>
                  <a:txBody>
                    <a:bodyPr/>
                    <a:lstStyle/>
                    <a:p>
                      <a:pPr algn="ctr"/>
                      <a:r>
                        <a:rPr lang="ru-RU" sz="1200" b="1" dirty="0" smtClean="0">
                          <a:solidFill>
                            <a:srgbClr val="0000FF"/>
                          </a:solidFill>
                          <a:effectLst/>
                          <a:latin typeface="Arial" pitchFamily="34" charset="0"/>
                          <a:cs typeface="Arial" pitchFamily="34" charset="0"/>
                        </a:rPr>
                        <a:t>2.6</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a:solidFill>
                            <a:srgbClr val="0000FF"/>
                          </a:solidFill>
                          <a:latin typeface="Arial" pitchFamily="34" charset="0"/>
                          <a:ea typeface="Times New Roman"/>
                          <a:cs typeface="Arial" pitchFamily="34" charset="0"/>
                        </a:rPr>
                        <a:t>Сети электроснабжения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22885" algn="l"/>
                          <a:tab pos="291465" algn="l"/>
                        </a:tabLst>
                      </a:pPr>
                      <a:r>
                        <a:rPr lang="ru-RU" sz="1200" b="1" dirty="0">
                          <a:solidFill>
                            <a:srgbClr val="0000FF"/>
                          </a:solidFill>
                          <a:latin typeface="Arial" pitchFamily="34" charset="0"/>
                          <a:ea typeface="Times New Roman"/>
                          <a:cs typeface="Arial" pitchFamily="34" charset="0"/>
                        </a:rPr>
                        <a:t>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200" b="1" kern="1200" dirty="0" smtClean="0">
                          <a:solidFill>
                            <a:srgbClr val="3333FF"/>
                          </a:solidFill>
                          <a:latin typeface="Arial" pitchFamily="34" charset="0"/>
                          <a:ea typeface="+mn-ea"/>
                          <a:cs typeface="Arial" pitchFamily="34" charset="0"/>
                        </a:rPr>
                        <a:t>414,76</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a:solidFill>
                            <a:srgbClr val="0000FF"/>
                          </a:solidFill>
                          <a:latin typeface="Arial" pitchFamily="34" charset="0"/>
                          <a:ea typeface="Times New Roman"/>
                          <a:cs typeface="Arial" pitchFamily="34" charset="0"/>
                        </a:rPr>
                        <a:t>414,76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414,76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415,28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842">
                <a:tc>
                  <a:txBody>
                    <a:bodyPr/>
                    <a:lstStyle/>
                    <a:p>
                      <a:pPr algn="ctr"/>
                      <a:r>
                        <a:rPr lang="ru-RU" sz="1200" b="1" dirty="0" smtClean="0">
                          <a:solidFill>
                            <a:srgbClr val="0000FF"/>
                          </a:solidFill>
                          <a:effectLst/>
                          <a:latin typeface="Arial" pitchFamily="34" charset="0"/>
                          <a:cs typeface="Arial" pitchFamily="34" charset="0"/>
                        </a:rPr>
                        <a:t>2.7</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Сети горячего водоснабжения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tabLst>
                          <a:tab pos="222885" algn="l"/>
                          <a:tab pos="291465" algn="l"/>
                        </a:tabLst>
                      </a:pPr>
                      <a:r>
                        <a:rPr lang="ru-RU" sz="1200" b="1" dirty="0">
                          <a:solidFill>
                            <a:srgbClr val="0000FF"/>
                          </a:solidFill>
                          <a:latin typeface="Arial" pitchFamily="34" charset="0"/>
                          <a:ea typeface="Times New Roman"/>
                          <a:cs typeface="Arial" pitchFamily="34" charset="0"/>
                        </a:rPr>
                        <a:t>км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200" b="1" kern="1200" dirty="0" smtClean="0">
                          <a:solidFill>
                            <a:srgbClr val="3333FF"/>
                          </a:solidFill>
                          <a:latin typeface="Arial" pitchFamily="34" charset="0"/>
                          <a:ea typeface="+mn-ea"/>
                          <a:cs typeface="Arial" pitchFamily="34" charset="0"/>
                        </a:rPr>
                        <a:t>27,43</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27,43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27,43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1200" b="1" dirty="0">
                          <a:solidFill>
                            <a:srgbClr val="0000FF"/>
                          </a:solidFill>
                          <a:latin typeface="Arial" pitchFamily="34" charset="0"/>
                          <a:ea typeface="Times New Roman"/>
                          <a:cs typeface="Arial" pitchFamily="34" charset="0"/>
                        </a:rPr>
                        <a:t>27,43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835">
                <a:tc>
                  <a:txBody>
                    <a:bodyPr/>
                    <a:lstStyle/>
                    <a:p>
                      <a:pPr algn="ctr"/>
                      <a:r>
                        <a:rPr lang="ru-RU" sz="1200" b="1" dirty="0" smtClean="0">
                          <a:solidFill>
                            <a:srgbClr val="0000FF"/>
                          </a:solidFill>
                          <a:effectLst/>
                          <a:latin typeface="Arial" pitchFamily="34" charset="0"/>
                          <a:cs typeface="Arial" pitchFamily="34" charset="0"/>
                        </a:rPr>
                        <a:t>2.8</a:t>
                      </a:r>
                      <a:endParaRPr lang="ru-RU" sz="12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1200" b="1">
                          <a:solidFill>
                            <a:srgbClr val="0000FF"/>
                          </a:solidFill>
                          <a:latin typeface="Arial" pitchFamily="34" charset="0"/>
                          <a:ea typeface="Times New Roman"/>
                          <a:cs typeface="Arial" pitchFamily="34" charset="0"/>
                        </a:rPr>
                        <a:t>Малогабаритные автоматизированные котельные (здания)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91465" algn="l"/>
                          <a:tab pos="381635" algn="l"/>
                        </a:tabLst>
                      </a:pPr>
                      <a:r>
                        <a:rPr lang="ru-RU" sz="1200" b="1" dirty="0" err="1">
                          <a:solidFill>
                            <a:srgbClr val="0000FF"/>
                          </a:solidFill>
                          <a:latin typeface="Arial" pitchFamily="34" charset="0"/>
                          <a:ea typeface="Times New Roman"/>
                          <a:cs typeface="Arial" pitchFamily="34" charset="0"/>
                        </a:rPr>
                        <a:t>шт</a:t>
                      </a:r>
                      <a:r>
                        <a:rPr lang="ru-RU" sz="1200" b="1" dirty="0">
                          <a:solidFill>
                            <a:srgbClr val="0000FF"/>
                          </a:solidFill>
                          <a:latin typeface="Arial" pitchFamily="34" charset="0"/>
                          <a:ea typeface="Times New Roman"/>
                          <a:cs typeface="Arial" pitchFamily="34" charset="0"/>
                        </a:rPr>
                        <a:t>/</a:t>
                      </a:r>
                      <a:r>
                        <a:rPr lang="ru-RU" sz="1200" b="1" dirty="0" err="1">
                          <a:solidFill>
                            <a:srgbClr val="0000FF"/>
                          </a:solidFill>
                          <a:latin typeface="Arial" pitchFamily="34" charset="0"/>
                          <a:ea typeface="Times New Roman"/>
                          <a:cs typeface="Arial" pitchFamily="34" charset="0"/>
                        </a:rPr>
                        <a:t>ГКал</a:t>
                      </a:r>
                      <a:r>
                        <a:rPr lang="ru-RU" sz="1200" b="1" dirty="0">
                          <a:solidFill>
                            <a:srgbClr val="0000FF"/>
                          </a:solidFill>
                          <a:latin typeface="Arial" pitchFamily="34" charset="0"/>
                          <a:ea typeface="Times New Roman"/>
                          <a:cs typeface="Arial" pitchFamily="34" charset="0"/>
                        </a:rPr>
                        <a:t>/ч</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0" lang="ru-RU" sz="1200" b="1" kern="1200" dirty="0" smtClean="0">
                          <a:solidFill>
                            <a:srgbClr val="3333FF"/>
                          </a:solidFill>
                          <a:latin typeface="Arial" pitchFamily="34" charset="0"/>
                          <a:ea typeface="+mn-ea"/>
                          <a:cs typeface="Arial" pitchFamily="34" charset="0"/>
                        </a:rPr>
                        <a:t>6/29,68</a:t>
                      </a:r>
                      <a:endParaRPr lang="ru-RU" sz="1200" b="1" dirty="0">
                        <a:solidFill>
                          <a:srgbClr val="3333FF"/>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0000FF"/>
                          </a:solidFill>
                          <a:latin typeface="Arial" pitchFamily="34" charset="0"/>
                          <a:ea typeface="Times New Roman"/>
                          <a:cs typeface="Arial" pitchFamily="34" charset="0"/>
                        </a:rPr>
                        <a:t>6/29,68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0000FF"/>
                          </a:solidFill>
                          <a:latin typeface="Arial" pitchFamily="34" charset="0"/>
                          <a:ea typeface="Times New Roman"/>
                          <a:cs typeface="Arial" pitchFamily="34" charset="0"/>
                        </a:rPr>
                        <a:t>6/29,68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1200" b="1" dirty="0">
                          <a:solidFill>
                            <a:srgbClr val="0000FF"/>
                          </a:solidFill>
                          <a:latin typeface="Arial" pitchFamily="34" charset="0"/>
                          <a:ea typeface="Times New Roman"/>
                          <a:cs typeface="Arial" pitchFamily="34" charset="0"/>
                        </a:rPr>
                        <a:t>6/29,68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1"/>
          <p:cNvSpPr>
            <a:spLocks noChangeArrowheads="1"/>
          </p:cNvSpPr>
          <p:nvPr/>
        </p:nvSpPr>
        <p:spPr bwMode="auto">
          <a:xfrm>
            <a:off x="1597025" y="17891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51520" y="260648"/>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720080"/>
          </a:xfrm>
          <a:noFill/>
        </p:spPr>
        <p:txBody>
          <a:bodyPr>
            <a:normAutofit lnSpcReduction="10000"/>
          </a:bodyPr>
          <a:lstStyle/>
          <a:p>
            <a:pPr algn="ctr">
              <a:buNone/>
            </a:pPr>
            <a:r>
              <a:rPr lang="ru-RU" sz="2000" b="1" dirty="0" smtClean="0">
                <a:latin typeface="Arial" pitchFamily="34" charset="0"/>
                <a:cs typeface="Arial" pitchFamily="34" charset="0"/>
              </a:rPr>
              <a:t>Муниципальная программа «Молодежь города Урай» </a:t>
            </a:r>
          </a:p>
          <a:p>
            <a:pPr algn="ctr">
              <a:buNone/>
            </a:pPr>
            <a:r>
              <a:rPr lang="ru-RU" sz="2000" b="1" dirty="0" smtClean="0">
                <a:latin typeface="Arial" pitchFamily="34" charset="0"/>
                <a:cs typeface="Arial" pitchFamily="34" charset="0"/>
              </a:rPr>
              <a:t>на 2016-2020 годы</a:t>
            </a:r>
          </a:p>
          <a:p>
            <a:endParaRPr lang="ru-RU" sz="1800" dirty="0">
              <a:latin typeface="Arial" pitchFamily="34" charset="0"/>
              <a:cs typeface="Arial" pitchFamily="34" charset="0"/>
            </a:endParaRPr>
          </a:p>
        </p:txBody>
      </p:sp>
      <p:graphicFrame>
        <p:nvGraphicFramePr>
          <p:cNvPr id="9" name="Таблица 8"/>
          <p:cNvGraphicFramePr>
            <a:graphicFrameLocks noGrp="1"/>
          </p:cNvGraphicFramePr>
          <p:nvPr/>
        </p:nvGraphicFramePr>
        <p:xfrm>
          <a:off x="395535" y="2564904"/>
          <a:ext cx="5220959" cy="720080"/>
        </p:xfrm>
        <a:graphic>
          <a:graphicData uri="http://schemas.openxmlformats.org/drawingml/2006/table">
            <a:tbl>
              <a:tblPr/>
              <a:tblGrid>
                <a:gridCol w="5220959"/>
              </a:tblGrid>
              <a:tr h="720080">
                <a:tc>
                  <a:txBody>
                    <a:bodyPr/>
                    <a:lstStyle/>
                    <a:p>
                      <a:pPr lvl="0" algn="l"/>
                      <a:r>
                        <a:rPr lang="ru-RU" sz="2000" b="1" dirty="0" smtClean="0">
                          <a:solidFill>
                            <a:srgbClr val="3333FF"/>
                          </a:solidFill>
                          <a:latin typeface="+mn-lt"/>
                          <a:ea typeface="Times New Roman" pitchFamily="18" charset="0"/>
                          <a:cs typeface="Times New Roman" pitchFamily="18" charset="0"/>
                        </a:rPr>
                        <a:t>Мероприятия программы</a:t>
                      </a:r>
                      <a:r>
                        <a:rPr lang="en-US" sz="2000" b="1" dirty="0" smtClean="0">
                          <a:solidFill>
                            <a:srgbClr val="3333FF"/>
                          </a:solidFill>
                          <a:latin typeface="+mn-lt"/>
                          <a:ea typeface="Times New Roman" pitchFamily="18" charset="0"/>
                          <a:cs typeface="Times New Roman" pitchFamily="18" charset="0"/>
                        </a:rPr>
                        <a:t>:</a:t>
                      </a:r>
                      <a:endParaRPr lang="ru-RU" sz="2000" dirty="0">
                        <a:solidFill>
                          <a:srgbClr val="3333FF"/>
                        </a:solidFill>
                        <a:latin typeface="+mn-lt"/>
                        <a:cs typeface="Times New Roman" pitchFamily="18" charset="0"/>
                      </a:endParaRPr>
                    </a:p>
                  </a:txBody>
                  <a:tcPr marL="114935" marR="114935" marT="0" marB="0">
                    <a:lnL>
                      <a:noFill/>
                    </a:lnL>
                    <a:lnR>
                      <a:noFill/>
                    </a:lnR>
                    <a:lnT>
                      <a:noFill/>
                    </a:lnT>
                    <a:lnB>
                      <a:noFill/>
                    </a:lnB>
                  </a:tcPr>
                </a:tc>
              </a:tr>
            </a:tbl>
          </a:graphicData>
        </a:graphic>
      </p:graphicFrame>
      <p:sp>
        <p:nvSpPr>
          <p:cNvPr id="71681" name="Rectangle 1"/>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 descr="Z:\Влад\сайт\2015\05.2015\25\Новая папка\K1024__DSC1665.JPG"/>
          <p:cNvPicPr>
            <a:picLocks noChangeAspect="1" noChangeArrowheads="1"/>
          </p:cNvPicPr>
          <p:nvPr/>
        </p:nvPicPr>
        <p:blipFill>
          <a:blip r:embed="rId3" cstate="print"/>
          <a:srcRect/>
          <a:stretch>
            <a:fillRect/>
          </a:stretch>
        </p:blipFill>
        <p:spPr bwMode="auto">
          <a:xfrm>
            <a:off x="5735345" y="3140968"/>
            <a:ext cx="3408655" cy="2282342"/>
          </a:xfrm>
          <a:prstGeom prst="rect">
            <a:avLst/>
          </a:prstGeom>
          <a:ln>
            <a:noFill/>
          </a:ln>
          <a:effectLst>
            <a:softEdge rad="112500"/>
          </a:effectLst>
        </p:spPr>
      </p:pic>
      <p:pic>
        <p:nvPicPr>
          <p:cNvPr id="10242" name="Picture 2" descr="http://bezformata.ru/content/Images/000/014/762/image1476267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764704"/>
            <a:ext cx="3347864" cy="22631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395536" y="2924944"/>
            <a:ext cx="5400600" cy="1384995"/>
          </a:xfrm>
          <a:prstGeom prst="rect">
            <a:avLst/>
          </a:prstGeom>
        </p:spPr>
        <p:txBody>
          <a:bodyPr wrap="square">
            <a:spAutoFit/>
          </a:bodyPr>
          <a:lstStyle/>
          <a:p>
            <a:pPr lvl="0">
              <a:buFont typeface="Wingdings" pitchFamily="2" charset="2"/>
              <a:buChar char="v"/>
            </a:pPr>
            <a:r>
              <a:rPr lang="ru-RU" sz="1400" b="1" dirty="0" smtClean="0">
                <a:latin typeface="Arial" pitchFamily="34" charset="0"/>
                <a:ea typeface="Times New Roman" pitchFamily="18" charset="0"/>
                <a:cs typeface="Arial" pitchFamily="34" charset="0"/>
              </a:rPr>
              <a:t>  Вовлечение молодежи в трудовую деятельность;</a:t>
            </a:r>
          </a:p>
          <a:p>
            <a:pPr lvl="0">
              <a:buFont typeface="Wingdings" pitchFamily="2" charset="2"/>
              <a:buChar char="v"/>
            </a:pPr>
            <a:r>
              <a:rPr lang="ru-RU" sz="1400" b="1" dirty="0" smtClean="0">
                <a:latin typeface="Arial" pitchFamily="34" charset="0"/>
                <a:ea typeface="Times New Roman" pitchFamily="18" charset="0"/>
                <a:cs typeface="Arial" pitchFamily="34" charset="0"/>
              </a:rPr>
              <a:t>  Организация и проведение мероприятий с участием молодежи города, участие в выездных молодежных мероприятиях, развитие сети подростковых и молодежных клубов по месту жительства;</a:t>
            </a:r>
          </a:p>
          <a:p>
            <a:pPr lvl="0">
              <a:buFont typeface="Wingdings" pitchFamily="2" charset="2"/>
              <a:buChar char="v"/>
            </a:pPr>
            <a:r>
              <a:rPr lang="ru-RU" sz="1400" b="1" dirty="0" smtClean="0">
                <a:latin typeface="Arial" pitchFamily="34" charset="0"/>
                <a:ea typeface="Times New Roman" pitchFamily="18" charset="0"/>
                <a:cs typeface="Arial" pitchFamily="34" charset="0"/>
              </a:rPr>
              <a:t>  Вручение ежегодной молодежной премии главы г. Урай</a:t>
            </a:r>
            <a:endParaRPr lang="ru-RU" sz="1400" b="1" dirty="0">
              <a:latin typeface="Arial" pitchFamily="34" charset="0"/>
              <a:cs typeface="Arial" pitchFamily="34" charset="0"/>
            </a:endParaRPr>
          </a:p>
        </p:txBody>
      </p:sp>
      <p:grpSp>
        <p:nvGrpSpPr>
          <p:cNvPr id="2" name="Группа 13"/>
          <p:cNvGrpSpPr/>
          <p:nvPr/>
        </p:nvGrpSpPr>
        <p:grpSpPr>
          <a:xfrm>
            <a:off x="2051720" y="5584716"/>
            <a:ext cx="6912768" cy="1112028"/>
            <a:chOff x="1362484" y="5390469"/>
            <a:chExt cx="5846057" cy="1449770"/>
          </a:xfrm>
        </p:grpSpPr>
        <p:sp>
          <p:nvSpPr>
            <p:cNvPr id="15" name="Полилиния 14"/>
            <p:cNvSpPr/>
            <p:nvPr/>
          </p:nvSpPr>
          <p:spPr>
            <a:xfrm>
              <a:off x="2093241" y="5959635"/>
              <a:ext cx="1296555" cy="728408"/>
            </a:xfrm>
            <a:custGeom>
              <a:avLst/>
              <a:gdLst>
                <a:gd name="connsiteX0" fmla="*/ 0 w 1887182"/>
                <a:gd name="connsiteY0" fmla="*/ 0 h 853974"/>
                <a:gd name="connsiteX1" fmla="*/ 1887182 w 1887182"/>
                <a:gd name="connsiteY1" fmla="*/ 0 h 853974"/>
                <a:gd name="connsiteX2" fmla="*/ 1887182 w 1887182"/>
                <a:gd name="connsiteY2" fmla="*/ 853974 h 853974"/>
                <a:gd name="connsiteX3" fmla="*/ 0 w 1887182"/>
                <a:gd name="connsiteY3" fmla="*/ 853974 h 853974"/>
                <a:gd name="connsiteX4" fmla="*/ 0 w 1887182"/>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82" h="853974">
                  <a:moveTo>
                    <a:pt x="0" y="0"/>
                  </a:moveTo>
                  <a:lnTo>
                    <a:pt x="1887182" y="0"/>
                  </a:lnTo>
                  <a:lnTo>
                    <a:pt x="1887182" y="853974"/>
                  </a:lnTo>
                  <a:lnTo>
                    <a:pt x="0" y="853974"/>
                  </a:lnTo>
                  <a:lnTo>
                    <a:pt x="0" y="0"/>
                  </a:lnTo>
                  <a:close/>
                </a:path>
              </a:pathLst>
            </a:custGeom>
            <a:solidFill>
              <a:srgbClr val="FFC000"/>
            </a:solidFill>
            <a:ln cmpd="sng">
              <a:solidFill>
                <a:schemeClr val="bg1">
                  <a:lumMod val="65000"/>
                  <a:alpha val="90000"/>
                </a:schemeClr>
              </a:solidFill>
              <a:prstDash val="sysDot"/>
            </a:ln>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195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18 805,6 тыс.руб.</a:t>
              </a:r>
              <a:endParaRPr lang="ru-RU" sz="1800" b="1" kern="1200" dirty="0">
                <a:latin typeface="Arial" pitchFamily="34" charset="0"/>
                <a:cs typeface="Arial" pitchFamily="34" charset="0"/>
              </a:endParaRPr>
            </a:p>
          </p:txBody>
        </p:sp>
        <p:sp>
          <p:nvSpPr>
            <p:cNvPr id="16" name="Полилиния 15"/>
            <p:cNvSpPr/>
            <p:nvPr/>
          </p:nvSpPr>
          <p:spPr>
            <a:xfrm>
              <a:off x="1362484" y="5490245"/>
              <a:ext cx="994643" cy="864096"/>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chemeClr val="accent5">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2017 год</a:t>
              </a:r>
              <a:endParaRPr lang="ru-RU" b="1" kern="1200" dirty="0">
                <a:solidFill>
                  <a:schemeClr val="tx1"/>
                </a:solidFill>
                <a:latin typeface="Arial" pitchFamily="34" charset="0"/>
                <a:cs typeface="Arial" pitchFamily="34" charset="0"/>
              </a:endParaRPr>
            </a:p>
          </p:txBody>
        </p:sp>
        <p:sp>
          <p:nvSpPr>
            <p:cNvPr id="17" name="Полилиния 16"/>
            <p:cNvSpPr/>
            <p:nvPr/>
          </p:nvSpPr>
          <p:spPr>
            <a:xfrm>
              <a:off x="4020251" y="6092697"/>
              <a:ext cx="1344114" cy="728408"/>
            </a:xfrm>
            <a:custGeom>
              <a:avLst/>
              <a:gdLst>
                <a:gd name="connsiteX0" fmla="*/ 0 w 1727378"/>
                <a:gd name="connsiteY0" fmla="*/ 0 h 853974"/>
                <a:gd name="connsiteX1" fmla="*/ 1727378 w 1727378"/>
                <a:gd name="connsiteY1" fmla="*/ 0 h 853974"/>
                <a:gd name="connsiteX2" fmla="*/ 1727378 w 1727378"/>
                <a:gd name="connsiteY2" fmla="*/ 853974 h 853974"/>
                <a:gd name="connsiteX3" fmla="*/ 0 w 1727378"/>
                <a:gd name="connsiteY3" fmla="*/ 853974 h 853974"/>
                <a:gd name="connsiteX4" fmla="*/ 0 w 1727378"/>
                <a:gd name="connsiteY4" fmla="*/ 0 h 8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378" h="853974">
                  <a:moveTo>
                    <a:pt x="0" y="0"/>
                  </a:moveTo>
                  <a:lnTo>
                    <a:pt x="1727378" y="0"/>
                  </a:lnTo>
                  <a:lnTo>
                    <a:pt x="1727378" y="853974"/>
                  </a:lnTo>
                  <a:lnTo>
                    <a:pt x="0" y="853974"/>
                  </a:lnTo>
                  <a:lnTo>
                    <a:pt x="0" y="0"/>
                  </a:lnTo>
                  <a:close/>
                </a:path>
              </a:pathLst>
            </a:custGeom>
            <a:solidFill>
              <a:srgbClr val="FFC000"/>
            </a:solidFill>
            <a:ln w="381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6381" tIns="128016" rIns="128016" bIns="128016" numCol="1" spcCol="1270" anchor="ctr" anchorCtr="0">
              <a:noAutofit/>
            </a:bodyPr>
            <a:lstStyle/>
            <a:p>
              <a:pPr lvl="0" algn="ctr" defTabSz="800100">
                <a:lnSpc>
                  <a:spcPct val="90000"/>
                </a:lnSpc>
                <a:spcBef>
                  <a:spcPct val="0"/>
                </a:spcBef>
                <a:spcAft>
                  <a:spcPct val="35000"/>
                </a:spcAft>
              </a:pPr>
              <a:r>
                <a:rPr lang="ru-RU" b="1" kern="1200" dirty="0" smtClean="0">
                  <a:latin typeface="Arial" pitchFamily="34" charset="0"/>
                  <a:cs typeface="Arial" pitchFamily="34" charset="0"/>
                </a:rPr>
                <a:t>18 805,6 тыс.руб.</a:t>
              </a:r>
              <a:endParaRPr lang="ru-RU" b="1" kern="1200" dirty="0">
                <a:latin typeface="Arial" pitchFamily="34" charset="0"/>
                <a:cs typeface="Arial" pitchFamily="34" charset="0"/>
              </a:endParaRPr>
            </a:p>
          </p:txBody>
        </p:sp>
        <p:sp>
          <p:nvSpPr>
            <p:cNvPr id="19" name="Полилиния 18"/>
            <p:cNvSpPr/>
            <p:nvPr/>
          </p:nvSpPr>
          <p:spPr>
            <a:xfrm>
              <a:off x="5979867" y="6092697"/>
              <a:ext cx="1228674" cy="747542"/>
            </a:xfrm>
            <a:custGeom>
              <a:avLst/>
              <a:gdLst>
                <a:gd name="connsiteX0" fmla="*/ 0 w 1280321"/>
                <a:gd name="connsiteY0" fmla="*/ 0 h 747543"/>
                <a:gd name="connsiteX1" fmla="*/ 1280321 w 1280321"/>
                <a:gd name="connsiteY1" fmla="*/ 0 h 747543"/>
                <a:gd name="connsiteX2" fmla="*/ 1280321 w 1280321"/>
                <a:gd name="connsiteY2" fmla="*/ 747543 h 747543"/>
                <a:gd name="connsiteX3" fmla="*/ 0 w 1280321"/>
                <a:gd name="connsiteY3" fmla="*/ 747543 h 747543"/>
                <a:gd name="connsiteX4" fmla="*/ 0 w 1280321"/>
                <a:gd name="connsiteY4" fmla="*/ 0 h 74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321" h="747543">
                  <a:moveTo>
                    <a:pt x="0" y="0"/>
                  </a:moveTo>
                  <a:lnTo>
                    <a:pt x="1280321" y="0"/>
                  </a:lnTo>
                  <a:lnTo>
                    <a:pt x="1280321" y="747543"/>
                  </a:lnTo>
                  <a:lnTo>
                    <a:pt x="0" y="747543"/>
                  </a:lnTo>
                  <a:lnTo>
                    <a:pt x="0" y="0"/>
                  </a:lnTo>
                  <a:close/>
                </a:path>
              </a:pathLst>
            </a:cu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4852" tIns="120904" rIns="120903" bIns="120904" numCol="1" spcCol="1270" anchor="ctr" anchorCtr="0">
              <a:noAutofit/>
            </a:bodyPr>
            <a:lstStyle/>
            <a:p>
              <a:pPr lvl="0" algn="ctr" defTabSz="755650">
                <a:lnSpc>
                  <a:spcPct val="90000"/>
                </a:lnSpc>
                <a:spcBef>
                  <a:spcPct val="0"/>
                </a:spcBef>
                <a:spcAft>
                  <a:spcPct val="35000"/>
                </a:spcAft>
              </a:pPr>
              <a:r>
                <a:rPr lang="ru-RU" b="1" kern="1200" dirty="0" smtClean="0">
                  <a:latin typeface="Arial" pitchFamily="34" charset="0"/>
                  <a:cs typeface="Arial" pitchFamily="34" charset="0"/>
                </a:rPr>
                <a:t>18 805,6 тыс.руб.</a:t>
              </a:r>
              <a:endParaRPr lang="ru-RU" b="1" kern="1200" dirty="0">
                <a:latin typeface="Arial" pitchFamily="34" charset="0"/>
                <a:cs typeface="Arial" pitchFamily="34" charset="0"/>
              </a:endParaRPr>
            </a:p>
          </p:txBody>
        </p:sp>
        <p:sp>
          <p:nvSpPr>
            <p:cNvPr id="18" name="Полилиния 17"/>
            <p:cNvSpPr/>
            <p:nvPr/>
          </p:nvSpPr>
          <p:spPr>
            <a:xfrm>
              <a:off x="3522517" y="5390469"/>
              <a:ext cx="994641" cy="864096"/>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chemeClr val="accent5">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2018 год</a:t>
              </a:r>
              <a:endParaRPr lang="ru-RU" b="1" kern="1200" dirty="0">
                <a:solidFill>
                  <a:schemeClr val="tx1"/>
                </a:solidFill>
                <a:latin typeface="Arial" pitchFamily="34" charset="0"/>
                <a:cs typeface="Arial" pitchFamily="34" charset="0"/>
              </a:endParaRPr>
            </a:p>
          </p:txBody>
        </p:sp>
        <p:sp>
          <p:nvSpPr>
            <p:cNvPr id="20" name="Полилиния 19"/>
            <p:cNvSpPr/>
            <p:nvPr/>
          </p:nvSpPr>
          <p:spPr>
            <a:xfrm>
              <a:off x="5511801" y="5445223"/>
              <a:ext cx="994641" cy="781539"/>
            </a:xfrm>
            <a:custGeom>
              <a:avLst/>
              <a:gdLst>
                <a:gd name="connsiteX0" fmla="*/ 0 w 853547"/>
                <a:gd name="connsiteY0" fmla="*/ 426774 h 853547"/>
                <a:gd name="connsiteX1" fmla="*/ 125000 w 853547"/>
                <a:gd name="connsiteY1" fmla="*/ 124999 h 853547"/>
                <a:gd name="connsiteX2" fmla="*/ 426775 w 853547"/>
                <a:gd name="connsiteY2" fmla="*/ 0 h 853547"/>
                <a:gd name="connsiteX3" fmla="*/ 728550 w 853547"/>
                <a:gd name="connsiteY3" fmla="*/ 125000 h 853547"/>
                <a:gd name="connsiteX4" fmla="*/ 853549 w 853547"/>
                <a:gd name="connsiteY4" fmla="*/ 426775 h 853547"/>
                <a:gd name="connsiteX5" fmla="*/ 728550 w 853547"/>
                <a:gd name="connsiteY5" fmla="*/ 728550 h 853547"/>
                <a:gd name="connsiteX6" fmla="*/ 426775 w 853547"/>
                <a:gd name="connsiteY6" fmla="*/ 853549 h 853547"/>
                <a:gd name="connsiteX7" fmla="*/ 125000 w 853547"/>
                <a:gd name="connsiteY7" fmla="*/ 728550 h 853547"/>
                <a:gd name="connsiteX8" fmla="*/ 1 w 853547"/>
                <a:gd name="connsiteY8" fmla="*/ 426775 h 853547"/>
                <a:gd name="connsiteX9" fmla="*/ 0 w 853547"/>
                <a:gd name="connsiteY9" fmla="*/ 426774 h 8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3547" h="853547">
                  <a:moveTo>
                    <a:pt x="0" y="426774"/>
                  </a:moveTo>
                  <a:cubicBezTo>
                    <a:pt x="0" y="313586"/>
                    <a:pt x="44964" y="205035"/>
                    <a:pt x="125000" y="124999"/>
                  </a:cubicBezTo>
                  <a:cubicBezTo>
                    <a:pt x="205036" y="44963"/>
                    <a:pt x="313588" y="0"/>
                    <a:pt x="426775" y="0"/>
                  </a:cubicBezTo>
                  <a:cubicBezTo>
                    <a:pt x="539963" y="0"/>
                    <a:pt x="648514" y="44964"/>
                    <a:pt x="728550" y="125000"/>
                  </a:cubicBezTo>
                  <a:cubicBezTo>
                    <a:pt x="808586" y="205036"/>
                    <a:pt x="853549" y="313588"/>
                    <a:pt x="853549" y="426775"/>
                  </a:cubicBezTo>
                  <a:cubicBezTo>
                    <a:pt x="853549" y="539963"/>
                    <a:pt x="808585" y="648514"/>
                    <a:pt x="728550" y="728550"/>
                  </a:cubicBezTo>
                  <a:cubicBezTo>
                    <a:pt x="648514" y="808586"/>
                    <a:pt x="539963" y="853549"/>
                    <a:pt x="426775" y="853549"/>
                  </a:cubicBezTo>
                  <a:cubicBezTo>
                    <a:pt x="313587" y="853549"/>
                    <a:pt x="205036" y="808585"/>
                    <a:pt x="125000" y="728550"/>
                  </a:cubicBezTo>
                  <a:cubicBezTo>
                    <a:pt x="44964" y="648514"/>
                    <a:pt x="1" y="539963"/>
                    <a:pt x="1" y="426775"/>
                  </a:cubicBezTo>
                  <a:lnTo>
                    <a:pt x="0" y="426774"/>
                  </a:lnTo>
                  <a:close/>
                </a:path>
              </a:pathLst>
            </a:custGeom>
            <a:solidFill>
              <a:schemeClr val="accent5">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999" tIns="124999" rIns="124999" bIns="124999" numCol="1" spcCol="1270" anchor="ctr" anchorCtr="0">
              <a:noAutofit/>
            </a:bodyPr>
            <a:lstStyle/>
            <a:p>
              <a:pPr lvl="0" algn="ctr" defTabSz="93345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2019 год</a:t>
              </a:r>
              <a:endParaRPr lang="ru-RU" b="1" kern="1200" dirty="0">
                <a:solidFill>
                  <a:schemeClr val="tx1"/>
                </a:solidFill>
                <a:latin typeface="Arial" pitchFamily="34" charset="0"/>
                <a:cs typeface="Arial" pitchFamily="34" charset="0"/>
              </a:endParaRPr>
            </a:p>
          </p:txBody>
        </p:sp>
      </p:grpSp>
      <p:sp>
        <p:nvSpPr>
          <p:cNvPr id="21" name="Скругленный прямоугольник 20"/>
          <p:cNvSpPr/>
          <p:nvPr/>
        </p:nvSpPr>
        <p:spPr>
          <a:xfrm>
            <a:off x="179512" y="980728"/>
            <a:ext cx="5544616" cy="151216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ru-RU" b="1" dirty="0" smtClean="0">
                <a:solidFill>
                  <a:srgbClr val="3333FF"/>
                </a:solidFill>
                <a:latin typeface="Arial" pitchFamily="34" charset="0"/>
                <a:ea typeface="Times New Roman" panose="02020603050405020304" pitchFamily="18" charset="0"/>
                <a:cs typeface="Arial" pitchFamily="34" charset="0"/>
              </a:rPr>
              <a:t>Цель муниципальной программы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600" b="1" dirty="0" smtClean="0">
                <a:solidFill>
                  <a:schemeClr val="tx1"/>
                </a:solidFill>
                <a:latin typeface="Arial" pitchFamily="34" charset="0"/>
                <a:cs typeface="Arial" pitchFamily="34" charset="0"/>
              </a:rPr>
              <a:t>создание условий для включения молодежи как активного субъекта в процессы социально-экономического, общественно-политического, </a:t>
            </a:r>
            <a:r>
              <a:rPr lang="ru-RU" sz="1600" b="1" dirty="0" err="1" smtClean="0">
                <a:solidFill>
                  <a:schemeClr val="tx1"/>
                </a:solidFill>
                <a:latin typeface="Arial" pitchFamily="34" charset="0"/>
                <a:cs typeface="Arial" pitchFamily="34" charset="0"/>
              </a:rPr>
              <a:t>социокультурного</a:t>
            </a:r>
            <a:r>
              <a:rPr lang="ru-RU" sz="1600" b="1" dirty="0" smtClean="0">
                <a:solidFill>
                  <a:schemeClr val="tx1"/>
                </a:solidFill>
                <a:latin typeface="Arial" pitchFamily="34" charset="0"/>
                <a:cs typeface="Arial" pitchFamily="34" charset="0"/>
              </a:rPr>
              <a:t> развития общества </a:t>
            </a:r>
          </a:p>
          <a:p>
            <a:pPr algn="ctr"/>
            <a:r>
              <a:rPr lang="ru-RU" sz="1600" b="1" dirty="0" smtClean="0">
                <a:solidFill>
                  <a:srgbClr val="3333FF"/>
                </a:solidFill>
                <a:latin typeface="Arial" pitchFamily="34" charset="0"/>
                <a:ea typeface="Times New Roman" panose="02020603050405020304" pitchFamily="18" charset="0"/>
                <a:cs typeface="Arial" pitchFamily="34" charset="0"/>
              </a:rPr>
              <a:t> </a:t>
            </a:r>
            <a:endParaRPr lang="ru-RU" sz="1600" b="1" dirty="0">
              <a:solidFill>
                <a:schemeClr val="tx1"/>
              </a:solidFill>
              <a:latin typeface="Arial" pitchFamily="34" charset="0"/>
              <a:cs typeface="Arial" pitchFamily="34" charset="0"/>
            </a:endParaRPr>
          </a:p>
        </p:txBody>
      </p:sp>
      <p:sp>
        <p:nvSpPr>
          <p:cNvPr id="22" name="Полилиния 21"/>
          <p:cNvSpPr/>
          <p:nvPr/>
        </p:nvSpPr>
        <p:spPr>
          <a:xfrm>
            <a:off x="1331640" y="4797152"/>
            <a:ext cx="1443757" cy="648072"/>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r" defTabSz="800100">
              <a:lnSpc>
                <a:spcPct val="90000"/>
              </a:lnSpc>
              <a:spcBef>
                <a:spcPct val="0"/>
              </a:spcBef>
              <a:spcAft>
                <a:spcPct val="35000"/>
              </a:spcAft>
            </a:pPr>
            <a:r>
              <a:rPr lang="ru-RU" b="1" kern="1200" dirty="0" smtClean="0">
                <a:latin typeface="Arial" pitchFamily="34" charset="0"/>
                <a:cs typeface="Arial" pitchFamily="34" charset="0"/>
              </a:rPr>
              <a:t>17 970,3          </a:t>
            </a:r>
            <a:r>
              <a:rPr lang="ru-RU" b="1" kern="1200" dirty="0" err="1" smtClean="0">
                <a:latin typeface="Arial" pitchFamily="34" charset="0"/>
                <a:cs typeface="Arial" pitchFamily="34" charset="0"/>
              </a:rPr>
              <a:t>тыс.руб</a:t>
            </a:r>
            <a:r>
              <a:rPr lang="ru-RU" b="1" kern="1200" dirty="0" smtClean="0">
                <a:latin typeface="Arial" pitchFamily="34" charset="0"/>
                <a:cs typeface="Arial" pitchFamily="34" charset="0"/>
              </a:rPr>
              <a:t> </a:t>
            </a:r>
            <a:endParaRPr lang="ru-RU" b="1" kern="1200" dirty="0">
              <a:latin typeface="Arial" pitchFamily="34" charset="0"/>
              <a:cs typeface="Arial" pitchFamily="34" charset="0"/>
            </a:endParaRPr>
          </a:p>
        </p:txBody>
      </p:sp>
      <p:sp>
        <p:nvSpPr>
          <p:cNvPr id="23" name="Полилиния 22"/>
          <p:cNvSpPr/>
          <p:nvPr/>
        </p:nvSpPr>
        <p:spPr>
          <a:xfrm>
            <a:off x="467544" y="4509120"/>
            <a:ext cx="1224136"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8163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79511" y="620688"/>
          <a:ext cx="8712969" cy="5873488"/>
        </p:xfrm>
        <a:graphic>
          <a:graphicData uri="http://schemas.openxmlformats.org/drawingml/2006/table">
            <a:tbl>
              <a:tblPr firstRow="1" firstCol="1" bandRow="1">
                <a:tableStyleId>{5C22544A-7EE6-4342-B048-85BDC9FD1C3A}</a:tableStyleId>
              </a:tblPr>
              <a:tblGrid>
                <a:gridCol w="288033"/>
                <a:gridCol w="4392488"/>
                <a:gridCol w="576064"/>
                <a:gridCol w="864096"/>
                <a:gridCol w="864096"/>
                <a:gridCol w="864096"/>
                <a:gridCol w="864096"/>
              </a:tblGrid>
              <a:tr h="576064">
                <a:tc>
                  <a:txBody>
                    <a:bodyPr/>
                    <a:lstStyle/>
                    <a:p>
                      <a:pPr algn="ctr" fontAlgn="base">
                        <a:lnSpc>
                          <a:spcPts val="1965"/>
                        </a:lnSpc>
                        <a:spcAft>
                          <a:spcPts val="0"/>
                        </a:spcAft>
                      </a:pPr>
                      <a:r>
                        <a:rPr lang="ru-RU" sz="1100" b="1" dirty="0" err="1" smtClean="0">
                          <a:solidFill>
                            <a:srgbClr val="0000FF"/>
                          </a:solidFill>
                          <a:effectLst/>
                          <a:latin typeface="Arial" pitchFamily="34" charset="0"/>
                          <a:cs typeface="Arial" pitchFamily="34" charset="0"/>
                        </a:rPr>
                        <a:t>п</a:t>
                      </a:r>
                      <a:r>
                        <a:rPr lang="ru-RU" sz="1100" b="1" dirty="0" smtClean="0">
                          <a:solidFill>
                            <a:srgbClr val="0000FF"/>
                          </a:solidFill>
                          <a:effectLst/>
                          <a:latin typeface="Arial" pitchFamily="34" charset="0"/>
                          <a:cs typeface="Arial" pitchFamily="34" charset="0"/>
                        </a:rPr>
                        <a:t>/</a:t>
                      </a:r>
                      <a:r>
                        <a:rPr lang="ru-RU" sz="1100" b="1" dirty="0" err="1" smtClean="0">
                          <a:solidFill>
                            <a:srgbClr val="0000FF"/>
                          </a:solidFill>
                          <a:effectLst/>
                          <a:latin typeface="Arial" pitchFamily="34" charset="0"/>
                          <a:cs typeface="Arial" pitchFamily="34" charset="0"/>
                        </a:rPr>
                        <a:t>п</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a:solidFill>
                            <a:srgbClr val="3333FF"/>
                          </a:solidFill>
                          <a:effectLst/>
                          <a:latin typeface="Arial" pitchFamily="34" charset="0"/>
                          <a:cs typeface="Arial" pitchFamily="34" charset="0"/>
                        </a:rPr>
                        <a:t> </a:t>
                      </a:r>
                      <a:r>
                        <a:rPr lang="ru-RU" sz="1100" b="1" dirty="0" smtClean="0">
                          <a:solidFill>
                            <a:srgbClr val="3333FF"/>
                          </a:solidFill>
                          <a:effectLst/>
                          <a:latin typeface="Arial" pitchFamily="34" charset="0"/>
                          <a:cs typeface="Arial" pitchFamily="34" charset="0"/>
                        </a:rPr>
                        <a:t>Наименование </a:t>
                      </a:r>
                      <a:r>
                        <a:rPr lang="ru-RU" sz="1100" b="1" dirty="0">
                          <a:solidFill>
                            <a:srgbClr val="3333FF"/>
                          </a:solidFill>
                          <a:effectLst/>
                          <a:latin typeface="Arial" pitchFamily="34" charset="0"/>
                          <a:cs typeface="Arial" pitchFamily="34" charset="0"/>
                        </a:rPr>
                        <a:t>показателя</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000" b="1" dirty="0">
                          <a:solidFill>
                            <a:srgbClr val="3333FF"/>
                          </a:solidFill>
                          <a:effectLst/>
                          <a:latin typeface="Arial" pitchFamily="34" charset="0"/>
                          <a:cs typeface="Arial" pitchFamily="34" charset="0"/>
                        </a:rPr>
                        <a:t>Ед. изм.</a:t>
                      </a:r>
                      <a:endParaRPr lang="ru-RU" sz="10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200" b="1" dirty="0" smtClean="0">
                          <a:solidFill>
                            <a:srgbClr val="3333FF"/>
                          </a:solidFill>
                          <a:effectLst/>
                          <a:latin typeface="Arial" pitchFamily="34" charset="0"/>
                          <a:cs typeface="Arial" pitchFamily="34" charset="0"/>
                        </a:rPr>
                        <a:t>2016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2017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2018 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cs typeface="Arial" pitchFamily="34" charset="0"/>
                        </a:rPr>
                        <a:t>2019 </a:t>
                      </a:r>
                      <a:r>
                        <a:rPr lang="ru-RU" sz="1200" b="1" dirty="0">
                          <a:solidFill>
                            <a:srgbClr val="3333FF"/>
                          </a:solidFill>
                          <a:effectLst/>
                          <a:latin typeface="Arial" pitchFamily="34" charset="0"/>
                          <a:cs typeface="Arial" pitchFamily="34" charset="0"/>
                        </a:rPr>
                        <a:t>год</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0903">
                <a:tc>
                  <a:txBody>
                    <a:bodyPr/>
                    <a:lstStyle/>
                    <a:p>
                      <a:pPr algn="ctr"/>
                      <a:r>
                        <a:rPr lang="ru-RU" sz="1100" b="1" dirty="0" smtClean="0">
                          <a:solidFill>
                            <a:srgbClr val="0000FF"/>
                          </a:solidFill>
                          <a:effectLst/>
                          <a:latin typeface="Arial" pitchFamily="34" charset="0"/>
                          <a:cs typeface="Arial" pitchFamily="34" charset="0"/>
                        </a:rPr>
                        <a:t>1.</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100" b="1" kern="1200" dirty="0" smtClean="0">
                          <a:solidFill>
                            <a:srgbClr val="3333FF"/>
                          </a:solidFill>
                          <a:latin typeface="Arial" pitchFamily="34" charset="0"/>
                          <a:ea typeface="+mn-ea"/>
                          <a:cs typeface="Arial" pitchFamily="34" charset="0"/>
                        </a:rPr>
                        <a:t>Удельный вес численности молодежи, вовлеченной в мероприятия, направленные на физическую подготовку молодежи допризывного возраста, духовно-нравственное и гражданско-патриотическое воспитание, формирование системы духовно-нравственных ценностей и развитие межэтнических отношений, в общей численности молодежи</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30</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34</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36</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38</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3967">
                <a:tc>
                  <a:txBody>
                    <a:bodyPr/>
                    <a:lstStyle/>
                    <a:p>
                      <a:pPr algn="ctr"/>
                      <a:r>
                        <a:rPr lang="ru-RU" sz="1100" b="1" dirty="0" smtClean="0">
                          <a:solidFill>
                            <a:srgbClr val="0000FF"/>
                          </a:solidFill>
                          <a:effectLst/>
                          <a:latin typeface="Arial" pitchFamily="34" charset="0"/>
                          <a:cs typeface="Arial" pitchFamily="34" charset="0"/>
                        </a:rPr>
                        <a:t>2.</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100" b="1" kern="1200" dirty="0" smtClean="0">
                          <a:solidFill>
                            <a:srgbClr val="3333FF"/>
                          </a:solidFill>
                          <a:latin typeface="Arial" pitchFamily="34" charset="0"/>
                          <a:ea typeface="+mn-ea"/>
                          <a:cs typeface="Arial" pitchFamily="34" charset="0"/>
                        </a:rPr>
                        <a:t>Удельный вес численности молодежи, принимающей участие в добровольческой деятельности, в общей численности молодежи</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3</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solidFill>
                            <a:srgbClr val="3333FF"/>
                          </a:solidFill>
                          <a:latin typeface="Arial" pitchFamily="34" charset="0"/>
                          <a:ea typeface="Times New Roman"/>
                          <a:cs typeface="Arial" pitchFamily="34" charset="0"/>
                        </a:rPr>
                        <a:t>6,5</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solidFill>
                            <a:srgbClr val="3333FF"/>
                          </a:solidFill>
                          <a:latin typeface="Arial" pitchFamily="34" charset="0"/>
                          <a:ea typeface="Times New Roman"/>
                          <a:cs typeface="Arial" pitchFamily="34" charset="0"/>
                        </a:rPr>
                        <a:t>8,5</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solidFill>
                            <a:srgbClr val="3333FF"/>
                          </a:solidFill>
                          <a:latin typeface="Arial" pitchFamily="34" charset="0"/>
                          <a:ea typeface="Times New Roman"/>
                          <a:cs typeface="Arial" pitchFamily="34" charset="0"/>
                        </a:rPr>
                        <a:t>9,5</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3967">
                <a:tc>
                  <a:txBody>
                    <a:bodyPr/>
                    <a:lstStyle/>
                    <a:p>
                      <a:pPr algn="ctr"/>
                      <a:r>
                        <a:rPr lang="ru-RU" sz="1100" b="1" dirty="0" smtClean="0">
                          <a:solidFill>
                            <a:srgbClr val="0000FF"/>
                          </a:solidFill>
                          <a:effectLst/>
                          <a:latin typeface="Arial" pitchFamily="34" charset="0"/>
                          <a:cs typeface="Arial" pitchFamily="34" charset="0"/>
                        </a:rPr>
                        <a:t>3.</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100" b="1" kern="1200" dirty="0" smtClean="0">
                          <a:solidFill>
                            <a:srgbClr val="3333FF"/>
                          </a:solidFill>
                          <a:latin typeface="Arial" pitchFamily="34" charset="0"/>
                          <a:ea typeface="+mn-ea"/>
                          <a:cs typeface="Arial" pitchFamily="34" charset="0"/>
                        </a:rPr>
                        <a:t>Удельный вес численности молодежи, вовлеченной в программы в сфере поддержки талантливой молодежи, в общем количестве молодежи</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25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solidFill>
                            <a:srgbClr val="3333FF"/>
                          </a:solidFill>
                          <a:latin typeface="Arial" pitchFamily="34" charset="0"/>
                          <a:ea typeface="Times New Roman"/>
                          <a:cs typeface="Arial" pitchFamily="34" charset="0"/>
                        </a:rPr>
                        <a:t>27</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solidFill>
                            <a:srgbClr val="3333FF"/>
                          </a:solidFill>
                          <a:latin typeface="Arial" pitchFamily="34" charset="0"/>
                          <a:ea typeface="Times New Roman"/>
                          <a:cs typeface="Arial" pitchFamily="34" charset="0"/>
                        </a:rPr>
                        <a:t>28</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a:solidFill>
                            <a:srgbClr val="3333FF"/>
                          </a:solidFill>
                          <a:latin typeface="Arial" pitchFamily="34" charset="0"/>
                          <a:ea typeface="Times New Roman"/>
                          <a:cs typeface="Arial" pitchFamily="34" charset="0"/>
                        </a:rPr>
                        <a:t>29</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3967">
                <a:tc>
                  <a:txBody>
                    <a:bodyPr/>
                    <a:lstStyle/>
                    <a:p>
                      <a:pPr algn="ctr"/>
                      <a:r>
                        <a:rPr lang="ru-RU" sz="1100" b="1" dirty="0" smtClean="0">
                          <a:solidFill>
                            <a:srgbClr val="0000FF"/>
                          </a:solidFill>
                          <a:effectLst/>
                          <a:latin typeface="Arial" pitchFamily="34" charset="0"/>
                          <a:cs typeface="Arial" pitchFamily="34" charset="0"/>
                        </a:rPr>
                        <a:t>4.</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100" b="1" kern="1200" dirty="0" smtClean="0">
                          <a:solidFill>
                            <a:srgbClr val="3333FF"/>
                          </a:solidFill>
                          <a:latin typeface="Arial" pitchFamily="34" charset="0"/>
                          <a:ea typeface="+mn-ea"/>
                          <a:cs typeface="Arial" pitchFamily="34" charset="0"/>
                        </a:rPr>
                        <a:t>Удельный вес молодежи, участвующей в реализации мероприятий по профилактике асоциальных явлений в молодежной среде, от общего числа молодежи</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8</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10</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11</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latin typeface="Arial" pitchFamily="34" charset="0"/>
                          <a:ea typeface="Times New Roman"/>
                          <a:cs typeface="Arial" pitchFamily="34" charset="0"/>
                        </a:rPr>
                        <a:t>12</a:t>
                      </a:r>
                      <a:endParaRPr lang="ru-RU" sz="1200" b="1" dirty="0">
                        <a:solidFill>
                          <a:srgbClr val="3333FF"/>
                        </a:solidFill>
                        <a:latin typeface="Arial" pitchFamily="34" charset="0"/>
                        <a:ea typeface="Times New Roman"/>
                        <a:cs typeface="Arial" pitchFamily="34" charset="0"/>
                      </a:endParaRP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780">
                <a:tc>
                  <a:txBody>
                    <a:bodyPr/>
                    <a:lstStyle/>
                    <a:p>
                      <a:pPr algn="ctr"/>
                      <a:r>
                        <a:rPr lang="ru-RU" sz="1100" b="1" dirty="0" smtClean="0">
                          <a:solidFill>
                            <a:srgbClr val="0000FF"/>
                          </a:solidFill>
                          <a:effectLst/>
                          <a:latin typeface="Arial" pitchFamily="34" charset="0"/>
                          <a:cs typeface="Arial" pitchFamily="34" charset="0"/>
                        </a:rPr>
                        <a:t>5.</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ru-RU" sz="1100" b="1" kern="1200" dirty="0" smtClean="0">
                          <a:solidFill>
                            <a:srgbClr val="3333FF"/>
                          </a:solidFill>
                          <a:latin typeface="Arial" pitchFamily="34" charset="0"/>
                          <a:ea typeface="+mn-ea"/>
                          <a:cs typeface="Arial" pitchFamily="34" charset="0"/>
                        </a:rPr>
                        <a:t>Удельный вес численности молодежи, участвующей в </a:t>
                      </a:r>
                      <a:r>
                        <a:rPr kumimoji="0" lang="ru-RU" sz="1100" b="1" kern="1200" dirty="0" err="1" smtClean="0">
                          <a:solidFill>
                            <a:srgbClr val="3333FF"/>
                          </a:solidFill>
                          <a:latin typeface="Arial" pitchFamily="34" charset="0"/>
                          <a:ea typeface="+mn-ea"/>
                          <a:cs typeface="Arial" pitchFamily="34" charset="0"/>
                        </a:rPr>
                        <a:t>профориентационных</a:t>
                      </a:r>
                      <a:r>
                        <a:rPr kumimoji="0" lang="ru-RU" sz="1100" b="1" kern="1200" dirty="0" smtClean="0">
                          <a:solidFill>
                            <a:srgbClr val="3333FF"/>
                          </a:solidFill>
                          <a:latin typeface="Arial" pitchFamily="34" charset="0"/>
                          <a:ea typeface="+mn-ea"/>
                          <a:cs typeface="Arial" pitchFamily="34" charset="0"/>
                        </a:rPr>
                        <a:t>  мероприятиях, а также в мероприятиях содействия занятости и трудоустройству молодежи, в общем количестве молодежи</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25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27</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28</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29</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3967">
                <a:tc>
                  <a:txBody>
                    <a:bodyPr/>
                    <a:lstStyle/>
                    <a:p>
                      <a:pPr algn="ctr"/>
                      <a:r>
                        <a:rPr lang="ru-RU" sz="1100" b="1" dirty="0" smtClean="0">
                          <a:solidFill>
                            <a:srgbClr val="0000FF"/>
                          </a:solidFill>
                          <a:effectLst/>
                          <a:latin typeface="Arial" pitchFamily="34" charset="0"/>
                          <a:cs typeface="Arial" pitchFamily="34" charset="0"/>
                        </a:rPr>
                        <a:t>6.</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100" b="1" kern="1200" dirty="0" smtClean="0">
                          <a:solidFill>
                            <a:srgbClr val="3333FF"/>
                          </a:solidFill>
                          <a:latin typeface="Arial" pitchFamily="34" charset="0"/>
                          <a:ea typeface="+mn-ea"/>
                          <a:cs typeface="Arial" pitchFamily="34" charset="0"/>
                        </a:rPr>
                        <a:t>Удельный вес численности молодежи, участвующей в деятельности детских и молодежных общественных объединений, в общем количестве молодежи</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14</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16</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17</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18</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3967">
                <a:tc>
                  <a:txBody>
                    <a:bodyPr/>
                    <a:lstStyle/>
                    <a:p>
                      <a:pPr algn="ctr"/>
                      <a:r>
                        <a:rPr lang="ru-RU" sz="1100" b="1" dirty="0" smtClean="0">
                          <a:solidFill>
                            <a:srgbClr val="0000FF"/>
                          </a:solidFill>
                          <a:effectLst/>
                          <a:latin typeface="Arial" pitchFamily="34" charset="0"/>
                          <a:cs typeface="Arial" pitchFamily="34" charset="0"/>
                        </a:rPr>
                        <a:t>7.</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100" b="1" kern="1200" dirty="0" smtClean="0">
                          <a:solidFill>
                            <a:srgbClr val="3333FF"/>
                          </a:solidFill>
                          <a:latin typeface="Arial" pitchFamily="34" charset="0"/>
                          <a:ea typeface="+mn-ea"/>
                          <a:cs typeface="Arial" pitchFamily="34" charset="0"/>
                        </a:rPr>
                        <a:t>Удовлетворенность потребителей качеством услуг, оказываемых МБУ "Молодежный центр" в рамках выполнения муниципального задания</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95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95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95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95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3967">
                <a:tc>
                  <a:txBody>
                    <a:bodyPr/>
                    <a:lstStyle/>
                    <a:p>
                      <a:pPr algn="ctr"/>
                      <a:r>
                        <a:rPr lang="ru-RU" sz="1100" b="1" dirty="0" smtClean="0">
                          <a:solidFill>
                            <a:srgbClr val="0000FF"/>
                          </a:solidFill>
                          <a:effectLst/>
                          <a:latin typeface="Arial" pitchFamily="34" charset="0"/>
                          <a:cs typeface="Arial" pitchFamily="34" charset="0"/>
                        </a:rPr>
                        <a:t>8.</a:t>
                      </a:r>
                      <a:endParaRPr lang="ru-RU" sz="1100" b="1" dirty="0">
                        <a:solidFill>
                          <a:srgbClr val="0000FF"/>
                        </a:solidFill>
                        <a:effectLst/>
                        <a:latin typeface="Arial" pitchFamily="34"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15000"/>
                        </a:lnSpc>
                        <a:spcAft>
                          <a:spcPts val="0"/>
                        </a:spcAft>
                      </a:pPr>
                      <a:r>
                        <a:rPr kumimoji="0" lang="ru-RU" sz="1100" b="1" kern="1200" dirty="0" smtClean="0">
                          <a:solidFill>
                            <a:srgbClr val="3333FF"/>
                          </a:solidFill>
                          <a:latin typeface="Arial" pitchFamily="34" charset="0"/>
                          <a:ea typeface="+mn-ea"/>
                          <a:cs typeface="Arial" pitchFamily="34" charset="0"/>
                        </a:rPr>
                        <a:t>Наличие обоснованных жалоб на качество услуг, оказанных МБУ "Молодежный центр" в рамках выполнения муниципального задания</a:t>
                      </a:r>
                      <a:endParaRPr lang="ru-RU" sz="11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3333FF"/>
                          </a:solidFill>
                          <a:effectLst/>
                          <a:latin typeface="Arial" pitchFamily="34" charset="0"/>
                          <a:ea typeface="Times New Roman" panose="02020603050405020304" pitchFamily="18" charset="0"/>
                          <a:cs typeface="Arial" pitchFamily="34" charset="0"/>
                        </a:rPr>
                        <a:t>%</a:t>
                      </a:r>
                      <a:endParaRPr lang="ru-RU" sz="900" b="1" dirty="0">
                        <a:solidFill>
                          <a:srgbClr val="3333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0,5</a:t>
                      </a: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0,5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0,5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200" b="1" dirty="0" smtClean="0">
                          <a:solidFill>
                            <a:srgbClr val="3333FF"/>
                          </a:solidFill>
                          <a:effectLst/>
                          <a:latin typeface="Arial" pitchFamily="34" charset="0"/>
                          <a:ea typeface="Times New Roman" panose="02020603050405020304" pitchFamily="18" charset="0"/>
                          <a:cs typeface="Arial" pitchFamily="34" charset="0"/>
                        </a:rPr>
                        <a:t>0,5</a:t>
                      </a:r>
                      <a:endParaRPr lang="ru-RU" sz="1200" b="1" dirty="0">
                        <a:solidFill>
                          <a:srgbClr val="3333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1"/>
          <p:cNvSpPr>
            <a:spLocks noChangeArrowheads="1"/>
          </p:cNvSpPr>
          <p:nvPr/>
        </p:nvSpPr>
        <p:spPr bwMode="auto">
          <a:xfrm>
            <a:off x="1597025" y="17891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51520" y="188640"/>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53" descr="_DSC6657.jpg"/>
          <p:cNvPicPr>
            <a:picLocks noChangeAspect="1"/>
          </p:cNvPicPr>
          <p:nvPr/>
        </p:nvPicPr>
        <p:blipFill>
          <a:blip r:embed="rId2" cstate="print"/>
          <a:srcRect/>
          <a:stretch>
            <a:fillRect/>
          </a:stretch>
        </p:blipFill>
        <p:spPr bwMode="auto">
          <a:xfrm>
            <a:off x="3995936" y="5013176"/>
            <a:ext cx="2410691" cy="1612669"/>
          </a:xfrm>
          <a:prstGeom prst="rect">
            <a:avLst/>
          </a:prstGeom>
          <a:ln>
            <a:noFill/>
          </a:ln>
          <a:effectLst>
            <a:softEdge rad="112500"/>
          </a:effectLst>
        </p:spPr>
      </p:pic>
      <p:pic>
        <p:nvPicPr>
          <p:cNvPr id="12" name="Picture 4" descr="http://www.vivozkamusora.ru/rent/uborkasnega/pic/uborkanekrasovk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0790" y="4797152"/>
            <a:ext cx="2823210" cy="18372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116632"/>
            <a:ext cx="9144000" cy="1015663"/>
          </a:xfrm>
          <a:prstGeom prst="rect">
            <a:avLst/>
          </a:prstGeom>
          <a:noFill/>
        </p:spPr>
        <p:txBody>
          <a:bodyPr wrap="square">
            <a:spAutoFit/>
          </a:bodyPr>
          <a:lstStyle/>
          <a:p>
            <a:pPr algn="ctr"/>
            <a:r>
              <a:rPr lang="ru-RU" sz="2000" b="1" dirty="0" smtClean="0">
                <a:latin typeface="Arial" pitchFamily="34" charset="0"/>
                <a:cs typeface="Arial" pitchFamily="34" charset="0"/>
              </a:rPr>
              <a:t>Муниципальная программа «Развитие жилищно-коммунального комплекса и повышение энергетической эффективности в городе Урай» на 2016-2018 годы</a:t>
            </a:r>
            <a:endParaRPr lang="ru-RU" sz="2000" b="1" dirty="0">
              <a:effectLst/>
              <a:latin typeface="Arial" pitchFamily="34" charset="0"/>
              <a:cs typeface="Arial" pitchFamily="34" charset="0"/>
            </a:endParaRPr>
          </a:p>
        </p:txBody>
      </p:sp>
      <p:graphicFrame>
        <p:nvGraphicFramePr>
          <p:cNvPr id="5" name="Схема 4"/>
          <p:cNvGraphicFramePr/>
          <p:nvPr>
            <p:extLst>
              <p:ext uri="{D42A27DB-BD31-4B8C-83A1-F6EECF244321}">
                <p14:modId xmlns:p14="http://schemas.microsoft.com/office/powerpoint/2010/main" xmlns="" val="2679738025"/>
              </p:ext>
            </p:extLst>
          </p:nvPr>
        </p:nvGraphicFramePr>
        <p:xfrm>
          <a:off x="1763688" y="4869160"/>
          <a:ext cx="4427984" cy="198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Прямоугольник 10"/>
          <p:cNvSpPr/>
          <p:nvPr/>
        </p:nvSpPr>
        <p:spPr>
          <a:xfrm>
            <a:off x="2843808" y="2420889"/>
            <a:ext cx="6300192" cy="2585323"/>
          </a:xfrm>
          <a:prstGeom prst="rect">
            <a:avLst/>
          </a:prstGeom>
        </p:spPr>
        <p:txBody>
          <a:bodyPr wrap="square">
            <a:spAutoFit/>
          </a:bodyPr>
          <a:lstStyle/>
          <a:p>
            <a:pPr lvl="0">
              <a:tabLst>
                <a:tab pos="211138" algn="l"/>
              </a:tabLst>
            </a:pPr>
            <a:r>
              <a:rPr lang="ru-RU" sz="1500" b="1" dirty="0" smtClean="0">
                <a:latin typeface="Arial" pitchFamily="34" charset="0"/>
                <a:ea typeface="Times New Roman" pitchFamily="18" charset="0"/>
                <a:cs typeface="Arial" pitchFamily="34" charset="0"/>
              </a:rPr>
              <a:t>Подпрограмма 1 «Создание условий для обеспечения содержания объектов жилищно-коммунального комплекса города Урай» </a:t>
            </a:r>
            <a:r>
              <a:rPr lang="ru-RU" sz="1200" b="1" dirty="0" smtClean="0">
                <a:solidFill>
                  <a:srgbClr val="0000FF"/>
                </a:solidFill>
                <a:latin typeface="Arial" pitchFamily="34" charset="0"/>
                <a:ea typeface="Times New Roman" pitchFamily="18" charset="0"/>
                <a:cs typeface="Arial" pitchFamily="34" charset="0"/>
              </a:rPr>
              <a:t>(содержание автомобильных дорог, мест массового отдыха населения, объектов благоустройства, уличное освещение, содержание МКУ "Управление жилищно-коммунального хозяйства г.Урай", капитальный ремонт МКД)</a:t>
            </a:r>
          </a:p>
          <a:p>
            <a:pPr lvl="0">
              <a:tabLst>
                <a:tab pos="211138" algn="l"/>
              </a:tabLst>
            </a:pPr>
            <a:r>
              <a:rPr lang="ru-RU" sz="1500" b="1" dirty="0" smtClean="0">
                <a:latin typeface="Arial" pitchFamily="34" charset="0"/>
                <a:cs typeface="Arial" pitchFamily="34" charset="0"/>
              </a:rPr>
              <a:t>Подпрограмма 2</a:t>
            </a:r>
            <a:r>
              <a:rPr lang="en-US" sz="1500" b="1" dirty="0" smtClean="0">
                <a:latin typeface="Arial" pitchFamily="34" charset="0"/>
                <a:cs typeface="Arial" pitchFamily="34" charset="0"/>
              </a:rPr>
              <a:t> </a:t>
            </a:r>
            <a:r>
              <a:rPr lang="ru-RU" sz="1500" b="1" dirty="0" smtClean="0">
                <a:latin typeface="Arial" pitchFamily="34" charset="0"/>
                <a:cs typeface="Arial" pitchFamily="34" charset="0"/>
              </a:rPr>
              <a:t>«Создание условий для развития энергосбережения и повышения энергетической эффективности в городе Урай»</a:t>
            </a:r>
            <a:r>
              <a:rPr lang="ru-RU" sz="15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rPr>
              <a:t>(замена ламп уличного освещения на энергосберегающие, субвенции на возмещение недополученных доходов организациям, осуществляющим реализацию сжиженного газа по социально ориентированным розничным ценам )</a:t>
            </a:r>
          </a:p>
        </p:txBody>
      </p:sp>
      <p:pic>
        <p:nvPicPr>
          <p:cNvPr id="37890" name="Picture 2" descr="https://pp.vk.me/c10925/u4074984/145443913/x_60dd5b6c.jpg"/>
          <p:cNvPicPr>
            <a:picLocks noChangeAspect="1" noChangeArrowheads="1"/>
          </p:cNvPicPr>
          <p:nvPr/>
        </p:nvPicPr>
        <p:blipFill>
          <a:blip r:embed="rId9" cstate="print"/>
          <a:srcRect/>
          <a:stretch>
            <a:fillRect/>
          </a:stretch>
        </p:blipFill>
        <p:spPr bwMode="auto">
          <a:xfrm>
            <a:off x="0" y="2443564"/>
            <a:ext cx="2843808" cy="2137564"/>
          </a:xfrm>
          <a:prstGeom prst="rect">
            <a:avLst/>
          </a:prstGeom>
          <a:ln>
            <a:noFill/>
          </a:ln>
          <a:effectLst>
            <a:softEdge rad="112500"/>
          </a:effectLst>
        </p:spPr>
      </p:pic>
      <p:sp>
        <p:nvSpPr>
          <p:cNvPr id="14" name="Скругленный прямоугольник 13"/>
          <p:cNvSpPr/>
          <p:nvPr/>
        </p:nvSpPr>
        <p:spPr>
          <a:xfrm>
            <a:off x="107504" y="1052736"/>
            <a:ext cx="8928992" cy="129614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lvl="0" algn="ctr"/>
            <a:r>
              <a:rPr lang="ru-RU" sz="1600" b="1" dirty="0" smtClean="0">
                <a:solidFill>
                  <a:srgbClr val="0000FF"/>
                </a:solidFill>
                <a:latin typeface="Arial" pitchFamily="34" charset="0"/>
                <a:ea typeface="Times New Roman" panose="02020603050405020304" pitchFamily="18" charset="0"/>
                <a:cs typeface="Arial" pitchFamily="34" charset="0"/>
              </a:rPr>
              <a:t>Цель муниципальной программы </a:t>
            </a:r>
            <a:r>
              <a:rPr lang="ru-RU" sz="1600" b="1" dirty="0" smtClean="0">
                <a:solidFill>
                  <a:srgbClr val="3333FF"/>
                </a:solidFill>
                <a:latin typeface="Arial" pitchFamily="34" charset="0"/>
                <a:ea typeface="Times New Roman" panose="02020603050405020304" pitchFamily="18" charset="0"/>
                <a:cs typeface="Arial" pitchFamily="34" charset="0"/>
              </a:rPr>
              <a:t>– </a:t>
            </a:r>
            <a:r>
              <a:rPr lang="ru-RU" sz="1400" b="1" dirty="0" smtClean="0">
                <a:solidFill>
                  <a:schemeClr val="tx1"/>
                </a:solidFill>
                <a:latin typeface="Arial" pitchFamily="34" charset="0"/>
                <a:cs typeface="Arial" pitchFamily="34" charset="0"/>
              </a:rPr>
              <a:t>формирование благоприятных и комфортных условий для проживания населения на территории города Урай посредством обеспечения надлежащего технического и санитарного состояния объектов жилищно-коммунального комплекса города Урай, повышение надежности и качества предоставления жилищно-коммунальных услуг, повышение эффективности использования топливно-энергетических ресурсов</a:t>
            </a:r>
          </a:p>
          <a:p>
            <a:pPr algn="ctr"/>
            <a:r>
              <a:rPr lang="ru-RU" sz="1600" b="1" dirty="0" smtClean="0">
                <a:solidFill>
                  <a:schemeClr val="tx1"/>
                </a:solidFill>
                <a:latin typeface="Arial" pitchFamily="34" charset="0"/>
                <a:ea typeface="Times New Roman" panose="02020603050405020304" pitchFamily="18" charset="0"/>
                <a:cs typeface="Arial" pitchFamily="34" charset="0"/>
              </a:rPr>
              <a:t> </a:t>
            </a:r>
            <a:endParaRPr lang="ru-RU" sz="1600" b="1" dirty="0">
              <a:solidFill>
                <a:schemeClr val="tx1"/>
              </a:solidFill>
              <a:latin typeface="Arial" pitchFamily="34" charset="0"/>
              <a:cs typeface="Arial" pitchFamily="34" charset="0"/>
            </a:endParaRPr>
          </a:p>
        </p:txBody>
      </p:sp>
      <p:sp>
        <p:nvSpPr>
          <p:cNvPr id="9" name="Полилиния 8"/>
          <p:cNvSpPr/>
          <p:nvPr/>
        </p:nvSpPr>
        <p:spPr>
          <a:xfrm>
            <a:off x="395536" y="5589240"/>
            <a:ext cx="1443757" cy="648072"/>
          </a:xfrm>
          <a:custGeom>
            <a:avLst/>
            <a:gdLst>
              <a:gd name="connsiteX0" fmla="*/ 0 w 1697361"/>
              <a:gd name="connsiteY0" fmla="*/ 0 h 719966"/>
              <a:gd name="connsiteX1" fmla="*/ 1697361 w 1697361"/>
              <a:gd name="connsiteY1" fmla="*/ 0 h 719966"/>
              <a:gd name="connsiteX2" fmla="*/ 1697361 w 1697361"/>
              <a:gd name="connsiteY2" fmla="*/ 719966 h 719966"/>
              <a:gd name="connsiteX3" fmla="*/ 0 w 1697361"/>
              <a:gd name="connsiteY3" fmla="*/ 719966 h 719966"/>
              <a:gd name="connsiteX4" fmla="*/ 0 w 1697361"/>
              <a:gd name="connsiteY4" fmla="*/ 0 h 71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61" h="719966">
                <a:moveTo>
                  <a:pt x="0" y="0"/>
                </a:moveTo>
                <a:lnTo>
                  <a:pt x="1697361" y="0"/>
                </a:lnTo>
                <a:lnTo>
                  <a:pt x="1697361" y="719966"/>
                </a:lnTo>
                <a:lnTo>
                  <a:pt x="0" y="719966"/>
                </a:lnTo>
                <a:lnTo>
                  <a:pt x="0" y="0"/>
                </a:lnTo>
                <a:close/>
              </a:path>
            </a:pathLst>
          </a:custGeom>
          <a:solidFill>
            <a:srgbClr val="FFC000"/>
          </a:solid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577" tIns="128016" rIns="128017" bIns="128016" numCol="1" spcCol="1270" anchor="ctr" anchorCtr="0">
            <a:noAutofit/>
          </a:bodyPr>
          <a:lstStyle/>
          <a:p>
            <a:pPr lvl="0" algn="r" defTabSz="800100">
              <a:lnSpc>
                <a:spcPct val="90000"/>
              </a:lnSpc>
              <a:spcBef>
                <a:spcPct val="0"/>
              </a:spcBef>
              <a:spcAft>
                <a:spcPct val="35000"/>
              </a:spcAft>
            </a:pPr>
            <a:r>
              <a:rPr lang="ru-RU" sz="1600" b="1" kern="1200" dirty="0" smtClean="0">
                <a:latin typeface="Arial" pitchFamily="34" charset="0"/>
                <a:cs typeface="Arial" pitchFamily="34" charset="0"/>
              </a:rPr>
              <a:t>169 489,3          </a:t>
            </a:r>
            <a:r>
              <a:rPr lang="ru-RU" sz="1600" b="1" kern="1200" dirty="0" err="1" smtClean="0">
                <a:latin typeface="Arial" pitchFamily="34" charset="0"/>
                <a:cs typeface="Arial" pitchFamily="34" charset="0"/>
              </a:rPr>
              <a:t>тыс.руб</a:t>
            </a:r>
            <a:r>
              <a:rPr lang="ru-RU" sz="1600" b="1" kern="1200" dirty="0" smtClean="0">
                <a:latin typeface="Arial" pitchFamily="34" charset="0"/>
                <a:cs typeface="Arial" pitchFamily="34" charset="0"/>
              </a:rPr>
              <a:t> </a:t>
            </a:r>
            <a:endParaRPr lang="ru-RU" sz="1600" b="1" kern="1200" dirty="0">
              <a:latin typeface="Arial" pitchFamily="34" charset="0"/>
              <a:cs typeface="Arial" pitchFamily="34" charset="0"/>
            </a:endParaRPr>
          </a:p>
        </p:txBody>
      </p:sp>
      <p:sp>
        <p:nvSpPr>
          <p:cNvPr id="10" name="Полилиния 9"/>
          <p:cNvSpPr/>
          <p:nvPr/>
        </p:nvSpPr>
        <p:spPr>
          <a:xfrm>
            <a:off x="0" y="5013176"/>
            <a:ext cx="1224136" cy="648072"/>
          </a:xfrm>
          <a:custGeom>
            <a:avLst/>
            <a:gdLst>
              <a:gd name="connsiteX0" fmla="*/ 0 w 720837"/>
              <a:gd name="connsiteY0" fmla="*/ 282931 h 565861"/>
              <a:gd name="connsiteX1" fmla="*/ 137869 w 720837"/>
              <a:gd name="connsiteY1" fmla="*/ 60381 h 565861"/>
              <a:gd name="connsiteX2" fmla="*/ 360420 w 720837"/>
              <a:gd name="connsiteY2" fmla="*/ 1 h 565861"/>
              <a:gd name="connsiteX3" fmla="*/ 582970 w 720837"/>
              <a:gd name="connsiteY3" fmla="*/ 60382 h 565861"/>
              <a:gd name="connsiteX4" fmla="*/ 720838 w 720837"/>
              <a:gd name="connsiteY4" fmla="*/ 282933 h 565861"/>
              <a:gd name="connsiteX5" fmla="*/ 582969 w 720837"/>
              <a:gd name="connsiteY5" fmla="*/ 505483 h 565861"/>
              <a:gd name="connsiteX6" fmla="*/ 360419 w 720837"/>
              <a:gd name="connsiteY6" fmla="*/ 565864 h 565861"/>
              <a:gd name="connsiteX7" fmla="*/ 137869 w 720837"/>
              <a:gd name="connsiteY7" fmla="*/ 505483 h 565861"/>
              <a:gd name="connsiteX8" fmla="*/ 1 w 720837"/>
              <a:gd name="connsiteY8" fmla="*/ 282932 h 565861"/>
              <a:gd name="connsiteX9" fmla="*/ 0 w 720837"/>
              <a:gd name="connsiteY9" fmla="*/ 282931 h 5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837" h="565861">
                <a:moveTo>
                  <a:pt x="0" y="282931"/>
                </a:moveTo>
                <a:cubicBezTo>
                  <a:pt x="0" y="196067"/>
                  <a:pt x="50830" y="114017"/>
                  <a:pt x="137869" y="60381"/>
                </a:cubicBezTo>
                <a:cubicBezTo>
                  <a:pt x="201349" y="21263"/>
                  <a:pt x="279717" y="1"/>
                  <a:pt x="360420" y="1"/>
                </a:cubicBezTo>
                <a:cubicBezTo>
                  <a:pt x="441123" y="1"/>
                  <a:pt x="519491" y="21263"/>
                  <a:pt x="582970" y="60382"/>
                </a:cubicBezTo>
                <a:cubicBezTo>
                  <a:pt x="670009" y="114019"/>
                  <a:pt x="720838" y="196069"/>
                  <a:pt x="720838" y="282933"/>
                </a:cubicBezTo>
                <a:cubicBezTo>
                  <a:pt x="720838" y="369797"/>
                  <a:pt x="670009" y="451847"/>
                  <a:pt x="582969" y="505483"/>
                </a:cubicBezTo>
                <a:cubicBezTo>
                  <a:pt x="519489" y="544601"/>
                  <a:pt x="441121" y="565864"/>
                  <a:pt x="360419" y="565864"/>
                </a:cubicBezTo>
                <a:cubicBezTo>
                  <a:pt x="279716" y="565864"/>
                  <a:pt x="201348" y="544602"/>
                  <a:pt x="137869" y="505483"/>
                </a:cubicBezTo>
                <a:cubicBezTo>
                  <a:pt x="50830" y="451846"/>
                  <a:pt x="0" y="369796"/>
                  <a:pt x="1" y="282932"/>
                </a:cubicBezTo>
                <a:lnTo>
                  <a:pt x="0" y="282931"/>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564" tIns="82868" rIns="105564" bIns="82868" numCol="1" spcCol="1270" anchor="ctr" anchorCtr="0">
            <a:noAutofit/>
          </a:bodyPr>
          <a:lstStyle/>
          <a:p>
            <a:pPr lvl="0" algn="ctr" defTabSz="622300">
              <a:lnSpc>
                <a:spcPct val="90000"/>
              </a:lnSpc>
              <a:spcBef>
                <a:spcPct val="0"/>
              </a:spcBef>
              <a:spcAft>
                <a:spcPct val="35000"/>
              </a:spcAft>
            </a:pPr>
            <a:r>
              <a:rPr lang="ru-RU" b="1" kern="1200" dirty="0" smtClean="0">
                <a:solidFill>
                  <a:schemeClr val="tx1"/>
                </a:solidFill>
                <a:latin typeface="Arial" pitchFamily="34" charset="0"/>
                <a:cs typeface="Arial" pitchFamily="34" charset="0"/>
              </a:rPr>
              <a:t>2016 год</a:t>
            </a:r>
            <a:endParaRPr lang="ru-RU" b="1" kern="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6354434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59832503"/>
              </p:ext>
            </p:extLst>
          </p:nvPr>
        </p:nvGraphicFramePr>
        <p:xfrm>
          <a:off x="107504" y="548681"/>
          <a:ext cx="8856984" cy="5846558"/>
        </p:xfrm>
        <a:graphic>
          <a:graphicData uri="http://schemas.openxmlformats.org/drawingml/2006/table">
            <a:tbl>
              <a:tblPr firstRow="1" firstCol="1" bandRow="1">
                <a:tableStyleId>{5C22544A-7EE6-4342-B048-85BDC9FD1C3A}</a:tableStyleId>
              </a:tblPr>
              <a:tblGrid>
                <a:gridCol w="319171"/>
                <a:gridCol w="5904656"/>
                <a:gridCol w="478756"/>
                <a:gridCol w="714241"/>
                <a:gridCol w="720080"/>
                <a:gridCol w="720080"/>
              </a:tblGrid>
              <a:tr h="518394">
                <a:tc>
                  <a:txBody>
                    <a:bodyPr/>
                    <a:lstStyle/>
                    <a:p>
                      <a:pPr algn="ctr" fontAlgn="base">
                        <a:lnSpc>
                          <a:spcPts val="1965"/>
                        </a:lnSpc>
                        <a:spcAft>
                          <a:spcPts val="0"/>
                        </a:spcAft>
                      </a:pPr>
                      <a:r>
                        <a:rPr lang="ru-RU" sz="800" b="1" dirty="0" err="1" smtClean="0">
                          <a:solidFill>
                            <a:srgbClr val="0000FF"/>
                          </a:solidFill>
                          <a:effectLst/>
                          <a:latin typeface="Arial" pitchFamily="34" charset="0"/>
                          <a:cs typeface="Arial" pitchFamily="34" charset="0"/>
                        </a:rPr>
                        <a:t>п</a:t>
                      </a:r>
                      <a:r>
                        <a:rPr lang="ru-RU" sz="800" b="1" dirty="0" smtClean="0">
                          <a:solidFill>
                            <a:srgbClr val="0000FF"/>
                          </a:solidFill>
                          <a:effectLst/>
                          <a:latin typeface="Arial" pitchFamily="34" charset="0"/>
                          <a:cs typeface="Arial" pitchFamily="34" charset="0"/>
                        </a:rPr>
                        <a:t>/</a:t>
                      </a:r>
                      <a:r>
                        <a:rPr lang="ru-RU" sz="800" b="1" dirty="0" err="1" smtClean="0">
                          <a:solidFill>
                            <a:srgbClr val="0000FF"/>
                          </a:solidFill>
                          <a:effectLst/>
                          <a:latin typeface="Arial" pitchFamily="34" charset="0"/>
                          <a:cs typeface="Arial" pitchFamily="34" charset="0"/>
                        </a:rPr>
                        <a:t>п</a:t>
                      </a:r>
                      <a:endParaRPr lang="ru-RU" sz="8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800" b="1" dirty="0" smtClean="0">
                          <a:solidFill>
                            <a:srgbClr val="0000FF"/>
                          </a:solidFill>
                          <a:effectLst/>
                          <a:latin typeface="Arial" pitchFamily="34" charset="0"/>
                          <a:cs typeface="Arial" pitchFamily="34" charset="0"/>
                        </a:rPr>
                        <a:t>Наименование </a:t>
                      </a:r>
                      <a:r>
                        <a:rPr lang="ru-RU" sz="800" b="1" dirty="0">
                          <a:solidFill>
                            <a:srgbClr val="0000FF"/>
                          </a:solidFill>
                          <a:effectLst/>
                          <a:latin typeface="Arial" pitchFamily="34" charset="0"/>
                          <a:cs typeface="Arial" pitchFamily="34" charset="0"/>
                        </a:rPr>
                        <a:t>показателя</a:t>
                      </a:r>
                      <a:endParaRPr lang="ru-RU" sz="8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100" b="1" dirty="0">
                          <a:solidFill>
                            <a:srgbClr val="0000FF"/>
                          </a:solidFill>
                          <a:effectLst/>
                          <a:latin typeface="Arial" pitchFamily="34" charset="0"/>
                          <a:cs typeface="Arial" pitchFamily="34" charset="0"/>
                        </a:rPr>
                        <a:t>Ед. изм.</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dirty="0" smtClean="0">
                          <a:solidFill>
                            <a:srgbClr val="0000FF"/>
                          </a:solidFill>
                          <a:effectLst/>
                          <a:latin typeface="Arial" pitchFamily="34" charset="0"/>
                          <a:ea typeface="Times New Roman" panose="02020603050405020304" pitchFamily="18" charset="0"/>
                          <a:cs typeface="Arial" pitchFamily="34" charset="0"/>
                        </a:rPr>
                        <a:t>2016</a:t>
                      </a:r>
                      <a:r>
                        <a:rPr lang="ru-RU" sz="1100" b="1" baseline="0" dirty="0" smtClean="0">
                          <a:solidFill>
                            <a:srgbClr val="0000FF"/>
                          </a:solidFill>
                          <a:effectLst/>
                          <a:latin typeface="Arial" pitchFamily="34" charset="0"/>
                          <a:ea typeface="Times New Roman" panose="02020603050405020304" pitchFamily="18" charset="0"/>
                          <a:cs typeface="Arial" pitchFamily="34" charset="0"/>
                        </a:rPr>
                        <a:t>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2017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2018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575">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1.</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900" b="1" dirty="0" smtClean="0">
                          <a:solidFill>
                            <a:srgbClr val="0000FF"/>
                          </a:solidFill>
                          <a:latin typeface="Arial" pitchFamily="34" charset="0"/>
                          <a:ea typeface="Times New Roman"/>
                          <a:cs typeface="Arial" pitchFamily="34" charset="0"/>
                        </a:rPr>
                        <a:t>Обеспечение </a:t>
                      </a:r>
                      <a:r>
                        <a:rPr lang="ru-RU" sz="900" b="1" dirty="0">
                          <a:solidFill>
                            <a:srgbClr val="0000FF"/>
                          </a:solidFill>
                          <a:latin typeface="Arial" pitchFamily="34" charset="0"/>
                          <a:ea typeface="Times New Roman"/>
                          <a:cs typeface="Arial" pitchFamily="34" charset="0"/>
                        </a:rPr>
                        <a:t>комфортных условий пребывания граждан в местах массового отдыха населения, ежегодно</a:t>
                      </a: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3313">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2.</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900" b="1" dirty="0">
                          <a:solidFill>
                            <a:srgbClr val="0000FF"/>
                          </a:solidFill>
                          <a:latin typeface="Arial" pitchFamily="34" charset="0"/>
                          <a:ea typeface="Times New Roman"/>
                          <a:cs typeface="Arial" pitchFamily="34" charset="0"/>
                        </a:rPr>
                        <a:t>Поддержание и улучшение существующего уровня благоустройства кладбищ, ежегодно</a:t>
                      </a: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863">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3.</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ru-RU" sz="900" b="1" kern="1200" dirty="0" smtClean="0">
                          <a:solidFill>
                            <a:srgbClr val="0000FF"/>
                          </a:solidFill>
                          <a:latin typeface="Arial" pitchFamily="34" charset="0"/>
                          <a:ea typeface="+mn-ea"/>
                          <a:cs typeface="Arial" pitchFamily="34" charset="0"/>
                        </a:rPr>
                        <a:t>Количество многоквартирных домов, признанных в установленном порядке аварийными, либо все помещения в которых признаны в установленном порядке непригодными для проживания, подлежащих сносу в соответствующем году</a:t>
                      </a:r>
                      <a:endParaRPr kumimoji="0" lang="ru-RU" sz="900" b="1" kern="1200" dirty="0">
                        <a:solidFill>
                          <a:srgbClr val="0000FF"/>
                        </a:solidFill>
                        <a:latin typeface="Arial" pitchFamily="34" charset="0"/>
                        <a:ea typeface="+mn-ea"/>
                        <a:cs typeface="Arial" pitchFamily="34" charset="0"/>
                      </a:endParaRP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smtClean="0">
                          <a:solidFill>
                            <a:srgbClr val="0000FF"/>
                          </a:solidFill>
                          <a:latin typeface="Arial" pitchFamily="34" charset="0"/>
                          <a:ea typeface="Times New Roman"/>
                          <a:cs typeface="Arial" pitchFamily="34" charset="0"/>
                        </a:rPr>
                        <a:t>ед.</a:t>
                      </a:r>
                    </a:p>
                    <a:p>
                      <a:pPr indent="457200" algn="ctr">
                        <a:spcAft>
                          <a:spcPts val="0"/>
                        </a:spcAft>
                      </a:pPr>
                      <a:endParaRPr lang="ru-RU" sz="9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5</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5</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15</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046">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4.</a:t>
                      </a:r>
                    </a:p>
                    <a:p>
                      <a:pPr indent="457200" algn="ctr">
                        <a:spcAft>
                          <a:spcPts val="0"/>
                        </a:spcAft>
                      </a:pP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Поддержание в технически исправном состоянии объектов благоустройства, ежегодно </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0911">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5.</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Удовлетворенность населения качеством оказания жилищно-коммунальных услуг</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smtClean="0">
                          <a:solidFill>
                            <a:srgbClr val="0000FF"/>
                          </a:solidFill>
                          <a:latin typeface="Arial" pitchFamily="34" charset="0"/>
                          <a:ea typeface="Times New Roman"/>
                          <a:cs typeface="Arial" pitchFamily="34" charset="0"/>
                        </a:rPr>
                        <a:t>%</a:t>
                      </a:r>
                      <a:endParaRPr lang="ru-RU" sz="9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27</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28</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29</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3431">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6.</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Выполнение обязательств муниципального образования по перечислению средств на предоставление муниципальной поддержки на проведение капитального ремонта многоквартирных домов и оплате взносов на капитальный ремонт за муниципальное имущество в многоквартирных домах</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smtClean="0">
                          <a:solidFill>
                            <a:srgbClr val="0000FF"/>
                          </a:solidFill>
                          <a:latin typeface="Arial" pitchFamily="34" charset="0"/>
                          <a:ea typeface="Times New Roman"/>
                          <a:cs typeface="Arial" pitchFamily="34" charset="0"/>
                        </a:rPr>
                        <a:t>%</a:t>
                      </a:r>
                      <a:endParaRPr lang="ru-RU" sz="9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575">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7.</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осветительных приборов на сетях уличного освещения имеющих лампы с потреблением более 120 Вт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98,6</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98,3</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98,0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778">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8.</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публикаций в средствах массовой информации, выпусков в эфире телепередач о мероприятиях и способах энергосбережения и повышения энергетической эффективности, ежегодно</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ед.</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5</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5</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latin typeface="Arial" pitchFamily="34" charset="0"/>
                          <a:ea typeface="Times New Roman"/>
                          <a:cs typeface="Arial" pitchFamily="34" charset="0"/>
                        </a:rPr>
                        <a:t>15</a:t>
                      </a: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154">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9.</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объема электрической энергии, расчеты за которую осуществляются с использованием приборов учета, в общем объеме электрической энергии, потребляемой (используемой) на территории муниципального образования город Урай</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99,50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99,50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99,50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863">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10.</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объема тепловой энергии, расчеты за которую осуществляются с использованием приборов учета, в общем объеме тепловой энергии, потребляемой (используемой) на территории муниципального образования город Урай</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62,00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62,00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62,00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863">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11.</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объема холодной воды, расчеты за которую осуществляются с использованием приборов учета, в общем объеме воды, потребляемой (используемой) на территории муниципального образования город Урай</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90,00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98,00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100,00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2">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12.</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объема горячей воды, расчеты за которую осуществляются с использованием приборов учета, в общем объеме воды, потребляемой (используемой) на территории муниципального </a:t>
                      </a:r>
                      <a:r>
                        <a:rPr lang="ru-RU" sz="900" b="1" dirty="0" smtClean="0">
                          <a:solidFill>
                            <a:srgbClr val="0000FF"/>
                          </a:solidFill>
                          <a:latin typeface="Arial" pitchFamily="34" charset="0"/>
                          <a:ea typeface="Times New Roman"/>
                          <a:cs typeface="Arial" pitchFamily="34" charset="0"/>
                        </a:rPr>
                        <a:t>образования</a:t>
                      </a:r>
                      <a:endParaRPr lang="ru-RU" sz="9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863">
                <a:tc>
                  <a:txBody>
                    <a:bodyPr/>
                    <a:lstStyle/>
                    <a:p>
                      <a:pPr algn="ctr">
                        <a:spcAft>
                          <a:spcPts val="0"/>
                        </a:spcAft>
                      </a:pPr>
                      <a:r>
                        <a:rPr lang="ru-RU" sz="1000" b="1" dirty="0">
                          <a:solidFill>
                            <a:srgbClr val="0000FF"/>
                          </a:solidFill>
                          <a:latin typeface="Arial" pitchFamily="34" charset="0"/>
                          <a:ea typeface="Times New Roman"/>
                          <a:cs typeface="Arial" pitchFamily="34" charset="0"/>
                        </a:rPr>
                        <a:t>13.</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объема природного газа, расчеты за который осуществляются с использованием приборов учета, в общем объеме природного газа, потребляемого (используемого) на территории муниципального образования город Урай</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92,00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93,00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94,00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863">
                <a:tc>
                  <a:txBody>
                    <a:bodyPr/>
                    <a:lstStyle/>
                    <a:p>
                      <a:pPr algn="ctr">
                        <a:spcAft>
                          <a:spcPts val="0"/>
                        </a:spcAft>
                      </a:pPr>
                      <a:r>
                        <a:rPr lang="ru-RU" sz="1000" b="1" dirty="0">
                          <a:solidFill>
                            <a:srgbClr val="0000FF"/>
                          </a:solidFill>
                          <a:latin typeface="Arial" pitchFamily="34" charset="0"/>
                          <a:ea typeface="Times New Roman"/>
                          <a:cs typeface="Arial" pitchFamily="34" charset="0"/>
                        </a:rPr>
                        <a:t>14.</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объема энергетических ресурсов, производимых с использованием возобновляемых источников энергии и (или) вторичных энергетических ресурсов, в общем объеме энергетических ресурсов, производимых на территории муниципального </a:t>
                      </a:r>
                      <a:r>
                        <a:rPr lang="ru-RU" sz="900" b="1" dirty="0" smtClean="0">
                          <a:solidFill>
                            <a:srgbClr val="0000FF"/>
                          </a:solidFill>
                          <a:latin typeface="Arial" pitchFamily="34" charset="0"/>
                          <a:ea typeface="Times New Roman"/>
                          <a:cs typeface="Arial" pitchFamily="34" charset="0"/>
                        </a:rPr>
                        <a:t>образования</a:t>
                      </a:r>
                      <a:endParaRPr lang="ru-RU" sz="9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1"/>
          <p:cNvSpPr>
            <a:spLocks noChangeArrowheads="1"/>
          </p:cNvSpPr>
          <p:nvPr/>
        </p:nvSpPr>
        <p:spPr bwMode="auto">
          <a:xfrm>
            <a:off x="1547664" y="1772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51520" y="116632"/>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2305938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аблица 3"/>
          <p:cNvSpPr>
            <a:spLocks noGrp="1"/>
          </p:cNvSpPr>
          <p:nvPr>
            <p:ph type="tbl" sz="quarter" idx="13"/>
          </p:nvPr>
        </p:nvSpPr>
        <p:spPr/>
      </p:sp>
      <p:graphicFrame>
        <p:nvGraphicFramePr>
          <p:cNvPr id="5" name="Таблица 4"/>
          <p:cNvGraphicFramePr>
            <a:graphicFrameLocks noGrp="1"/>
          </p:cNvGraphicFramePr>
          <p:nvPr>
            <p:extLst>
              <p:ext uri="{D42A27DB-BD31-4B8C-83A1-F6EECF244321}">
                <p14:modId xmlns:p14="http://schemas.microsoft.com/office/powerpoint/2010/main" xmlns="" val="3659832503"/>
              </p:ext>
            </p:extLst>
          </p:nvPr>
        </p:nvGraphicFramePr>
        <p:xfrm>
          <a:off x="107504" y="548679"/>
          <a:ext cx="8856983" cy="6100732"/>
        </p:xfrm>
        <a:graphic>
          <a:graphicData uri="http://schemas.openxmlformats.org/drawingml/2006/table">
            <a:tbl>
              <a:tblPr firstRow="1" firstCol="1" bandRow="1">
                <a:tableStyleId>{5C22544A-7EE6-4342-B048-85BDC9FD1C3A}</a:tableStyleId>
              </a:tblPr>
              <a:tblGrid>
                <a:gridCol w="390074"/>
                <a:gridCol w="5514582"/>
                <a:gridCol w="574063"/>
                <a:gridCol w="794089"/>
                <a:gridCol w="764084"/>
                <a:gridCol w="820091"/>
              </a:tblGrid>
              <a:tr h="587336">
                <a:tc>
                  <a:txBody>
                    <a:bodyPr/>
                    <a:lstStyle/>
                    <a:p>
                      <a:pPr algn="ctr" fontAlgn="base">
                        <a:lnSpc>
                          <a:spcPts val="1965"/>
                        </a:lnSpc>
                        <a:spcAft>
                          <a:spcPts val="0"/>
                        </a:spcAft>
                      </a:pPr>
                      <a:r>
                        <a:rPr lang="ru-RU" sz="900" b="1" dirty="0" err="1" smtClean="0">
                          <a:solidFill>
                            <a:srgbClr val="0000FF"/>
                          </a:solidFill>
                          <a:effectLst/>
                          <a:latin typeface="Arial" pitchFamily="34" charset="0"/>
                          <a:cs typeface="Arial" pitchFamily="34" charset="0"/>
                        </a:rPr>
                        <a:t>п</a:t>
                      </a:r>
                      <a:r>
                        <a:rPr lang="ru-RU" sz="900" b="1" dirty="0" smtClean="0">
                          <a:solidFill>
                            <a:srgbClr val="0000FF"/>
                          </a:solidFill>
                          <a:effectLst/>
                          <a:latin typeface="Arial" pitchFamily="34" charset="0"/>
                          <a:cs typeface="Arial" pitchFamily="34" charset="0"/>
                        </a:rPr>
                        <a:t>/</a:t>
                      </a:r>
                      <a:r>
                        <a:rPr lang="ru-RU" sz="900" b="1" dirty="0" err="1" smtClean="0">
                          <a:solidFill>
                            <a:srgbClr val="0000FF"/>
                          </a:solidFill>
                          <a:effectLst/>
                          <a:latin typeface="Arial" pitchFamily="34" charset="0"/>
                          <a:cs typeface="Arial" pitchFamily="34" charset="0"/>
                        </a:rPr>
                        <a:t>п</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0000FF"/>
                          </a:solidFill>
                          <a:effectLst/>
                          <a:latin typeface="Arial" pitchFamily="34" charset="0"/>
                          <a:cs typeface="Arial" pitchFamily="34" charset="0"/>
                        </a:rPr>
                        <a:t>Наименование </a:t>
                      </a:r>
                      <a:r>
                        <a:rPr lang="ru-RU" sz="900" b="1" dirty="0">
                          <a:solidFill>
                            <a:srgbClr val="0000FF"/>
                          </a:solidFill>
                          <a:effectLst/>
                          <a:latin typeface="Arial" pitchFamily="34" charset="0"/>
                          <a:cs typeface="Arial" pitchFamily="34" charset="0"/>
                        </a:rPr>
                        <a:t>показателя</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a:solidFill>
                            <a:srgbClr val="0000FF"/>
                          </a:solidFill>
                          <a:effectLst/>
                          <a:latin typeface="Arial" pitchFamily="34" charset="0"/>
                          <a:cs typeface="Arial" pitchFamily="34" charset="0"/>
                        </a:rPr>
                        <a:t>Ед. изм.</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b="1" dirty="0" smtClean="0">
                          <a:solidFill>
                            <a:srgbClr val="0000FF"/>
                          </a:solidFill>
                          <a:effectLst/>
                          <a:latin typeface="Arial" pitchFamily="34" charset="0"/>
                          <a:ea typeface="Times New Roman" panose="02020603050405020304" pitchFamily="18" charset="0"/>
                          <a:cs typeface="Arial" pitchFamily="34" charset="0"/>
                        </a:rPr>
                        <a:t>2016</a:t>
                      </a:r>
                      <a:r>
                        <a:rPr lang="ru-RU" sz="1100" b="1" baseline="0" dirty="0" smtClean="0">
                          <a:solidFill>
                            <a:srgbClr val="0000FF"/>
                          </a:solidFill>
                          <a:effectLst/>
                          <a:latin typeface="Arial" pitchFamily="34" charset="0"/>
                          <a:ea typeface="Times New Roman" panose="02020603050405020304" pitchFamily="18" charset="0"/>
                          <a:cs typeface="Arial" pitchFamily="34" charset="0"/>
                        </a:rPr>
                        <a:t>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2017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100" b="1" dirty="0" smtClean="0">
                          <a:solidFill>
                            <a:srgbClr val="0000FF"/>
                          </a:solidFill>
                          <a:effectLst/>
                          <a:latin typeface="Arial" pitchFamily="34" charset="0"/>
                          <a:ea typeface="Times New Roman" panose="02020603050405020304" pitchFamily="18" charset="0"/>
                          <a:cs typeface="Arial" pitchFamily="34" charset="0"/>
                        </a:rPr>
                        <a:t>2018 год</a:t>
                      </a:r>
                      <a:endParaRPr lang="ru-RU" sz="110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0092">
                <a:tc>
                  <a:txBody>
                    <a:bodyPr/>
                    <a:lstStyle/>
                    <a:p>
                      <a:pPr algn="ctr">
                        <a:spcAft>
                          <a:spcPts val="0"/>
                        </a:spcAft>
                      </a:pPr>
                      <a:r>
                        <a:rPr lang="ru-RU" sz="1000" b="1" dirty="0" smtClean="0">
                          <a:solidFill>
                            <a:srgbClr val="0000FF"/>
                          </a:solidFill>
                          <a:latin typeface="Arial" pitchFamily="34" charset="0"/>
                          <a:ea typeface="Times New Roman"/>
                          <a:cs typeface="Arial" pitchFamily="34" charset="0"/>
                        </a:rPr>
                        <a:t>15.</a:t>
                      </a:r>
                      <a:endParaRPr lang="ru-RU" sz="10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smtClean="0">
                          <a:solidFill>
                            <a:srgbClr val="0000FF"/>
                          </a:solidFill>
                          <a:latin typeface="Arial" pitchFamily="34" charset="0"/>
                          <a:ea typeface="Times New Roman"/>
                          <a:cs typeface="Arial" pitchFamily="34" charset="0"/>
                        </a:rPr>
                        <a:t>Удельный расход электрической энергии на снабжение органов местного самоуправления и муниципальных учреждений (в расчете на 1 кв. метр общей площади)</a:t>
                      </a:r>
                      <a:endParaRPr lang="ru-RU" sz="9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кВт*ч/м2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54,22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54,62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54,98</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0092">
                <a:tc>
                  <a:txBody>
                    <a:bodyPr/>
                    <a:lstStyle/>
                    <a:p>
                      <a:pPr algn="ctr">
                        <a:spcAft>
                          <a:spcPts val="0"/>
                        </a:spcAft>
                      </a:pPr>
                      <a:r>
                        <a:rPr lang="ru-RU" sz="900" b="1" dirty="0">
                          <a:solidFill>
                            <a:srgbClr val="0000FF"/>
                          </a:solidFill>
                          <a:latin typeface="Arial" pitchFamily="34" charset="0"/>
                          <a:ea typeface="Times New Roman"/>
                          <a:cs typeface="Arial" pitchFamily="34" charset="0"/>
                        </a:rPr>
                        <a:t>16.</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тепловой энергии на снабжение органов местного самоуправления и муниципальных учреждений (в расчете на 1 кв. метр общей площади)</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Гкал/м2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0,16</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0,16</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0,16</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238">
                <a:tc>
                  <a:txBody>
                    <a:bodyPr/>
                    <a:lstStyle/>
                    <a:p>
                      <a:pPr algn="ctr">
                        <a:spcAft>
                          <a:spcPts val="0"/>
                        </a:spcAft>
                      </a:pPr>
                      <a:r>
                        <a:rPr lang="ru-RU" sz="900" b="1">
                          <a:solidFill>
                            <a:srgbClr val="0000FF"/>
                          </a:solidFill>
                          <a:latin typeface="Arial" pitchFamily="34" charset="0"/>
                          <a:ea typeface="Times New Roman"/>
                          <a:cs typeface="Arial" pitchFamily="34" charset="0"/>
                        </a:rPr>
                        <a:t>17.</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холодной воды на снабжение органов местного самоуправления и муниципальных учреждений (в расчете на 1 человека)</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м3/чел.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1,60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1,59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1,58</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238">
                <a:tc>
                  <a:txBody>
                    <a:bodyPr/>
                    <a:lstStyle/>
                    <a:p>
                      <a:pPr algn="ctr">
                        <a:spcAft>
                          <a:spcPts val="0"/>
                        </a:spcAft>
                      </a:pPr>
                      <a:r>
                        <a:rPr lang="ru-RU" sz="900" b="1">
                          <a:solidFill>
                            <a:srgbClr val="0000FF"/>
                          </a:solidFill>
                          <a:latin typeface="Arial" pitchFamily="34" charset="0"/>
                          <a:ea typeface="Times New Roman"/>
                          <a:cs typeface="Arial" pitchFamily="34" charset="0"/>
                        </a:rPr>
                        <a:t>18.</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горячей воды на снабжение органов местного самоуправления и муниципальных учреждений (в расчете на 1 человека)</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м3/чел.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0,20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0,20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0,20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9687">
                <a:tc>
                  <a:txBody>
                    <a:bodyPr/>
                    <a:lstStyle/>
                    <a:p>
                      <a:pPr algn="ctr">
                        <a:spcAft>
                          <a:spcPts val="0"/>
                        </a:spcAft>
                      </a:pPr>
                      <a:r>
                        <a:rPr lang="ru-RU" sz="900" b="1">
                          <a:solidFill>
                            <a:srgbClr val="0000FF"/>
                          </a:solidFill>
                          <a:latin typeface="Arial" pitchFamily="34" charset="0"/>
                          <a:ea typeface="Times New Roman"/>
                          <a:cs typeface="Arial" pitchFamily="34" charset="0"/>
                        </a:rPr>
                        <a:t>19.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a:solidFill>
                            <a:srgbClr val="0000FF"/>
                          </a:solidFill>
                          <a:latin typeface="Arial" pitchFamily="34" charset="0"/>
                          <a:ea typeface="Times New Roman"/>
                          <a:cs typeface="Arial" pitchFamily="34" charset="0"/>
                        </a:rPr>
                        <a:t>Удельный расход природного газа на снабжение органов местного самоуправления и муниципальных учреждений (в расчете на 1 человека)</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м3/чел.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0,39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0,38</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0,38</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9374">
                <a:tc>
                  <a:txBody>
                    <a:bodyPr/>
                    <a:lstStyle/>
                    <a:p>
                      <a:pPr algn="ctr">
                        <a:spcAft>
                          <a:spcPts val="0"/>
                        </a:spcAft>
                      </a:pPr>
                      <a:r>
                        <a:rPr lang="ru-RU" sz="900" b="1">
                          <a:solidFill>
                            <a:srgbClr val="0000FF"/>
                          </a:solidFill>
                          <a:latin typeface="Arial" pitchFamily="34" charset="0"/>
                          <a:ea typeface="Times New Roman"/>
                          <a:cs typeface="Arial" pitchFamily="34" charset="0"/>
                        </a:rPr>
                        <a:t>20.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Отношение экономии энергетических ресурсов и воды в стоимостном выражении, достижение которой планируется в результате реализации </a:t>
                      </a:r>
                      <a:r>
                        <a:rPr lang="ru-RU" sz="900" b="1" dirty="0" err="1">
                          <a:solidFill>
                            <a:srgbClr val="0000FF"/>
                          </a:solidFill>
                          <a:latin typeface="Arial" pitchFamily="34" charset="0"/>
                          <a:ea typeface="Times New Roman"/>
                          <a:cs typeface="Arial" pitchFamily="34" charset="0"/>
                        </a:rPr>
                        <a:t>энергосервисных</a:t>
                      </a:r>
                      <a:r>
                        <a:rPr lang="ru-RU" sz="900" b="1" dirty="0">
                          <a:solidFill>
                            <a:srgbClr val="0000FF"/>
                          </a:solidFill>
                          <a:latin typeface="Arial" pitchFamily="34" charset="0"/>
                          <a:ea typeface="Times New Roman"/>
                          <a:cs typeface="Arial" pitchFamily="34" charset="0"/>
                        </a:rPr>
                        <a:t> договоров (контрактов), заключенных органами местного самоуправления и муниципальными учреждениями, к общему объему финансирования муниципальной программы</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214">
                <a:tc>
                  <a:txBody>
                    <a:bodyPr/>
                    <a:lstStyle/>
                    <a:p>
                      <a:pPr algn="ctr">
                        <a:spcAft>
                          <a:spcPts val="0"/>
                        </a:spcAft>
                      </a:pPr>
                      <a:r>
                        <a:rPr lang="ru-RU" sz="900" b="1">
                          <a:solidFill>
                            <a:srgbClr val="0000FF"/>
                          </a:solidFill>
                          <a:latin typeface="Arial" pitchFamily="34" charset="0"/>
                          <a:ea typeface="Times New Roman"/>
                          <a:cs typeface="Arial" pitchFamily="34" charset="0"/>
                        </a:rPr>
                        <a:t>21.</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a:t>
                      </a:r>
                      <a:r>
                        <a:rPr lang="ru-RU" sz="900" b="1" dirty="0" err="1">
                          <a:solidFill>
                            <a:srgbClr val="0000FF"/>
                          </a:solidFill>
                          <a:latin typeface="Arial" pitchFamily="34" charset="0"/>
                          <a:ea typeface="Times New Roman"/>
                          <a:cs typeface="Arial" pitchFamily="34" charset="0"/>
                        </a:rPr>
                        <a:t>энергосервисных</a:t>
                      </a:r>
                      <a:r>
                        <a:rPr lang="ru-RU" sz="900" b="1" dirty="0">
                          <a:solidFill>
                            <a:srgbClr val="0000FF"/>
                          </a:solidFill>
                          <a:latin typeface="Arial" pitchFamily="34" charset="0"/>
                          <a:ea typeface="Times New Roman"/>
                          <a:cs typeface="Arial" pitchFamily="34" charset="0"/>
                        </a:rPr>
                        <a:t> договоров (контрактов), заключенных органами местного самоуправления и муниципальными учреждениями</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шт.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518">
                <a:tc>
                  <a:txBody>
                    <a:bodyPr/>
                    <a:lstStyle/>
                    <a:p>
                      <a:pPr algn="ctr">
                        <a:spcAft>
                          <a:spcPts val="0"/>
                        </a:spcAft>
                      </a:pPr>
                      <a:r>
                        <a:rPr lang="ru-RU" sz="900" b="1">
                          <a:solidFill>
                            <a:srgbClr val="0000FF"/>
                          </a:solidFill>
                          <a:latin typeface="Arial" pitchFamily="34" charset="0"/>
                          <a:ea typeface="Times New Roman"/>
                          <a:cs typeface="Arial" pitchFamily="34" charset="0"/>
                        </a:rPr>
                        <a:t>22.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тепловой энергии в многоквартирных домах (в расчете на 1 кв. метр общей площади)</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Гкал/м2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0,24</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0,24</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0,24</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701">
                <a:tc>
                  <a:txBody>
                    <a:bodyPr/>
                    <a:lstStyle/>
                    <a:p>
                      <a:pPr algn="ctr">
                        <a:spcAft>
                          <a:spcPts val="0"/>
                        </a:spcAft>
                      </a:pPr>
                      <a:r>
                        <a:rPr lang="ru-RU" sz="900" b="1">
                          <a:solidFill>
                            <a:srgbClr val="0000FF"/>
                          </a:solidFill>
                          <a:latin typeface="Arial" pitchFamily="34" charset="0"/>
                          <a:ea typeface="Times New Roman"/>
                          <a:cs typeface="Arial" pitchFamily="34" charset="0"/>
                        </a:rPr>
                        <a:t>23.</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холодной воды в многоквартирных домах (в расчете на 1 жителя)</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м3/чел.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26,40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26,40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26,40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8639">
                <a:tc>
                  <a:txBody>
                    <a:bodyPr/>
                    <a:lstStyle/>
                    <a:p>
                      <a:pPr algn="ctr">
                        <a:spcAft>
                          <a:spcPts val="0"/>
                        </a:spcAft>
                      </a:pPr>
                      <a:r>
                        <a:rPr lang="ru-RU" sz="900" b="1">
                          <a:solidFill>
                            <a:srgbClr val="0000FF"/>
                          </a:solidFill>
                          <a:latin typeface="Arial" pitchFamily="34" charset="0"/>
                          <a:ea typeface="Times New Roman"/>
                          <a:cs typeface="Arial" pitchFamily="34" charset="0"/>
                        </a:rPr>
                        <a:t>24.</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горячей воды в многоквартирных домах (в расчете на 1 жителя)</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м3/чел.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13,00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13,00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13,00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518">
                <a:tc>
                  <a:txBody>
                    <a:bodyPr/>
                    <a:lstStyle/>
                    <a:p>
                      <a:pPr algn="ctr">
                        <a:spcAft>
                          <a:spcPts val="0"/>
                        </a:spcAft>
                      </a:pPr>
                      <a:r>
                        <a:rPr lang="ru-RU" sz="900" b="1">
                          <a:solidFill>
                            <a:srgbClr val="0000FF"/>
                          </a:solidFill>
                          <a:latin typeface="Arial" pitchFamily="34" charset="0"/>
                          <a:ea typeface="Times New Roman"/>
                          <a:cs typeface="Arial" pitchFamily="34" charset="0"/>
                        </a:rPr>
                        <a:t>25.</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электрической энергии в многоквартирных домах (в расчете на 1 кв. метр общей площади)</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кВт</a:t>
                      </a:r>
                      <a:r>
                        <a:rPr lang="en-US" sz="900" b="1">
                          <a:solidFill>
                            <a:srgbClr val="0000FF"/>
                          </a:solidFill>
                          <a:latin typeface="Arial" pitchFamily="34" charset="0"/>
                          <a:ea typeface="Times New Roman"/>
                          <a:cs typeface="Arial" pitchFamily="34" charset="0"/>
                        </a:rPr>
                        <a:t>*</a:t>
                      </a:r>
                      <a:r>
                        <a:rPr lang="ru-RU" sz="900" b="1">
                          <a:solidFill>
                            <a:srgbClr val="0000FF"/>
                          </a:solidFill>
                          <a:latin typeface="Arial" pitchFamily="34" charset="0"/>
                          <a:ea typeface="Times New Roman"/>
                          <a:cs typeface="Arial" pitchFamily="34" charset="0"/>
                        </a:rPr>
                        <a:t>ч/м2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38,13</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38,42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38,47</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518">
                <a:tc>
                  <a:txBody>
                    <a:bodyPr/>
                    <a:lstStyle/>
                    <a:p>
                      <a:pPr algn="ctr">
                        <a:spcAft>
                          <a:spcPts val="0"/>
                        </a:spcAft>
                      </a:pPr>
                      <a:r>
                        <a:rPr lang="ru-RU" sz="900" b="1" dirty="0">
                          <a:solidFill>
                            <a:srgbClr val="0000FF"/>
                          </a:solidFill>
                          <a:latin typeface="Arial" pitchFamily="34" charset="0"/>
                          <a:ea typeface="Times New Roman"/>
                          <a:cs typeface="Arial" pitchFamily="34" charset="0"/>
                        </a:rPr>
                        <a:t>26.</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природного газа в многоквартирных домах с индивидуальными системами газового отопления (в расчете на 1 кв. метр общей площади)</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м3/чел.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26,00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26,00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26,00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518">
                <a:tc>
                  <a:txBody>
                    <a:bodyPr/>
                    <a:lstStyle/>
                    <a:p>
                      <a:pPr algn="ctr">
                        <a:spcAft>
                          <a:spcPts val="0"/>
                        </a:spcAft>
                      </a:pPr>
                      <a:r>
                        <a:rPr lang="ru-RU" sz="900" b="1" dirty="0">
                          <a:solidFill>
                            <a:srgbClr val="0000FF"/>
                          </a:solidFill>
                          <a:latin typeface="Arial" pitchFamily="34" charset="0"/>
                          <a:ea typeface="Times New Roman"/>
                          <a:cs typeface="Arial" pitchFamily="34" charset="0"/>
                        </a:rPr>
                        <a:t>27.</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природного газа в многоквартирных домах с иными системами теплоснабжения (в расчете на 1 жителя)</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м3/чел.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219,00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220,00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220,00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8639">
                <a:tc>
                  <a:txBody>
                    <a:bodyPr/>
                    <a:lstStyle/>
                    <a:p>
                      <a:pPr algn="ctr">
                        <a:spcAft>
                          <a:spcPts val="0"/>
                        </a:spcAft>
                      </a:pPr>
                      <a:r>
                        <a:rPr lang="ru-RU" sz="900" b="1" dirty="0">
                          <a:solidFill>
                            <a:srgbClr val="0000FF"/>
                          </a:solidFill>
                          <a:latin typeface="Arial" pitchFamily="34" charset="0"/>
                          <a:ea typeface="Times New Roman"/>
                          <a:cs typeface="Arial" pitchFamily="34" charset="0"/>
                        </a:rPr>
                        <a:t>28.</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суммарный расход энергетических ресурсов в многоквартирных домах</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т.у.т./м2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105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9687">
                <a:tc>
                  <a:txBody>
                    <a:bodyPr/>
                    <a:lstStyle/>
                    <a:p>
                      <a:pPr algn="ctr">
                        <a:spcAft>
                          <a:spcPts val="0"/>
                        </a:spcAft>
                      </a:pPr>
                      <a:r>
                        <a:rPr lang="ru-RU" sz="900" b="1">
                          <a:solidFill>
                            <a:srgbClr val="0000FF"/>
                          </a:solidFill>
                          <a:latin typeface="Arial" pitchFamily="34" charset="0"/>
                          <a:ea typeface="Times New Roman"/>
                          <a:cs typeface="Arial" pitchFamily="34" charset="0"/>
                        </a:rPr>
                        <a:t>29.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топлива на выработку тепловой энергии на тепловых электростанциях</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т.у.т./тыс.мВт*ч</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9687">
                <a:tc>
                  <a:txBody>
                    <a:bodyPr/>
                    <a:lstStyle/>
                    <a:p>
                      <a:pPr algn="ctr">
                        <a:spcAft>
                          <a:spcPts val="0"/>
                        </a:spcAft>
                      </a:pPr>
                      <a:r>
                        <a:rPr lang="ru-RU" sz="900" b="1">
                          <a:solidFill>
                            <a:srgbClr val="0000FF"/>
                          </a:solidFill>
                          <a:latin typeface="Arial" pitchFamily="34" charset="0"/>
                          <a:ea typeface="Times New Roman"/>
                          <a:cs typeface="Arial" pitchFamily="34" charset="0"/>
                        </a:rPr>
                        <a:t>30.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топлива на выработку тепловой энергии в котельных</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a:solidFill>
                            <a:srgbClr val="0000FF"/>
                          </a:solidFill>
                          <a:latin typeface="Arial" pitchFamily="34" charset="0"/>
                          <a:ea typeface="Times New Roman"/>
                          <a:cs typeface="Arial" pitchFamily="34" charset="0"/>
                        </a:rPr>
                        <a:t>тыс.м3/тыс.Гкал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117,00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117,00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117,00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518">
                <a:tc>
                  <a:txBody>
                    <a:bodyPr/>
                    <a:lstStyle/>
                    <a:p>
                      <a:pPr algn="ctr">
                        <a:spcAft>
                          <a:spcPts val="0"/>
                        </a:spcAft>
                      </a:pPr>
                      <a:r>
                        <a:rPr lang="ru-RU" sz="900" b="1" dirty="0">
                          <a:solidFill>
                            <a:srgbClr val="0000FF"/>
                          </a:solidFill>
                          <a:latin typeface="Arial" pitchFamily="34" charset="0"/>
                          <a:ea typeface="Times New Roman"/>
                          <a:cs typeface="Arial" pitchFamily="34" charset="0"/>
                        </a:rPr>
                        <a:t>31.</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электрической энергии, используемой при передаче тепловой энергии в системах теплоснабжения</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кВт</a:t>
                      </a:r>
                      <a:r>
                        <a:rPr lang="en-US" sz="900" b="1" dirty="0">
                          <a:solidFill>
                            <a:srgbClr val="0000FF"/>
                          </a:solidFill>
                          <a:latin typeface="Arial" pitchFamily="34" charset="0"/>
                          <a:ea typeface="Times New Roman"/>
                          <a:cs typeface="Arial" pitchFamily="34" charset="0"/>
                        </a:rPr>
                        <a:t>*</a:t>
                      </a:r>
                      <a:r>
                        <a:rPr lang="ru-RU" sz="900" b="1" dirty="0">
                          <a:solidFill>
                            <a:srgbClr val="0000FF"/>
                          </a:solidFill>
                          <a:latin typeface="Arial" pitchFamily="34" charset="0"/>
                          <a:ea typeface="Times New Roman"/>
                          <a:cs typeface="Arial" pitchFamily="34" charset="0"/>
                        </a:rPr>
                        <a:t>ч/тыс.Гкал</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0,029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0,029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0,029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518">
                <a:tc>
                  <a:txBody>
                    <a:bodyPr/>
                    <a:lstStyle/>
                    <a:p>
                      <a:pPr algn="ctr">
                        <a:spcAft>
                          <a:spcPts val="0"/>
                        </a:spcAft>
                      </a:pPr>
                      <a:r>
                        <a:rPr lang="ru-RU" sz="900" b="1" dirty="0">
                          <a:solidFill>
                            <a:srgbClr val="0000FF"/>
                          </a:solidFill>
                          <a:latin typeface="Arial" pitchFamily="34" charset="0"/>
                          <a:ea typeface="Times New Roman"/>
                          <a:cs typeface="Arial" pitchFamily="34" charset="0"/>
                        </a:rPr>
                        <a:t>32.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потерь тепловой энергии при ее передаче в общем объеме переданной тепловой энергии</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13,00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13,00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13,00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Прямоугольник 7"/>
          <p:cNvSpPr/>
          <p:nvPr/>
        </p:nvSpPr>
        <p:spPr>
          <a:xfrm>
            <a:off x="251520" y="44624"/>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аблица 3"/>
          <p:cNvSpPr>
            <a:spLocks noGrp="1"/>
          </p:cNvSpPr>
          <p:nvPr>
            <p:ph type="tbl" sz="quarter" idx="13"/>
          </p:nvPr>
        </p:nvSpPr>
        <p:spPr/>
      </p:sp>
      <p:graphicFrame>
        <p:nvGraphicFramePr>
          <p:cNvPr id="5" name="Таблица 4"/>
          <p:cNvGraphicFramePr>
            <a:graphicFrameLocks noGrp="1"/>
          </p:cNvGraphicFramePr>
          <p:nvPr>
            <p:extLst>
              <p:ext uri="{D42A27DB-BD31-4B8C-83A1-F6EECF244321}">
                <p14:modId xmlns:p14="http://schemas.microsoft.com/office/powerpoint/2010/main" xmlns="" val="3659832503"/>
              </p:ext>
            </p:extLst>
          </p:nvPr>
        </p:nvGraphicFramePr>
        <p:xfrm>
          <a:off x="179512" y="548677"/>
          <a:ext cx="8784976" cy="6148818"/>
        </p:xfrm>
        <a:graphic>
          <a:graphicData uri="http://schemas.openxmlformats.org/drawingml/2006/table">
            <a:tbl>
              <a:tblPr firstRow="1" firstCol="1" bandRow="1">
                <a:tableStyleId>{5C22544A-7EE6-4342-B048-85BDC9FD1C3A}</a:tableStyleId>
              </a:tblPr>
              <a:tblGrid>
                <a:gridCol w="288032"/>
                <a:gridCol w="5328592"/>
                <a:gridCol w="648072"/>
                <a:gridCol w="792088"/>
                <a:gridCol w="864096"/>
                <a:gridCol w="864096"/>
              </a:tblGrid>
              <a:tr h="576067">
                <a:tc>
                  <a:txBody>
                    <a:bodyPr/>
                    <a:lstStyle/>
                    <a:p>
                      <a:pPr algn="ctr" fontAlgn="base">
                        <a:lnSpc>
                          <a:spcPts val="1965"/>
                        </a:lnSpc>
                        <a:spcAft>
                          <a:spcPts val="0"/>
                        </a:spcAft>
                      </a:pPr>
                      <a:r>
                        <a:rPr lang="ru-RU" sz="900" b="1" dirty="0">
                          <a:solidFill>
                            <a:srgbClr val="0000FF"/>
                          </a:solidFill>
                          <a:effectLst/>
                          <a:latin typeface="Arial" pitchFamily="34" charset="0"/>
                          <a:cs typeface="Arial" pitchFamily="34" charset="0"/>
                        </a:rPr>
                        <a:t> </a:t>
                      </a:r>
                      <a:r>
                        <a:rPr lang="ru-RU" sz="900" b="1" dirty="0" err="1" smtClean="0">
                          <a:solidFill>
                            <a:srgbClr val="0000FF"/>
                          </a:solidFill>
                          <a:effectLst/>
                          <a:latin typeface="Arial" pitchFamily="34" charset="0"/>
                          <a:cs typeface="Arial" pitchFamily="34" charset="0"/>
                        </a:rPr>
                        <a:t>п</a:t>
                      </a:r>
                      <a:r>
                        <a:rPr lang="ru-RU" sz="900" b="1" dirty="0" smtClean="0">
                          <a:solidFill>
                            <a:srgbClr val="0000FF"/>
                          </a:solidFill>
                          <a:effectLst/>
                          <a:latin typeface="Arial" pitchFamily="34" charset="0"/>
                          <a:cs typeface="Arial" pitchFamily="34" charset="0"/>
                        </a:rPr>
                        <a:t>/</a:t>
                      </a:r>
                      <a:r>
                        <a:rPr lang="ru-RU" sz="900" b="1" dirty="0" err="1" smtClean="0">
                          <a:solidFill>
                            <a:srgbClr val="0000FF"/>
                          </a:solidFill>
                          <a:effectLst/>
                          <a:latin typeface="Arial" pitchFamily="34" charset="0"/>
                          <a:cs typeface="Arial" pitchFamily="34" charset="0"/>
                        </a:rPr>
                        <a:t>п</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900" b="1" dirty="0" smtClean="0">
                          <a:solidFill>
                            <a:srgbClr val="0000FF"/>
                          </a:solidFill>
                          <a:effectLst/>
                          <a:latin typeface="Arial" pitchFamily="34" charset="0"/>
                          <a:cs typeface="Arial" pitchFamily="34" charset="0"/>
                        </a:rPr>
                        <a:t>Наименование </a:t>
                      </a:r>
                      <a:r>
                        <a:rPr lang="ru-RU" sz="900" b="1" dirty="0">
                          <a:solidFill>
                            <a:srgbClr val="0000FF"/>
                          </a:solidFill>
                          <a:effectLst/>
                          <a:latin typeface="Arial" pitchFamily="34" charset="0"/>
                          <a:cs typeface="Arial" pitchFamily="34" charset="0"/>
                        </a:rPr>
                        <a:t>показателя</a:t>
                      </a:r>
                      <a:endParaRPr lang="ru-RU" sz="900" b="1" dirty="0">
                        <a:solidFill>
                          <a:srgbClr val="0000FF"/>
                        </a:solidFill>
                        <a:effectLst/>
                        <a:latin typeface="Arial" pitchFamily="34" charset="0"/>
                        <a:ea typeface="Times New Roman" panose="02020603050405020304" pitchFamily="18" charset="0"/>
                        <a:cs typeface="Arial" pitchFamily="34" charset="0"/>
                      </a:endParaRPr>
                    </a:p>
                  </a:txBody>
                  <a:tcPr marL="58461" marR="584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ts val="1965"/>
                        </a:lnSpc>
                        <a:spcAft>
                          <a:spcPts val="0"/>
                        </a:spcAft>
                      </a:pPr>
                      <a:r>
                        <a:rPr lang="ru-RU" sz="1050" b="1" dirty="0">
                          <a:solidFill>
                            <a:srgbClr val="0000FF"/>
                          </a:solidFill>
                          <a:effectLst/>
                          <a:latin typeface="Arial" pitchFamily="34" charset="0"/>
                          <a:cs typeface="Arial" pitchFamily="34" charset="0"/>
                        </a:rPr>
                        <a:t>Ед. изм.</a:t>
                      </a:r>
                      <a:endParaRPr lang="ru-RU" sz="1050" b="1" dirty="0">
                        <a:solidFill>
                          <a:srgbClr val="0000FF"/>
                        </a:solidFill>
                        <a:effectLst/>
                        <a:latin typeface="Arial" pitchFamily="34" charset="0"/>
                        <a:ea typeface="Times New Roman" panose="02020603050405020304" pitchFamily="18"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050" b="1" dirty="0" smtClean="0">
                          <a:solidFill>
                            <a:srgbClr val="0000FF"/>
                          </a:solidFill>
                          <a:effectLst/>
                          <a:latin typeface="Arial" pitchFamily="34" charset="0"/>
                          <a:ea typeface="Times New Roman" panose="02020603050405020304" pitchFamily="18" charset="0"/>
                          <a:cs typeface="Arial" pitchFamily="34" charset="0"/>
                        </a:rPr>
                        <a:t>2016</a:t>
                      </a:r>
                      <a:r>
                        <a:rPr lang="ru-RU" sz="1050" b="1" baseline="0" dirty="0" smtClean="0">
                          <a:solidFill>
                            <a:srgbClr val="0000FF"/>
                          </a:solidFill>
                          <a:effectLst/>
                          <a:latin typeface="Arial" pitchFamily="34" charset="0"/>
                          <a:ea typeface="Times New Roman" panose="02020603050405020304" pitchFamily="18" charset="0"/>
                          <a:cs typeface="Arial" pitchFamily="34" charset="0"/>
                        </a:rPr>
                        <a:t> год</a:t>
                      </a:r>
                      <a:endParaRPr lang="ru-RU" sz="105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effectLst/>
                          <a:latin typeface="Arial" pitchFamily="34" charset="0"/>
                          <a:ea typeface="Times New Roman" panose="02020603050405020304" pitchFamily="18" charset="0"/>
                          <a:cs typeface="Arial" pitchFamily="34" charset="0"/>
                        </a:rPr>
                        <a:t>2017 год</a:t>
                      </a:r>
                      <a:endParaRPr lang="ru-RU" sz="105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smtClean="0">
                          <a:solidFill>
                            <a:srgbClr val="0000FF"/>
                          </a:solidFill>
                          <a:effectLst/>
                          <a:latin typeface="Arial" pitchFamily="34" charset="0"/>
                          <a:ea typeface="Times New Roman" panose="02020603050405020304" pitchFamily="18" charset="0"/>
                          <a:cs typeface="Arial" pitchFamily="34" charset="0"/>
                        </a:rPr>
                        <a:t>2018 год</a:t>
                      </a:r>
                      <a:endParaRPr lang="ru-RU" sz="1050" b="1" dirty="0">
                        <a:solidFill>
                          <a:srgbClr val="0000FF"/>
                        </a:solidFill>
                        <a:effectLst/>
                        <a:latin typeface="Arial" pitchFamily="34" charset="0"/>
                        <a:ea typeface="Times New Roman" panose="02020603050405020304" pitchFamily="18" charset="0"/>
                        <a:cs typeface="Arial"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946">
                <a:tc>
                  <a:txBody>
                    <a:bodyPr/>
                    <a:lstStyle/>
                    <a:p>
                      <a:pPr algn="ctr">
                        <a:spcAft>
                          <a:spcPts val="0"/>
                        </a:spcAft>
                      </a:pPr>
                      <a:r>
                        <a:rPr lang="ru-RU" sz="900" b="1" dirty="0">
                          <a:solidFill>
                            <a:srgbClr val="0000FF"/>
                          </a:solidFill>
                          <a:latin typeface="Arial" pitchFamily="34" charset="0"/>
                          <a:ea typeface="Times New Roman"/>
                          <a:cs typeface="Arial" pitchFamily="34" charset="0"/>
                        </a:rPr>
                        <a:t>33.</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потерь воды при ее передаче в общем объеме переданной воды</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12,00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12,00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12,00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0412">
                <a:tc>
                  <a:txBody>
                    <a:bodyPr/>
                    <a:lstStyle/>
                    <a:p>
                      <a:pPr algn="ctr">
                        <a:spcAft>
                          <a:spcPts val="0"/>
                        </a:spcAft>
                      </a:pPr>
                      <a:r>
                        <a:rPr lang="ru-RU" sz="900" b="1" dirty="0">
                          <a:solidFill>
                            <a:srgbClr val="0000FF"/>
                          </a:solidFill>
                          <a:latin typeface="Arial" pitchFamily="34" charset="0"/>
                          <a:ea typeface="Times New Roman"/>
                          <a:cs typeface="Arial" pitchFamily="34" charset="0"/>
                        </a:rPr>
                        <a:t>34.</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электрической энергии, используемой для передачи (транспортировки) воды в системах водоснабжения (на 1 куб. метр)</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кВт</a:t>
                      </a:r>
                      <a:r>
                        <a:rPr lang="en-US" sz="1050" b="1">
                          <a:solidFill>
                            <a:srgbClr val="0000FF"/>
                          </a:solidFill>
                          <a:latin typeface="Arial" pitchFamily="34" charset="0"/>
                          <a:ea typeface="Times New Roman"/>
                          <a:cs typeface="Arial" pitchFamily="34" charset="0"/>
                        </a:rPr>
                        <a:t>*</a:t>
                      </a:r>
                      <a:r>
                        <a:rPr lang="ru-RU" sz="1050" b="1">
                          <a:solidFill>
                            <a:srgbClr val="0000FF"/>
                          </a:solidFill>
                          <a:latin typeface="Arial" pitchFamily="34" charset="0"/>
                          <a:ea typeface="Times New Roman"/>
                          <a:cs typeface="Arial" pitchFamily="34" charset="0"/>
                        </a:rPr>
                        <a:t>ч/м3</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0,90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0,90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0,90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3621">
                <a:tc>
                  <a:txBody>
                    <a:bodyPr/>
                    <a:lstStyle/>
                    <a:p>
                      <a:pPr algn="ctr">
                        <a:spcAft>
                          <a:spcPts val="0"/>
                        </a:spcAft>
                      </a:pPr>
                      <a:r>
                        <a:rPr lang="ru-RU" sz="900" b="1">
                          <a:solidFill>
                            <a:srgbClr val="0000FF"/>
                          </a:solidFill>
                          <a:latin typeface="Arial" pitchFamily="34" charset="0"/>
                          <a:ea typeface="Times New Roman"/>
                          <a:cs typeface="Arial" pitchFamily="34" charset="0"/>
                        </a:rPr>
                        <a:t>35.</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электрической энергии, используемой в системах водоотведения (на 1 куб. метр)</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кВт</a:t>
                      </a:r>
                      <a:r>
                        <a:rPr lang="en-US" sz="1050" b="1" dirty="0">
                          <a:solidFill>
                            <a:srgbClr val="0000FF"/>
                          </a:solidFill>
                          <a:latin typeface="Arial" pitchFamily="34" charset="0"/>
                          <a:ea typeface="Times New Roman"/>
                          <a:cs typeface="Arial" pitchFamily="34" charset="0"/>
                        </a:rPr>
                        <a:t>*</a:t>
                      </a:r>
                      <a:r>
                        <a:rPr lang="ru-RU" sz="1050" b="1" dirty="0">
                          <a:solidFill>
                            <a:srgbClr val="0000FF"/>
                          </a:solidFill>
                          <a:latin typeface="Arial" pitchFamily="34" charset="0"/>
                          <a:ea typeface="Times New Roman"/>
                          <a:cs typeface="Arial" pitchFamily="34" charset="0"/>
                        </a:rPr>
                        <a:t>ч/м3</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0,80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0,80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0,80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542">
                <a:tc>
                  <a:txBody>
                    <a:bodyPr/>
                    <a:lstStyle/>
                    <a:p>
                      <a:pPr algn="ctr">
                        <a:spcAft>
                          <a:spcPts val="0"/>
                        </a:spcAft>
                      </a:pPr>
                      <a:r>
                        <a:rPr lang="ru-RU" sz="900" b="1">
                          <a:solidFill>
                            <a:srgbClr val="0000FF"/>
                          </a:solidFill>
                          <a:latin typeface="Arial" pitchFamily="34" charset="0"/>
                          <a:ea typeface="Times New Roman"/>
                          <a:cs typeface="Arial" pitchFamily="34" charset="0"/>
                        </a:rPr>
                        <a:t>36.</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Удельный расход электрической энергии в системах уличного освещения (на 1 кв. метр освещаемой площади с уровнем освещенности, соответствующим установленным нормативам)</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кВт</a:t>
                      </a:r>
                      <a:r>
                        <a:rPr lang="en-US" sz="1050" b="1" dirty="0">
                          <a:solidFill>
                            <a:srgbClr val="0000FF"/>
                          </a:solidFill>
                          <a:latin typeface="Arial" pitchFamily="34" charset="0"/>
                          <a:ea typeface="Times New Roman"/>
                          <a:cs typeface="Arial" pitchFamily="34" charset="0"/>
                        </a:rPr>
                        <a:t>*</a:t>
                      </a:r>
                      <a:r>
                        <a:rPr lang="ru-RU" sz="1050" b="1" dirty="0">
                          <a:solidFill>
                            <a:srgbClr val="0000FF"/>
                          </a:solidFill>
                          <a:latin typeface="Arial" pitchFamily="34" charset="0"/>
                          <a:ea typeface="Times New Roman"/>
                          <a:cs typeface="Arial" pitchFamily="34" charset="0"/>
                        </a:rPr>
                        <a:t>ч/м2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7031">
                <a:tc>
                  <a:txBody>
                    <a:bodyPr/>
                    <a:lstStyle/>
                    <a:p>
                      <a:pPr algn="ctr">
                        <a:spcAft>
                          <a:spcPts val="0"/>
                        </a:spcAft>
                      </a:pPr>
                      <a:r>
                        <a:rPr lang="ru-RU" sz="900" b="1">
                          <a:solidFill>
                            <a:srgbClr val="0000FF"/>
                          </a:solidFill>
                          <a:latin typeface="Arial" pitchFamily="34" charset="0"/>
                          <a:ea typeface="Times New Roman"/>
                          <a:cs typeface="Arial" pitchFamily="34" charset="0"/>
                        </a:rPr>
                        <a:t>37.</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высокоэкономичных по использованию моторного топлива и электрической энергии (в том числе относящихся к объектам с высоким классом энергетической эффективности) транспортных средств, относящихся к общественному транспорту, регулирование тарифов на услуги по перевозке на котором осуществляется муниципальным образованием город Урай</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шт.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5481">
                <a:tc>
                  <a:txBody>
                    <a:bodyPr/>
                    <a:lstStyle/>
                    <a:p>
                      <a:pPr algn="ctr">
                        <a:spcAft>
                          <a:spcPts val="0"/>
                        </a:spcAft>
                      </a:pPr>
                      <a:r>
                        <a:rPr lang="ru-RU" sz="900" b="1">
                          <a:solidFill>
                            <a:srgbClr val="0000FF"/>
                          </a:solidFill>
                          <a:latin typeface="Arial" pitchFamily="34" charset="0"/>
                          <a:ea typeface="Times New Roman"/>
                          <a:cs typeface="Arial" pitchFamily="34" charset="0"/>
                        </a:rPr>
                        <a:t>38.</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транспортных средств, относящихся к общественному транспорту, регулирование тарифов на услуги по перевозке на котором осуществляется муниципальным образованием город Урай, в отношении которых проведены мероприятия по энергосбережению и повышению энергетической эффективности, в том числе по замещению бензина и дизельного топлива, используемых транспортными средствами в качестве моторного топлива, природным газом, газовыми смесями, сжиженным углеводородным газом, используемыми в качестве моторного топлива, и электрической энергией </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шт.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7774">
                <a:tc>
                  <a:txBody>
                    <a:bodyPr/>
                    <a:lstStyle/>
                    <a:p>
                      <a:pPr algn="ctr">
                        <a:spcAft>
                          <a:spcPts val="0"/>
                        </a:spcAft>
                      </a:pPr>
                      <a:r>
                        <a:rPr lang="ru-RU" sz="900" b="1">
                          <a:solidFill>
                            <a:srgbClr val="0000FF"/>
                          </a:solidFill>
                          <a:latin typeface="Arial" pitchFamily="34" charset="0"/>
                          <a:ea typeface="Times New Roman"/>
                          <a:cs typeface="Arial" pitchFamily="34" charset="0"/>
                        </a:rPr>
                        <a:t>39.</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транспортных средств, использующих природный газ, газовые смеси, сжиженный углеводородный газ в качестве моторного топлива, регулирование тарифов на услуги по перевозке на которых осуществляется муниципальным образованием город Урай</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шт.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7774">
                <a:tc>
                  <a:txBody>
                    <a:bodyPr/>
                    <a:lstStyle/>
                    <a:p>
                      <a:pPr algn="ctr">
                        <a:spcAft>
                          <a:spcPts val="0"/>
                        </a:spcAft>
                      </a:pPr>
                      <a:r>
                        <a:rPr lang="ru-RU" sz="900" b="1" dirty="0">
                          <a:solidFill>
                            <a:srgbClr val="0000FF"/>
                          </a:solidFill>
                          <a:latin typeface="Arial" pitchFamily="34" charset="0"/>
                          <a:ea typeface="Times New Roman"/>
                          <a:cs typeface="Arial" pitchFamily="34" charset="0"/>
                        </a:rPr>
                        <a:t>40.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транспортных средств с автономным источником электрического питания, относящихся к общественному транспорту, регулирование тарифов на услуги по перевозке на которых осуществляется муниципальным образованием город Урай</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шт.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0636">
                <a:tc>
                  <a:txBody>
                    <a:bodyPr/>
                    <a:lstStyle/>
                    <a:p>
                      <a:pPr algn="ctr">
                        <a:spcAft>
                          <a:spcPts val="0"/>
                        </a:spcAft>
                      </a:pPr>
                      <a:r>
                        <a:rPr lang="ru-RU" sz="900" b="1" dirty="0">
                          <a:solidFill>
                            <a:srgbClr val="0000FF"/>
                          </a:solidFill>
                          <a:latin typeface="Arial" pitchFamily="34" charset="0"/>
                          <a:ea typeface="Times New Roman"/>
                          <a:cs typeface="Arial" pitchFamily="34" charset="0"/>
                        </a:rPr>
                        <a:t>41.</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транспортных средств, используемых органами местного самоуправления, муниципальными учреждениями, муниципальными унитарными предприятиями, в отношении которых проведены мероприятия по энергосбережению и повышению энергетической эффективности, в том числе по замещению бензина и дизельного топлива, используемых транспортными средствами в качестве моторного топлива, природным газом, газовыми смесями и сжиженным углеводородным газом, используемыми в качестве моторного топлива</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шт.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7774">
                <a:tc>
                  <a:txBody>
                    <a:bodyPr/>
                    <a:lstStyle/>
                    <a:p>
                      <a:pPr algn="ctr">
                        <a:spcAft>
                          <a:spcPts val="0"/>
                        </a:spcAft>
                      </a:pPr>
                      <a:r>
                        <a:rPr lang="ru-RU" sz="900" b="1" dirty="0">
                          <a:solidFill>
                            <a:srgbClr val="0000FF"/>
                          </a:solidFill>
                          <a:latin typeface="Arial" pitchFamily="34" charset="0"/>
                          <a:ea typeface="Times New Roman"/>
                          <a:cs typeface="Arial" pitchFamily="34" charset="0"/>
                        </a:rPr>
                        <a:t>42.</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Количество транспортных средств с автономным источником электрического питания, используемых органами местного самоуправления, муниципальными учреждениями и муниципальными унитарными предприятиями</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a:solidFill>
                            <a:srgbClr val="0000FF"/>
                          </a:solidFill>
                          <a:latin typeface="Arial" pitchFamily="34" charset="0"/>
                          <a:ea typeface="Times New Roman"/>
                          <a:cs typeface="Arial" pitchFamily="34" charset="0"/>
                        </a:rPr>
                        <a:t>шт.</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50" b="1" dirty="0">
                          <a:solidFill>
                            <a:srgbClr val="0000FF"/>
                          </a:solidFill>
                          <a:latin typeface="Arial" pitchFamily="34" charset="0"/>
                          <a:ea typeface="Times New Roman"/>
                          <a:cs typeface="Arial" pitchFamily="34" charset="0"/>
                        </a:rPr>
                        <a:t>0,00</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97">
                <a:tc>
                  <a:txBody>
                    <a:bodyPr/>
                    <a:lstStyle/>
                    <a:p>
                      <a:pPr algn="ctr">
                        <a:spcAft>
                          <a:spcPts val="0"/>
                        </a:spcAft>
                      </a:pPr>
                      <a:r>
                        <a:rPr lang="ru-RU" sz="900" b="1" dirty="0" smtClean="0">
                          <a:solidFill>
                            <a:srgbClr val="0000FF"/>
                          </a:solidFill>
                          <a:latin typeface="Arial" pitchFamily="34" charset="0"/>
                          <a:ea typeface="Times New Roman"/>
                          <a:cs typeface="Arial" pitchFamily="34" charset="0"/>
                        </a:rPr>
                        <a:t>43.</a:t>
                      </a:r>
                      <a:endParaRPr lang="ru-RU" sz="900" b="1" dirty="0">
                        <a:solidFill>
                          <a:srgbClr val="0000FF"/>
                        </a:solidFill>
                        <a:latin typeface="Arial" pitchFamily="34" charset="0"/>
                        <a:ea typeface="Times New Roman"/>
                        <a:cs typeface="Arial"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ru-RU" sz="900" b="1" dirty="0">
                          <a:solidFill>
                            <a:srgbClr val="0000FF"/>
                          </a:solidFill>
                          <a:latin typeface="Arial" pitchFamily="34" charset="0"/>
                          <a:ea typeface="Times New Roman"/>
                          <a:cs typeface="Arial" pitchFamily="34" charset="0"/>
                        </a:rPr>
                        <a:t>Доля исполненных обращений граждан в общей доле обращений по отлову безнадзорных и бродячих животных</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105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l">
                        <a:spcAft>
                          <a:spcPts val="0"/>
                        </a:spcAft>
                      </a:pPr>
                      <a:r>
                        <a:rPr lang="ru-RU" sz="1050" b="1" dirty="0" smtClean="0">
                          <a:solidFill>
                            <a:srgbClr val="0000FF"/>
                          </a:solidFill>
                          <a:latin typeface="Arial" pitchFamily="34" charset="0"/>
                          <a:ea typeface="Times New Roman"/>
                          <a:cs typeface="Arial" pitchFamily="34" charset="0"/>
                        </a:rPr>
                        <a:t>80</a:t>
                      </a:r>
                      <a:endParaRPr lang="ru-RU" sz="1050" b="1" dirty="0">
                        <a:solidFill>
                          <a:srgbClr val="0000FF"/>
                        </a:solidFill>
                        <a:latin typeface="Arial" pitchFamily="34" charset="0"/>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105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spcAft>
                          <a:spcPts val="0"/>
                        </a:spcAft>
                      </a:pPr>
                      <a:r>
                        <a:rPr lang="ru-RU" sz="1050" b="1" dirty="0">
                          <a:solidFill>
                            <a:srgbClr val="0000FF"/>
                          </a:solidFill>
                          <a:latin typeface="Arial" pitchFamily="34" charset="0"/>
                          <a:ea typeface="Times New Roman"/>
                          <a:cs typeface="Arial" pitchFamily="34" charset="0"/>
                        </a:rPr>
                        <a:t>-</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Прямоугольник 7"/>
          <p:cNvSpPr/>
          <p:nvPr/>
        </p:nvSpPr>
        <p:spPr>
          <a:xfrm>
            <a:off x="251520" y="15007"/>
            <a:ext cx="8640960" cy="400110"/>
          </a:xfrm>
          <a:prstGeom prst="rect">
            <a:avLst/>
          </a:prstGeom>
        </p:spPr>
        <p:txBody>
          <a:bodyPr wrap="square">
            <a:spAutoFit/>
          </a:bodyPr>
          <a:lstStyle/>
          <a:p>
            <a:pPr algn="ctr"/>
            <a:r>
              <a:rPr lang="ru-RU" sz="2000" b="1" dirty="0">
                <a:latin typeface="Arial" pitchFamily="34" charset="0"/>
                <a:ea typeface="Times New Roman" panose="02020603050405020304" pitchFamily="18" charset="0"/>
                <a:cs typeface="Arial" pitchFamily="34" charset="0"/>
              </a:rPr>
              <a:t>Целевые показатели муниципальной программы</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712968" cy="1015663"/>
          </a:xfrm>
          <a:prstGeom prst="rect">
            <a:avLst/>
          </a:prstGeom>
        </p:spPr>
        <p:txBody>
          <a:bodyPr wrap="square">
            <a:spAutoFit/>
          </a:bodyPr>
          <a:lstStyle/>
          <a:p>
            <a:pPr algn="ctr"/>
            <a:r>
              <a:rPr lang="ru-RU" sz="2000" b="1" dirty="0" smtClean="0">
                <a:solidFill>
                  <a:schemeClr val="tx1">
                    <a:lumMod val="95000"/>
                    <a:lumOff val="5000"/>
                  </a:schemeClr>
                </a:solidFill>
                <a:latin typeface="Arial" pitchFamily="34" charset="0"/>
                <a:cs typeface="Arial" pitchFamily="34" charset="0"/>
              </a:rPr>
              <a:t>Исполнение публичных нормативных обязательств за счет средств бюджета городского округа город Урай в </a:t>
            </a:r>
            <a:r>
              <a:rPr lang="ru-RU" sz="2000" b="1" dirty="0" smtClean="0">
                <a:solidFill>
                  <a:schemeClr val="tx1">
                    <a:lumMod val="95000"/>
                    <a:lumOff val="5000"/>
                  </a:schemeClr>
                </a:solidFill>
                <a:latin typeface="Arial" pitchFamily="34" charset="0"/>
                <a:cs typeface="Arial" pitchFamily="34" charset="0"/>
              </a:rPr>
              <a:t>бюджете </a:t>
            </a:r>
            <a:r>
              <a:rPr lang="ru-RU" sz="2000" b="1" dirty="0" smtClean="0">
                <a:solidFill>
                  <a:schemeClr val="tx1">
                    <a:lumMod val="95000"/>
                    <a:lumOff val="5000"/>
                  </a:schemeClr>
                </a:solidFill>
                <a:latin typeface="Arial" pitchFamily="34" charset="0"/>
                <a:cs typeface="Arial" pitchFamily="34" charset="0"/>
              </a:rPr>
              <a:t>на 2017 год и на плановый период 2018 и 2019 годов</a:t>
            </a:r>
            <a:endParaRPr lang="en-US" sz="2000" b="1" dirty="0">
              <a:solidFill>
                <a:schemeClr val="tx1">
                  <a:lumMod val="95000"/>
                  <a:lumOff val="5000"/>
                </a:schemeClr>
              </a:solidFill>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421084599"/>
              </p:ext>
            </p:extLst>
          </p:nvPr>
        </p:nvGraphicFramePr>
        <p:xfrm>
          <a:off x="179512" y="1484783"/>
          <a:ext cx="8784976" cy="4403312"/>
        </p:xfrm>
        <a:graphic>
          <a:graphicData uri="http://schemas.openxmlformats.org/drawingml/2006/table">
            <a:tbl>
              <a:tblPr/>
              <a:tblGrid>
                <a:gridCol w="4978153"/>
                <a:gridCol w="1390955"/>
                <a:gridCol w="1244538"/>
                <a:gridCol w="1171330"/>
              </a:tblGrid>
              <a:tr h="566680">
                <a:tc>
                  <a:txBody>
                    <a:bodyPr/>
                    <a:lstStyle/>
                    <a:p>
                      <a:pPr algn="ctr" fontAlgn="ctr"/>
                      <a:r>
                        <a:rPr lang="ru-RU" sz="1600" b="1" i="0" u="none" strike="noStrike" dirty="0" smtClean="0">
                          <a:solidFill>
                            <a:srgbClr val="0000FF"/>
                          </a:solidFill>
                          <a:effectLst/>
                          <a:latin typeface="Arial" pitchFamily="34" charset="0"/>
                          <a:cs typeface="Arial" pitchFamily="34" charset="0"/>
                        </a:rPr>
                        <a:t>Публичное нормативное обязательство</a:t>
                      </a:r>
                      <a:endParaRPr lang="ru-RU" sz="1600" b="1" i="0" u="none" strike="noStrike" dirty="0">
                        <a:solidFill>
                          <a:srgbClr val="0000FF"/>
                        </a:solidFill>
                        <a:effectLst/>
                        <a:latin typeface="Arial" pitchFamily="34" charset="0"/>
                        <a:cs typeface="Arial" pitchFamily="34" charset="0"/>
                      </a:endParaRP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2017 </a:t>
                      </a:r>
                      <a:r>
                        <a:rPr lang="ru-RU" sz="1600" b="1" i="0" u="none" strike="noStrike" dirty="0" smtClean="0">
                          <a:solidFill>
                            <a:srgbClr val="0000FF"/>
                          </a:solidFill>
                          <a:effectLst/>
                          <a:latin typeface="Arial" pitchFamily="34" charset="0"/>
                          <a:cs typeface="Arial" pitchFamily="34" charset="0"/>
                        </a:rPr>
                        <a:t>год</a:t>
                      </a:r>
                      <a:endParaRPr lang="ru-RU" sz="1600" b="1" i="0" u="none" strike="noStrike" dirty="0">
                        <a:solidFill>
                          <a:srgbClr val="0000FF"/>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2018 </a:t>
                      </a:r>
                      <a:r>
                        <a:rPr lang="ru-RU" sz="1600" b="1" i="0" u="none" strike="noStrike" dirty="0" smtClean="0">
                          <a:solidFill>
                            <a:srgbClr val="0000FF"/>
                          </a:solidFill>
                          <a:effectLst/>
                          <a:latin typeface="Arial" pitchFamily="34" charset="0"/>
                          <a:cs typeface="Arial" pitchFamily="34" charset="0"/>
                        </a:rPr>
                        <a:t>год</a:t>
                      </a:r>
                      <a:endParaRPr lang="ru-RU" sz="1600" b="1" i="0" u="none" strike="noStrike" dirty="0">
                        <a:solidFill>
                          <a:srgbClr val="0000FF"/>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FF"/>
                          </a:solidFill>
                          <a:effectLst/>
                          <a:latin typeface="Arial" pitchFamily="34" charset="0"/>
                          <a:cs typeface="Arial" pitchFamily="34" charset="0"/>
                        </a:rPr>
                        <a:t>2019 </a:t>
                      </a:r>
                      <a:r>
                        <a:rPr lang="ru-RU" sz="1600" b="1" i="0" u="none" strike="noStrike" dirty="0" smtClean="0">
                          <a:solidFill>
                            <a:srgbClr val="0000FF"/>
                          </a:solidFill>
                          <a:effectLst/>
                          <a:latin typeface="Arial" pitchFamily="34" charset="0"/>
                          <a:cs typeface="Arial" pitchFamily="34" charset="0"/>
                        </a:rPr>
                        <a:t>год</a:t>
                      </a:r>
                      <a:endParaRPr lang="ru-RU" sz="1600" b="1" i="0" u="none" strike="noStrike" dirty="0">
                        <a:solidFill>
                          <a:srgbClr val="0000FF"/>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1107249">
                <a:tc>
                  <a:txBody>
                    <a:bodyPr/>
                    <a:lstStyle/>
                    <a:p>
                      <a:pPr algn="l" fontAlgn="ctr"/>
                      <a:r>
                        <a:rPr lang="ru-RU" sz="1600" b="1" i="0" u="none" strike="noStrike" dirty="0" smtClean="0">
                          <a:solidFill>
                            <a:srgbClr val="0000FF"/>
                          </a:solidFill>
                          <a:effectLst/>
                          <a:latin typeface="Arial" pitchFamily="34" charset="0"/>
                          <a:cs typeface="Arial" pitchFamily="34" charset="0"/>
                        </a:rPr>
                        <a:t> 1. Иные виды дополнительных мер социальной поддержки</a:t>
                      </a:r>
                    </a:p>
                    <a:p>
                      <a:pPr algn="l" fontAlgn="ctr"/>
                      <a:r>
                        <a:rPr lang="ru-RU" sz="1600" b="1" i="0" u="none" strike="noStrike" dirty="0" smtClean="0">
                          <a:solidFill>
                            <a:srgbClr val="0000FF"/>
                          </a:solidFill>
                          <a:effectLst/>
                          <a:latin typeface="Arial" pitchFamily="34" charset="0"/>
                          <a:cs typeface="Arial" pitchFamily="34" charset="0"/>
                        </a:rPr>
                        <a:t> (выплата ежемесячных пособий для содержания подопечных приемных детей)</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73 256,5</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77 685,7</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82 114,8</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1384">
                <a:tc>
                  <a:txBody>
                    <a:bodyPr/>
                    <a:lstStyle/>
                    <a:p>
                      <a:pPr algn="l" fontAlgn="ctr"/>
                      <a:r>
                        <a:rPr lang="ru-RU" sz="1600" b="1" i="0" u="none" strike="noStrike" dirty="0" smtClean="0">
                          <a:solidFill>
                            <a:srgbClr val="0000FF"/>
                          </a:solidFill>
                          <a:effectLst/>
                          <a:latin typeface="Arial" pitchFamily="34" charset="0"/>
                          <a:cs typeface="Arial" pitchFamily="34" charset="0"/>
                        </a:rPr>
                        <a:t> 2. Выплата компенсации части родительской платы за присмотр и уход за детьми в образовательных организациях, реализующих образовательные программы дошкольного образования</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32 607,0</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32 607,0</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32 607,0</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112">
                <a:tc>
                  <a:txBody>
                    <a:bodyPr/>
                    <a:lstStyle/>
                    <a:p>
                      <a:pPr algn="l" fontAlgn="ctr"/>
                      <a:r>
                        <a:rPr lang="ru-RU" sz="1600" b="1" i="0" u="none" strike="noStrike" dirty="0" smtClean="0">
                          <a:solidFill>
                            <a:srgbClr val="0000FF"/>
                          </a:solidFill>
                          <a:effectLst/>
                          <a:latin typeface="Arial" pitchFamily="34" charset="0"/>
                          <a:cs typeface="Arial" pitchFamily="34" charset="0"/>
                        </a:rPr>
                        <a:t> 3. Выплаты</a:t>
                      </a:r>
                      <a:r>
                        <a:rPr lang="ru-RU" sz="1600" b="1" i="0" u="none" strike="noStrike" baseline="0" dirty="0" smtClean="0">
                          <a:solidFill>
                            <a:srgbClr val="0000FF"/>
                          </a:solidFill>
                          <a:effectLst/>
                          <a:latin typeface="Arial" pitchFamily="34" charset="0"/>
                          <a:cs typeface="Arial" pitchFamily="34" charset="0"/>
                        </a:rPr>
                        <a:t> гражданам, удостоенных звания «Почетный гражданин города Урай»</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150,0</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150,0</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150,0</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887">
                <a:tc>
                  <a:txBody>
                    <a:bodyPr/>
                    <a:lstStyle/>
                    <a:p>
                      <a:pPr algn="l" fontAlgn="ctr"/>
                      <a:r>
                        <a:rPr lang="ru-RU" sz="1800" b="1" i="0" u="none" strike="noStrike" dirty="0" smtClean="0">
                          <a:solidFill>
                            <a:srgbClr val="0000FF"/>
                          </a:solidFill>
                          <a:effectLst/>
                          <a:latin typeface="Arial" pitchFamily="34" charset="0"/>
                          <a:cs typeface="Arial" pitchFamily="34" charset="0"/>
                        </a:rPr>
                        <a:t>Всего расходов</a:t>
                      </a:r>
                      <a:endParaRPr lang="ru-RU" sz="1800" b="1" i="0" u="none" strike="noStrike" dirty="0">
                        <a:solidFill>
                          <a:srgbClr val="0000FF"/>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106 013,5</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110 442,7</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smtClean="0">
                          <a:solidFill>
                            <a:srgbClr val="0000FF"/>
                          </a:solidFill>
                          <a:effectLst/>
                          <a:latin typeface="Arial" pitchFamily="34" charset="0"/>
                          <a:cs typeface="Arial" pitchFamily="34" charset="0"/>
                        </a:rPr>
                        <a:t>114 871,8</a:t>
                      </a:r>
                      <a:endParaRPr lang="ru-RU" sz="16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92032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584" y="332656"/>
            <a:ext cx="7488832" cy="892552"/>
          </a:xfrm>
          <a:prstGeom prst="rect">
            <a:avLst/>
          </a:prstGeom>
        </p:spPr>
        <p:txBody>
          <a:bodyPr wrap="square">
            <a:spAutoFit/>
          </a:bodyPr>
          <a:lstStyle/>
          <a:p>
            <a:pPr algn="ctr"/>
            <a:r>
              <a:rPr lang="ru-RU" sz="2600" b="1" dirty="0" smtClean="0">
                <a:latin typeface="Arial" pitchFamily="34" charset="0"/>
                <a:cs typeface="Arial" pitchFamily="34" charset="0"/>
              </a:rPr>
              <a:t>Объем муниципального долга на 2017 год, </a:t>
            </a:r>
          </a:p>
          <a:p>
            <a:pPr algn="ctr"/>
            <a:r>
              <a:rPr lang="ru-RU" sz="2600" b="1" dirty="0" smtClean="0">
                <a:latin typeface="Arial" pitchFamily="34" charset="0"/>
                <a:cs typeface="Arial" pitchFamily="34" charset="0"/>
              </a:rPr>
              <a:t>тыс. рублей </a:t>
            </a:r>
            <a:endParaRPr lang="ru-RU" sz="2600" b="1" dirty="0">
              <a:latin typeface="Arial" pitchFamily="34" charset="0"/>
              <a:cs typeface="Arial" pitchFamily="34" charset="0"/>
            </a:endParaRPr>
          </a:p>
        </p:txBody>
      </p:sp>
      <p:pic>
        <p:nvPicPr>
          <p:cNvPr id="1026" name="Picture 2" descr="https://www.ivteleradio.ru/images/2016/3/18/be5bb15a3ea84df9910ffdb4cadbaa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700808"/>
            <a:ext cx="3546425" cy="23762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7" name="Таблица 6"/>
          <p:cNvGraphicFramePr>
            <a:graphicFrameLocks noGrp="1"/>
          </p:cNvGraphicFramePr>
          <p:nvPr>
            <p:extLst>
              <p:ext uri="{D42A27DB-BD31-4B8C-83A1-F6EECF244321}">
                <p14:modId xmlns:p14="http://schemas.microsoft.com/office/powerpoint/2010/main" xmlns="" val="2122158480"/>
              </p:ext>
            </p:extLst>
          </p:nvPr>
        </p:nvGraphicFramePr>
        <p:xfrm>
          <a:off x="3635896" y="1556793"/>
          <a:ext cx="5184576" cy="2520279"/>
        </p:xfrm>
        <a:graphic>
          <a:graphicData uri="http://schemas.openxmlformats.org/drawingml/2006/table">
            <a:tbl>
              <a:tblPr/>
              <a:tblGrid>
                <a:gridCol w="3609927"/>
                <a:gridCol w="1574649"/>
              </a:tblGrid>
              <a:tr h="277081">
                <a:tc>
                  <a:txBody>
                    <a:bodyPr/>
                    <a:lstStyle/>
                    <a:p>
                      <a:pPr algn="ctr" fontAlgn="ctr"/>
                      <a:r>
                        <a:rPr lang="ru-RU" sz="1400" b="1" i="0" u="none" strike="noStrike" dirty="0" smtClean="0">
                          <a:solidFill>
                            <a:srgbClr val="0000FF"/>
                          </a:solidFill>
                          <a:effectLst/>
                          <a:latin typeface="Arial" pitchFamily="34" charset="0"/>
                          <a:cs typeface="Arial" pitchFamily="34" charset="0"/>
                        </a:rPr>
                        <a:t>Наименование</a:t>
                      </a:r>
                      <a:endParaRPr lang="ru-RU" sz="1400" b="1" i="0" u="none" strike="noStrike" dirty="0">
                        <a:solidFill>
                          <a:srgbClr val="0000FF"/>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400" b="1" i="0" u="none" strike="noStrike" dirty="0" smtClean="0">
                          <a:solidFill>
                            <a:srgbClr val="0000FF"/>
                          </a:solidFill>
                          <a:effectLst/>
                          <a:latin typeface="Arial" pitchFamily="34" charset="0"/>
                          <a:cs typeface="Arial" pitchFamily="34" charset="0"/>
                        </a:rPr>
                        <a:t>2017 год</a:t>
                      </a:r>
                      <a:endParaRPr lang="ru-RU" sz="1400" b="1" i="0" u="none" strike="noStrike" dirty="0">
                        <a:solidFill>
                          <a:srgbClr val="0000FF"/>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87014">
                <a:tc>
                  <a:txBody>
                    <a:bodyPr/>
                    <a:lstStyle/>
                    <a:p>
                      <a:pPr algn="ctr" fontAlgn="ctr"/>
                      <a:r>
                        <a:rPr lang="ru-RU" sz="1400" b="1" i="0" u="none" strike="noStrike" dirty="0" smtClean="0">
                          <a:solidFill>
                            <a:srgbClr val="0000FF"/>
                          </a:solidFill>
                          <a:effectLst/>
                          <a:latin typeface="Arial" pitchFamily="34" charset="0"/>
                          <a:cs typeface="Arial" pitchFamily="34" charset="0"/>
                        </a:rPr>
                        <a:t>Долг муниципального образования </a:t>
                      </a:r>
                    </a:p>
                    <a:p>
                      <a:pPr algn="ctr" fontAlgn="ctr"/>
                      <a:r>
                        <a:rPr lang="ru-RU" sz="1400" b="1" i="0" u="none" strike="noStrike" dirty="0" smtClean="0">
                          <a:solidFill>
                            <a:srgbClr val="0000FF"/>
                          </a:solidFill>
                          <a:effectLst/>
                          <a:latin typeface="Arial" pitchFamily="34" charset="0"/>
                          <a:cs typeface="Arial" pitchFamily="34" charset="0"/>
                        </a:rPr>
                        <a:t>на 01.01.2017</a:t>
                      </a: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0000FF"/>
                          </a:solidFill>
                          <a:effectLst/>
                          <a:latin typeface="Arial" pitchFamily="34" charset="0"/>
                          <a:cs typeface="Arial" pitchFamily="34" charset="0"/>
                        </a:rPr>
                        <a:t>76 712,0</a:t>
                      </a:r>
                    </a:p>
                    <a:p>
                      <a:pPr algn="ctr" fontAlgn="ct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892">
                <a:tc>
                  <a:txBody>
                    <a:bodyPr/>
                    <a:lstStyle/>
                    <a:p>
                      <a:pPr algn="ctr" fontAlgn="ctr"/>
                      <a:r>
                        <a:rPr lang="ru-RU" sz="1400" b="1" i="0" u="none" strike="noStrike" dirty="0" smtClean="0">
                          <a:solidFill>
                            <a:srgbClr val="0000FF"/>
                          </a:solidFill>
                          <a:effectLst/>
                          <a:latin typeface="Arial" pitchFamily="34" charset="0"/>
                          <a:cs typeface="Arial" pitchFamily="34" charset="0"/>
                        </a:rPr>
                        <a:t>Привлечение</a:t>
                      </a: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kern="1200" dirty="0" smtClean="0">
                          <a:solidFill>
                            <a:srgbClr val="0000FF"/>
                          </a:solidFill>
                          <a:effectLst/>
                          <a:latin typeface="Arial" pitchFamily="34" charset="0"/>
                          <a:ea typeface="+mn-ea"/>
                          <a:cs typeface="Arial" pitchFamily="34" charset="0"/>
                        </a:rPr>
                        <a:t>203 832,9</a:t>
                      </a: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212">
                <a:tc>
                  <a:txBody>
                    <a:bodyPr/>
                    <a:lstStyle/>
                    <a:p>
                      <a:pPr algn="ctr" fontAlgn="ctr"/>
                      <a:r>
                        <a:rPr kumimoji="0" lang="ru-RU" sz="1400" b="1" kern="1200" dirty="0" smtClean="0">
                          <a:solidFill>
                            <a:srgbClr val="0000FF"/>
                          </a:solidFill>
                          <a:effectLst/>
                          <a:latin typeface="Arial" pitchFamily="34" charset="0"/>
                          <a:ea typeface="+mn-ea"/>
                          <a:cs typeface="Arial" pitchFamily="34" charset="0"/>
                        </a:rPr>
                        <a:t>Погашение</a:t>
                      </a: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kern="1200" dirty="0" smtClean="0">
                          <a:solidFill>
                            <a:srgbClr val="0000FF"/>
                          </a:solidFill>
                          <a:effectLst/>
                          <a:latin typeface="Arial" pitchFamily="34" charset="0"/>
                          <a:ea typeface="+mn-ea"/>
                          <a:cs typeface="Arial" pitchFamily="34" charset="0"/>
                        </a:rPr>
                        <a:t>92 112,0</a:t>
                      </a: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fontAlgn="ctr"/>
                      <a:r>
                        <a:rPr lang="ru-RU" sz="1400" b="1" i="0" u="none" strike="noStrike" dirty="0" smtClean="0">
                          <a:solidFill>
                            <a:srgbClr val="0000FF"/>
                          </a:solidFill>
                          <a:effectLst/>
                          <a:latin typeface="Arial" pitchFamily="34" charset="0"/>
                          <a:cs typeface="Arial" pitchFamily="34" charset="0"/>
                        </a:rPr>
                        <a:t> Верхний </a:t>
                      </a:r>
                      <a:r>
                        <a:rPr lang="ru-RU" sz="1400" b="1" i="0" u="none" strike="noStrike" baseline="0" dirty="0" smtClean="0">
                          <a:solidFill>
                            <a:srgbClr val="0000FF"/>
                          </a:solidFill>
                          <a:effectLst/>
                          <a:latin typeface="Arial" pitchFamily="34" charset="0"/>
                          <a:cs typeface="Arial" pitchFamily="34" charset="0"/>
                        </a:rPr>
                        <a:t>предел  муниципального долга</a:t>
                      </a: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smtClean="0">
                          <a:solidFill>
                            <a:srgbClr val="0000FF"/>
                          </a:solidFill>
                          <a:effectLst/>
                          <a:latin typeface="Arial" pitchFamily="34" charset="0"/>
                          <a:cs typeface="Arial" pitchFamily="34" charset="0"/>
                        </a:rPr>
                        <a:t>188 432,9</a:t>
                      </a:r>
                      <a:endParaRPr lang="ru-RU" sz="1400" b="1" i="0" u="none" strike="noStrike" dirty="0">
                        <a:solidFill>
                          <a:srgbClr val="0000FF"/>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179512" y="4437112"/>
            <a:ext cx="8784976" cy="1631216"/>
          </a:xfrm>
          <a:prstGeom prst="rect">
            <a:avLst/>
          </a:prstGeom>
        </p:spPr>
        <p:txBody>
          <a:bodyPr wrap="square">
            <a:spAutoFit/>
          </a:bodyPr>
          <a:lstStyle/>
          <a:p>
            <a:pPr algn="ctr"/>
            <a:r>
              <a:rPr lang="ru-RU" sz="2000" b="1" dirty="0" smtClean="0">
                <a:latin typeface="Arial" pitchFamily="34" charset="0"/>
                <a:cs typeface="Arial" pitchFamily="34" charset="0"/>
              </a:rPr>
              <a:t>В сфере управления муниципальным долгом деятельность муниципалитета будет направлена на проведение взвешенной долговой политики, итогом реализации которой должно стать  отсутствие долговых обязательств муниципального образования на конец отчетного года</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xmlns="" val="1026105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през1"/>
          <p:cNvPicPr preferRelativeResize="0">
            <a:picLocks noChangeArrowheads="1"/>
          </p:cNvPicPr>
          <p:nvPr/>
        </p:nvPicPr>
        <p:blipFill>
          <a:blip r:embed="rId3" cstate="print"/>
          <a:srcRect r="82060"/>
          <a:stretch>
            <a:fillRect/>
          </a:stretch>
        </p:blipFill>
        <p:spPr bwMode="auto">
          <a:xfrm>
            <a:off x="0" y="6350"/>
            <a:ext cx="1835696" cy="6851650"/>
          </a:xfrm>
          <a:prstGeom prst="rect">
            <a:avLst/>
          </a:prstGeom>
          <a:noFill/>
          <a:ln w="9525">
            <a:noFill/>
            <a:miter lim="800000"/>
            <a:headEnd/>
            <a:tailEnd/>
          </a:ln>
        </p:spPr>
      </p:pic>
      <p:sp>
        <p:nvSpPr>
          <p:cNvPr id="4" name="Text Box 2"/>
          <p:cNvSpPr txBox="1">
            <a:spLocks noChangeArrowheads="1"/>
          </p:cNvSpPr>
          <p:nvPr/>
        </p:nvSpPr>
        <p:spPr bwMode="auto">
          <a:xfrm>
            <a:off x="0" y="548680"/>
            <a:ext cx="9144001" cy="357190"/>
          </a:xfrm>
          <a:prstGeom prst="rect">
            <a:avLst/>
          </a:prstGeom>
          <a:gradFill>
            <a:gsLst>
              <a:gs pos="0">
                <a:srgbClr val="5E9EFF">
                  <a:alpha val="37000"/>
                </a:srgbClr>
              </a:gs>
              <a:gs pos="39999">
                <a:srgbClr val="85C2FF"/>
              </a:gs>
              <a:gs pos="70000">
                <a:srgbClr val="C4D6EB"/>
              </a:gs>
              <a:gs pos="100000">
                <a:schemeClr val="bg1"/>
              </a:gs>
            </a:gsLst>
            <a:lin ang="0" scaled="1"/>
          </a:gradFill>
          <a:ln w="9525">
            <a:noFill/>
            <a:miter lim="800000"/>
            <a:headEnd/>
            <a:tailEnd/>
          </a:ln>
        </p:spPr>
        <p:txBody>
          <a:bodyPr lIns="80039" tIns="40022" rIns="80039" bIns="40022" anchor="ctr"/>
          <a:lstStyle/>
          <a:p>
            <a:pPr algn="ctr"/>
            <a:endParaRPr lang="ru-RU" sz="1400" b="1" i="1" dirty="0">
              <a:solidFill>
                <a:schemeClr val="tx2">
                  <a:lumMod val="50000"/>
                </a:schemeClr>
              </a:solidFill>
              <a:latin typeface="+mn-lt"/>
            </a:endParaRPr>
          </a:p>
        </p:txBody>
      </p:sp>
      <p:sp>
        <p:nvSpPr>
          <p:cNvPr id="19" name="TextBox 18"/>
          <p:cNvSpPr txBox="1"/>
          <p:nvPr/>
        </p:nvSpPr>
        <p:spPr>
          <a:xfrm>
            <a:off x="1691680" y="980728"/>
            <a:ext cx="7452320" cy="954107"/>
          </a:xfrm>
          <a:prstGeom prst="rect">
            <a:avLst/>
          </a:prstGeom>
          <a:noFill/>
        </p:spPr>
        <p:txBody>
          <a:bodyPr wrap="square" rtlCol="0">
            <a:spAutoFit/>
          </a:bodyPr>
          <a:lstStyle/>
          <a:p>
            <a:pPr algn="ctr"/>
            <a:r>
              <a:rPr lang="ru-RU" sz="2800" b="1" dirty="0" smtClean="0">
                <a:solidFill>
                  <a:srgbClr val="0000FF"/>
                </a:solidFill>
                <a:latin typeface="Arial" pitchFamily="34" charset="0"/>
                <a:cs typeface="Arial" pitchFamily="34" charset="0"/>
              </a:rPr>
              <a:t>Подготовлено Комитетом по финансам администрации города Урай</a:t>
            </a:r>
            <a:endParaRPr lang="ru-RU" sz="2800" b="1" dirty="0">
              <a:solidFill>
                <a:srgbClr val="0000FF"/>
              </a:solidFill>
              <a:latin typeface="Arial" pitchFamily="34" charset="0"/>
              <a:cs typeface="Arial" pitchFamily="34" charset="0"/>
            </a:endParaRPr>
          </a:p>
        </p:txBody>
      </p:sp>
      <p:sp>
        <p:nvSpPr>
          <p:cNvPr id="9" name="Прямоугольник 8"/>
          <p:cNvSpPr/>
          <p:nvPr/>
        </p:nvSpPr>
        <p:spPr>
          <a:xfrm>
            <a:off x="0" y="0"/>
            <a:ext cx="9144000" cy="246221"/>
          </a:xfrm>
          <a:prstGeom prst="rect">
            <a:avLst/>
          </a:prstGeom>
        </p:spPr>
        <p:txBody>
          <a:bodyPr wrap="square">
            <a:spAutoFit/>
          </a:bodyPr>
          <a:lstStyle/>
          <a:p>
            <a:pPr lvl="0" algn="r"/>
            <a:r>
              <a:rPr lang="ru-RU" sz="1000" b="1" dirty="0" smtClean="0">
                <a:solidFill>
                  <a:srgbClr val="0000FF"/>
                </a:solidFill>
                <a:latin typeface="Times New Roman" pitchFamily="18" charset="0"/>
                <a:ea typeface="Times New Roman" pitchFamily="18" charset="0"/>
                <a:cs typeface="Times New Roman" pitchFamily="18" charset="0"/>
              </a:rPr>
              <a:t>            </a:t>
            </a:r>
            <a:endParaRPr kumimoji="0" lang="ru-RU" sz="1000" b="0" i="0" u="none" strike="noStrike" cap="none" normalizeH="0" baseline="0" dirty="0" smtClean="0">
              <a:ln>
                <a:noFill/>
              </a:ln>
              <a:solidFill>
                <a:srgbClr val="0000CC"/>
              </a:solidFill>
              <a:effectLst/>
              <a:latin typeface="Times New Roman" pitchFamily="18" charset="0"/>
              <a:cs typeface="Times New Roman" pitchFamily="18" charset="0"/>
            </a:endParaRPr>
          </a:p>
        </p:txBody>
      </p:sp>
      <p:sp>
        <p:nvSpPr>
          <p:cNvPr id="3074" name="AutoShape 2" descr="http://www.uray.ru/images/files/7z-l.gif">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835696" y="2204864"/>
            <a:ext cx="6912768" cy="1015663"/>
          </a:xfrm>
          <a:prstGeom prst="rect">
            <a:avLst/>
          </a:prstGeom>
        </p:spPr>
        <p:txBody>
          <a:bodyPr wrap="square">
            <a:spAutoFit/>
          </a:bodyPr>
          <a:lstStyle/>
          <a:p>
            <a:pPr algn="ctr"/>
            <a:r>
              <a:rPr lang="ru-RU" sz="2400" b="1" dirty="0" smtClean="0">
                <a:solidFill>
                  <a:srgbClr val="0000FF"/>
                </a:solidFill>
                <a:latin typeface="Arial" pitchFamily="34" charset="0"/>
                <a:cs typeface="Arial" pitchFamily="34" charset="0"/>
              </a:rPr>
              <a:t>Адрес</a:t>
            </a:r>
            <a:r>
              <a:rPr lang="en-US" sz="2400" b="1" dirty="0" smtClean="0">
                <a:solidFill>
                  <a:srgbClr val="0000FF"/>
                </a:solidFill>
                <a:latin typeface="Arial" pitchFamily="34" charset="0"/>
                <a:cs typeface="Arial" pitchFamily="34" charset="0"/>
              </a:rPr>
              <a:t>:</a:t>
            </a:r>
            <a:r>
              <a:rPr lang="en-US" b="1" dirty="0" smtClean="0">
                <a:solidFill>
                  <a:srgbClr val="0000FF"/>
                </a:solidFill>
                <a:latin typeface="Arial" pitchFamily="34" charset="0"/>
                <a:cs typeface="Arial" pitchFamily="34" charset="0"/>
              </a:rPr>
              <a:t> </a:t>
            </a:r>
            <a:r>
              <a:rPr lang="ru-RU" b="1" dirty="0" smtClean="0">
                <a:solidFill>
                  <a:srgbClr val="0000FF"/>
                </a:solidFill>
                <a:latin typeface="Arial" pitchFamily="34" charset="0"/>
                <a:cs typeface="Arial" pitchFamily="34" charset="0"/>
              </a:rPr>
              <a:t>микрорайон 2, дом 60, город Урай, Тюменская область, Ханты-Мансийский автономный округ – </a:t>
            </a:r>
            <a:r>
              <a:rPr lang="ru-RU" b="1" dirty="0" err="1" smtClean="0">
                <a:solidFill>
                  <a:srgbClr val="0000FF"/>
                </a:solidFill>
                <a:latin typeface="Arial" pitchFamily="34" charset="0"/>
                <a:cs typeface="Arial" pitchFamily="34" charset="0"/>
              </a:rPr>
              <a:t>Югра</a:t>
            </a:r>
            <a:r>
              <a:rPr lang="ru-RU" b="1" dirty="0" smtClean="0">
                <a:solidFill>
                  <a:srgbClr val="0000FF"/>
                </a:solidFill>
                <a:latin typeface="Arial" pitchFamily="34" charset="0"/>
                <a:cs typeface="Arial" pitchFamily="34" charset="0"/>
              </a:rPr>
              <a:t>, 628285</a:t>
            </a:r>
            <a:endParaRPr lang="ru-RU" b="1" dirty="0">
              <a:solidFill>
                <a:srgbClr val="0000FF"/>
              </a:solidFill>
              <a:latin typeface="Arial" pitchFamily="34" charset="0"/>
              <a:cs typeface="Arial" pitchFamily="34" charset="0"/>
            </a:endParaRPr>
          </a:p>
        </p:txBody>
      </p:sp>
      <p:sp>
        <p:nvSpPr>
          <p:cNvPr id="8" name="Прямоугольник 7"/>
          <p:cNvSpPr/>
          <p:nvPr/>
        </p:nvSpPr>
        <p:spPr>
          <a:xfrm>
            <a:off x="2627784" y="4797152"/>
            <a:ext cx="5760640" cy="646331"/>
          </a:xfrm>
          <a:prstGeom prst="rect">
            <a:avLst/>
          </a:prstGeom>
        </p:spPr>
        <p:txBody>
          <a:bodyPr wrap="square">
            <a:spAutoFit/>
          </a:bodyPr>
          <a:lstStyle/>
          <a:p>
            <a:pPr algn="ctr"/>
            <a:r>
              <a:rPr lang="ru-RU" b="1" dirty="0" smtClean="0">
                <a:solidFill>
                  <a:srgbClr val="0000FF"/>
                </a:solidFill>
                <a:latin typeface="Arial" pitchFamily="34" charset="0"/>
                <a:cs typeface="Arial" pitchFamily="34" charset="0"/>
              </a:rPr>
              <a:t>Председатель комитета – Хусаинова Ирина Валериевна, тел.</a:t>
            </a:r>
            <a:r>
              <a:rPr lang="en-US" b="1" dirty="0" smtClean="0">
                <a:solidFill>
                  <a:srgbClr val="0000FF"/>
                </a:solidFill>
                <a:latin typeface="Arial" pitchFamily="34" charset="0"/>
                <a:cs typeface="Arial" pitchFamily="34" charset="0"/>
              </a:rPr>
              <a:t>:</a:t>
            </a:r>
            <a:r>
              <a:rPr lang="ru-RU" b="1" dirty="0" smtClean="0">
                <a:solidFill>
                  <a:srgbClr val="0000FF"/>
                </a:solidFill>
                <a:latin typeface="Arial" pitchFamily="34" charset="0"/>
                <a:cs typeface="Arial" pitchFamily="34" charset="0"/>
              </a:rPr>
              <a:t> (34676) 2-33-56</a:t>
            </a:r>
            <a:endParaRPr lang="ru-RU" b="1" dirty="0">
              <a:solidFill>
                <a:srgbClr val="0000FF"/>
              </a:solidFill>
              <a:latin typeface="Arial" pitchFamily="34" charset="0"/>
              <a:cs typeface="Arial" pitchFamily="34" charset="0"/>
            </a:endParaRPr>
          </a:p>
        </p:txBody>
      </p:sp>
      <p:sp>
        <p:nvSpPr>
          <p:cNvPr id="10" name="Прямоугольник 9"/>
          <p:cNvSpPr/>
          <p:nvPr/>
        </p:nvSpPr>
        <p:spPr>
          <a:xfrm>
            <a:off x="2915816" y="3429000"/>
            <a:ext cx="4572000" cy="369332"/>
          </a:xfrm>
          <a:prstGeom prst="rect">
            <a:avLst/>
          </a:prstGeom>
        </p:spPr>
        <p:txBody>
          <a:bodyPr>
            <a:spAutoFit/>
          </a:bodyPr>
          <a:lstStyle/>
          <a:p>
            <a:pPr algn="ctr"/>
            <a:r>
              <a:rPr lang="en-US" b="1" dirty="0" smtClean="0">
                <a:solidFill>
                  <a:srgbClr val="0000FF"/>
                </a:solidFill>
                <a:latin typeface="Arial" pitchFamily="34" charset="0"/>
                <a:cs typeface="Arial" pitchFamily="34" charset="0"/>
              </a:rPr>
              <a:t>E-mail: comfin@uray.ru</a:t>
            </a:r>
            <a:endParaRPr lang="ru-RU"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21175126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130352385"/>
              </p:ext>
            </p:extLst>
          </p:nvPr>
        </p:nvGraphicFramePr>
        <p:xfrm>
          <a:off x="107504" y="74768"/>
          <a:ext cx="8928992" cy="6675822"/>
        </p:xfrm>
        <a:graphic>
          <a:graphicData uri="http://schemas.openxmlformats.org/drawingml/2006/table">
            <a:tbl>
              <a:tblPr firstRow="1" firstCol="1" bandRow="1">
                <a:tableStyleId>{5C22544A-7EE6-4342-B048-85BDC9FD1C3A}</a:tableStyleId>
              </a:tblPr>
              <a:tblGrid>
                <a:gridCol w="1919544"/>
                <a:gridCol w="818903"/>
                <a:gridCol w="636639"/>
                <a:gridCol w="636639"/>
                <a:gridCol w="818903"/>
                <a:gridCol w="731622"/>
                <a:gridCol w="818903"/>
                <a:gridCol w="818903"/>
                <a:gridCol w="818260"/>
                <a:gridCol w="910676"/>
              </a:tblGrid>
              <a:tr h="288032">
                <a:tc rowSpan="3">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Показатели</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Единица измерения</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отчет</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оценка</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прогноз </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2015</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2016</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2017</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2018</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2019</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380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a:solidFill>
                            <a:srgbClr val="0000FF"/>
                          </a:solidFill>
                          <a:effectLst/>
                          <a:latin typeface="Arial" pitchFamily="34" charset="0"/>
                          <a:cs typeface="Arial" pitchFamily="34" charset="0"/>
                        </a:rPr>
                        <a:t>вариант 1</a:t>
                      </a:r>
                      <a:endParaRPr lang="ru-RU" sz="10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a:solidFill>
                            <a:srgbClr val="0000FF"/>
                          </a:solidFill>
                          <a:effectLst/>
                          <a:latin typeface="Arial" pitchFamily="34" charset="0"/>
                          <a:cs typeface="Arial" pitchFamily="34" charset="0"/>
                        </a:rPr>
                        <a:t>вариант 2</a:t>
                      </a:r>
                      <a:endParaRPr lang="ru-RU" sz="10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a:solidFill>
                            <a:srgbClr val="0000FF"/>
                          </a:solidFill>
                          <a:effectLst/>
                          <a:latin typeface="Arial" pitchFamily="34" charset="0"/>
                          <a:cs typeface="Arial" pitchFamily="34" charset="0"/>
                        </a:rPr>
                        <a:t>вариант 1</a:t>
                      </a:r>
                      <a:endParaRPr lang="ru-RU" sz="10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2</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1</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2</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2118">
                <a:tc gridSpan="10">
                  <a:txBody>
                    <a:bodyPr/>
                    <a:lstStyle/>
                    <a:p>
                      <a:pPr>
                        <a:lnSpc>
                          <a:spcPct val="115000"/>
                        </a:lnSpc>
                        <a:spcAft>
                          <a:spcPts val="0"/>
                        </a:spcAft>
                      </a:pPr>
                      <a:r>
                        <a:rPr lang="ru-RU" sz="1000" b="1" dirty="0">
                          <a:solidFill>
                            <a:srgbClr val="0000FF"/>
                          </a:solidFill>
                          <a:effectLst/>
                          <a:latin typeface="Arial" pitchFamily="34" charset="0"/>
                          <a:ea typeface="Times New Roman" panose="02020603050405020304" pitchFamily="18" charset="0"/>
                          <a:cs typeface="Arial" pitchFamily="34" charset="0"/>
                        </a:rPr>
                        <a:t>Производство важнейших видов продукции в натуральном выражении</a:t>
                      </a:r>
                      <a:r>
                        <a:rPr lang="ru-RU" sz="1000" b="1" dirty="0" smtClean="0">
                          <a:solidFill>
                            <a:srgbClr val="0000FF"/>
                          </a:solidFill>
                          <a:effectLst/>
                          <a:latin typeface="Arial" pitchFamily="34" charset="0"/>
                          <a:ea typeface="Times New Roman" panose="02020603050405020304" pitchFamily="18" charset="0"/>
                          <a:cs typeface="Arial" pitchFamily="34" charset="0"/>
                        </a:rPr>
                        <a:t>:</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1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481">
                <a:tc>
                  <a:txBody>
                    <a:bodyPr/>
                    <a:lstStyle/>
                    <a:p>
                      <a:pPr>
                        <a:lnSpc>
                          <a:spcPct val="115000"/>
                        </a:lnSpc>
                        <a:spcAft>
                          <a:spcPts val="0"/>
                        </a:spcAft>
                      </a:pPr>
                      <a:r>
                        <a:rPr lang="ru-RU" sz="900" b="1" dirty="0">
                          <a:solidFill>
                            <a:srgbClr val="0000FF"/>
                          </a:solidFill>
                          <a:effectLst/>
                          <a:latin typeface="Arial" pitchFamily="34" charset="0"/>
                          <a:ea typeface="Times New Roman" panose="02020603050405020304" pitchFamily="18" charset="0"/>
                          <a:cs typeface="Arial" pitchFamily="34" charset="0"/>
                        </a:rPr>
                        <a:t>Нефть добытая, включая газовый конденсат</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ea typeface="Times New Roman" panose="02020603050405020304" pitchFamily="18" charset="0"/>
                          <a:cs typeface="Arial" pitchFamily="34" charset="0"/>
                        </a:rPr>
                        <a:t>тыс. тонн</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ea typeface="Times New Roman" panose="02020603050405020304" pitchFamily="18" charset="0"/>
                          <a:cs typeface="Arial" pitchFamily="34" charset="0"/>
                        </a:rPr>
                        <a:t>103,20</a:t>
                      </a:r>
                      <a:endParaRPr lang="ru-RU" sz="1200" b="1">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ea typeface="Times New Roman" panose="02020603050405020304" pitchFamily="18" charset="0"/>
                          <a:cs typeface="Arial" pitchFamily="34" charset="0"/>
                        </a:rPr>
                        <a:t>101,10</a:t>
                      </a:r>
                      <a:endParaRPr lang="ru-RU" sz="1200" b="1">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ea typeface="Times New Roman" panose="02020603050405020304" pitchFamily="18" charset="0"/>
                          <a:cs typeface="Arial" pitchFamily="34" charset="0"/>
                        </a:rPr>
                        <a:t>99,70</a:t>
                      </a:r>
                      <a:endParaRPr lang="ru-RU" sz="1200" b="1">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ea typeface="Times New Roman" panose="02020603050405020304" pitchFamily="18" charset="0"/>
                          <a:cs typeface="Arial" pitchFamily="34" charset="0"/>
                        </a:rPr>
                        <a:t>100,10</a:t>
                      </a:r>
                      <a:endParaRPr lang="ru-RU" sz="1200" b="1">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ea typeface="Times New Roman" panose="02020603050405020304" pitchFamily="18" charset="0"/>
                          <a:cs typeface="Arial" pitchFamily="34" charset="0"/>
                        </a:rPr>
                        <a:t>98,70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ea typeface="Times New Roman" panose="02020603050405020304" pitchFamily="18" charset="0"/>
                          <a:cs typeface="Arial" pitchFamily="34" charset="0"/>
                        </a:rPr>
                        <a:t>100,10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ea typeface="Times New Roman" panose="02020603050405020304" pitchFamily="18" charset="0"/>
                          <a:cs typeface="Arial" pitchFamily="34" charset="0"/>
                        </a:rPr>
                        <a:t>98,70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ea typeface="Times New Roman" panose="02020603050405020304" pitchFamily="18" charset="0"/>
                          <a:cs typeface="Arial" pitchFamily="34" charset="0"/>
                        </a:rPr>
                        <a:t>100,20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481">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Газ природный и попутный</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err="1">
                          <a:solidFill>
                            <a:srgbClr val="0000FF"/>
                          </a:solidFill>
                          <a:effectLst/>
                          <a:latin typeface="Arial" pitchFamily="34" charset="0"/>
                          <a:cs typeface="Arial" pitchFamily="34" charset="0"/>
                        </a:rPr>
                        <a:t>млрд.куб.м</a:t>
                      </a:r>
                      <a:r>
                        <a:rPr lang="ru-RU" sz="900" b="1" dirty="0">
                          <a:solidFill>
                            <a:srgbClr val="0000FF"/>
                          </a:solidFill>
                          <a:effectLst/>
                          <a:latin typeface="Arial" pitchFamily="34" charset="0"/>
                          <a:cs typeface="Arial" pitchFamily="34" charset="0"/>
                        </a:rPr>
                        <a:t>.</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0,0048</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0,0045</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0,0043</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0,0044</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0,0043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0,0044</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0,0043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0,0044</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481">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Бензин автомобильный</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млн.тонн</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0,0157</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0,0165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0,0162</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0,0165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0,0161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0,0162</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0,0161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0,0162</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481">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Электроэнергия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млрд. кВт. ч.</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0,0037</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0,0038</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0,0037</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0,0038</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0,0038</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0,0039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0,0039</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0,0040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4505">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Индекс производства по виду деятельности "Строительство" </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 в сопоставимых ценах</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49,31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104,67</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103,18</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104,57</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100,11</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100,25</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100,13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101,04</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0703">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Ввод в действие жилых домов</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тыс. кв. м. в общей площади</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19,11</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18,00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21,51</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25,70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15,93</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22,92</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15,21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18,21</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3802">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Удельный вес жилых домов, построенных населением</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21,09</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13,90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12,45</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16,30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43,96</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44,72</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19,73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21,29</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4505">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Оборот розничной торговли</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 в сопоставимых ценах</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90,7</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97,3</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101,1</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101,5</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102,2</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102,3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103,0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4505">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Оборот общественного питания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 в сопоставимых ценах</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98,0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98,0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100,1</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100,1</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100,0</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100,1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0703">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Число малых и средних предприятий, включая </a:t>
                      </a:r>
                      <a:r>
                        <a:rPr lang="ru-RU" sz="900" b="1" dirty="0" err="1">
                          <a:solidFill>
                            <a:srgbClr val="0000FF"/>
                          </a:solidFill>
                          <a:effectLst/>
                          <a:latin typeface="Arial" pitchFamily="34" charset="0"/>
                          <a:cs typeface="Arial" pitchFamily="34" charset="0"/>
                        </a:rPr>
                        <a:t>микропредприятия</a:t>
                      </a:r>
                      <a:r>
                        <a:rPr lang="ru-RU" sz="900" b="1" dirty="0">
                          <a:solidFill>
                            <a:srgbClr val="0000FF"/>
                          </a:solidFill>
                          <a:effectLst/>
                          <a:latin typeface="Arial" pitchFamily="34" charset="0"/>
                          <a:cs typeface="Arial" pitchFamily="34" charset="0"/>
                        </a:rPr>
                        <a:t> (на конец года)</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единиц</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519</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519</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509</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524</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513</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526</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513</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528</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4505">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Среднесписочная численность работников малых и средних предприятий, включая </a:t>
                      </a:r>
                      <a:r>
                        <a:rPr lang="ru-RU" sz="900" b="1" dirty="0" err="1">
                          <a:solidFill>
                            <a:srgbClr val="0000FF"/>
                          </a:solidFill>
                          <a:effectLst/>
                          <a:latin typeface="Arial" pitchFamily="34" charset="0"/>
                          <a:cs typeface="Arial" pitchFamily="34" charset="0"/>
                        </a:rPr>
                        <a:t>микропредприятия</a:t>
                      </a:r>
                      <a:r>
                        <a:rPr lang="ru-RU" sz="900" b="1" dirty="0">
                          <a:solidFill>
                            <a:srgbClr val="0000FF"/>
                          </a:solidFill>
                          <a:effectLst/>
                          <a:latin typeface="Arial" pitchFamily="34" charset="0"/>
                          <a:cs typeface="Arial" pitchFamily="34" charset="0"/>
                        </a:rPr>
                        <a:t> (без внешних совместителей)</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тыс. чел.</a:t>
                      </a:r>
                      <a:endParaRPr lang="ru-RU" sz="9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2,824</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2,790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2,940</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3,005</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2,998</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a:solidFill>
                            <a:srgbClr val="0000FF"/>
                          </a:solidFill>
                          <a:effectLst/>
                          <a:latin typeface="Arial" pitchFamily="34" charset="0"/>
                          <a:cs typeface="Arial" pitchFamily="34" charset="0"/>
                        </a:rPr>
                        <a:t>3,016</a:t>
                      </a:r>
                      <a:endParaRPr lang="ru-RU" sz="1200" b="1">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3,001</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b="1" dirty="0">
                          <a:solidFill>
                            <a:srgbClr val="0000FF"/>
                          </a:solidFill>
                          <a:effectLst/>
                          <a:latin typeface="Arial" pitchFamily="34" charset="0"/>
                          <a:cs typeface="Arial" pitchFamily="34" charset="0"/>
                        </a:rPr>
                        <a:t>3,002</a:t>
                      </a:r>
                      <a:endParaRPr lang="ru-RU" sz="1200" b="1" dirty="0">
                        <a:solidFill>
                          <a:srgbClr val="0000FF"/>
                        </a:solidFill>
                        <a:effectLst/>
                        <a:latin typeface="Arial" pitchFamily="34" charset="0"/>
                        <a:ea typeface="Calibri" panose="020F0502020204030204" pitchFamily="34" charset="0"/>
                        <a:cs typeface="Arial" pitchFamily="34" charset="0"/>
                      </a:endParaRPr>
                    </a:p>
                  </a:txBody>
                  <a:tcPr marL="50827" marR="50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68916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96638744"/>
              </p:ext>
            </p:extLst>
          </p:nvPr>
        </p:nvGraphicFramePr>
        <p:xfrm>
          <a:off x="107504" y="116631"/>
          <a:ext cx="8928994" cy="6336898"/>
        </p:xfrm>
        <a:graphic>
          <a:graphicData uri="http://schemas.openxmlformats.org/drawingml/2006/table">
            <a:tbl>
              <a:tblPr firstRow="1" firstCol="1" bandRow="1">
                <a:tableStyleId>{5C22544A-7EE6-4342-B048-85BDC9FD1C3A}</a:tableStyleId>
              </a:tblPr>
              <a:tblGrid>
                <a:gridCol w="1656184"/>
                <a:gridCol w="792088"/>
                <a:gridCol w="792088"/>
                <a:gridCol w="771366"/>
                <a:gridCol w="812810"/>
                <a:gridCol w="864096"/>
                <a:gridCol w="864096"/>
                <a:gridCol w="792088"/>
                <a:gridCol w="792088"/>
                <a:gridCol w="792090"/>
              </a:tblGrid>
              <a:tr h="288033">
                <a:tc rowSpan="3">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Показатели</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Единица измерения</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отчет</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оценка</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lnSpc>
                          <a:spcPct val="115000"/>
                        </a:lnSpc>
                        <a:spcAft>
                          <a:spcPts val="0"/>
                        </a:spcAft>
                      </a:pPr>
                      <a:r>
                        <a:rPr lang="ru-RU" sz="1000" b="1">
                          <a:solidFill>
                            <a:srgbClr val="0000FF"/>
                          </a:solidFill>
                          <a:effectLst/>
                          <a:latin typeface="Arial" pitchFamily="34" charset="0"/>
                          <a:cs typeface="Arial" pitchFamily="34" charset="0"/>
                        </a:rPr>
                        <a:t>прогноз </a:t>
                      </a:r>
                      <a:endParaRPr lang="ru-RU" sz="1000" b="1">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445">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2015</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2016</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2017</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2018</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2019</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715">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1</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2</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1</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2</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1</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1" dirty="0">
                          <a:solidFill>
                            <a:srgbClr val="0000FF"/>
                          </a:solidFill>
                          <a:effectLst/>
                          <a:latin typeface="Arial" pitchFamily="34" charset="0"/>
                          <a:cs typeface="Arial" pitchFamily="34" charset="0"/>
                        </a:rPr>
                        <a:t>вариант 2</a:t>
                      </a:r>
                      <a:endParaRPr lang="ru-RU" sz="1000" b="1" dirty="0">
                        <a:solidFill>
                          <a:srgbClr val="0000FF"/>
                        </a:solidFill>
                        <a:effectLst/>
                        <a:latin typeface="Arial" pitchFamily="34" charset="0"/>
                        <a:ea typeface="Calibri" panose="020F0502020204030204" pitchFamily="34" charset="0"/>
                        <a:cs typeface="Arial" pitchFamily="34" charset="0"/>
                      </a:endParaRPr>
                    </a:p>
                  </a:txBody>
                  <a:tcPr marL="51656" marR="51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579">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Оборот малых и средних предприятий, включая </a:t>
                      </a:r>
                      <a:r>
                        <a:rPr lang="ru-RU" sz="900" b="1" dirty="0" err="1">
                          <a:solidFill>
                            <a:srgbClr val="0000FF"/>
                          </a:solidFill>
                          <a:effectLst/>
                          <a:latin typeface="Arial" pitchFamily="34" charset="0"/>
                          <a:cs typeface="Arial" pitchFamily="34" charset="0"/>
                        </a:rPr>
                        <a:t>микропредприятия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млрд. руб. </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4,904</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5,032</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5,204</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5,250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5,472</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5,722</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5,918</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6,338</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8477">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Индекс физического объема инвестиций в основной капитал</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 к предыдущему году в сопоставимых ценах</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82,1</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84,8</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92,5</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97,9</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102,6</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104,2</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105,5</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107,8</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263">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Денежные доходы населения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млн.руб.</a:t>
                      </a:r>
                      <a:endParaRPr lang="ru-RU" sz="9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16 628,70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16 761,46</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17 054,26</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17 090,54</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17 432,21</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17 491,57</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17 928,90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18 028,66</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579">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Реальные денежные доходы населения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a:solidFill>
                            <a:srgbClr val="0000FF"/>
                          </a:solidFill>
                          <a:effectLst/>
                          <a:latin typeface="Arial" pitchFamily="34" charset="0"/>
                          <a:cs typeface="Arial" pitchFamily="34" charset="0"/>
                        </a:rPr>
                        <a:t>% к предыдущему году</a:t>
                      </a:r>
                      <a:endParaRPr lang="ru-RU" sz="9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90,20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94,3</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95,9</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96,3</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96,9</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97,7</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97,9</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97,9</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579">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Реальный размер назначенных пенсий</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 к предыдущему году</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97,70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96,50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98,10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98,20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100,00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100,00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100,00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100,00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263">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Расходы населения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млн.руб.</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16 129,90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16 426,30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16 713,20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16 748,70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17 257,80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17 316,70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17 570,30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17 668,10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386">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Численность экономически активного населения</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тыс. чел.</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28,70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29,23</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29,30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29,42</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29,37</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29,60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29,61</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29,85</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8771">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Среднемесячная номинальная начисленная заработная плата в целом по региону</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тыс. руб.</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49 546</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50 041</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50 592</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50 792</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51 174</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52 163</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52 709</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53 728</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8771">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Среднемесячная номинальная начисленная заработная плата в целом по региону</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 к предыдущему году</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102,00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101,00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101,10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101,50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101,20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102,70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103,00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103,00</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28">
                <a:tc>
                  <a:txBody>
                    <a:bodyPr/>
                    <a:lstStyle/>
                    <a:p>
                      <a:pPr>
                        <a:lnSpc>
                          <a:spcPct val="115000"/>
                        </a:lnSpc>
                        <a:spcAft>
                          <a:spcPts val="0"/>
                        </a:spcAft>
                      </a:pPr>
                      <a:r>
                        <a:rPr lang="ru-RU" sz="900" b="1" dirty="0">
                          <a:solidFill>
                            <a:srgbClr val="0000FF"/>
                          </a:solidFill>
                          <a:effectLst/>
                          <a:latin typeface="Arial" pitchFamily="34" charset="0"/>
                          <a:cs typeface="Arial" pitchFamily="34" charset="0"/>
                        </a:rPr>
                        <a:t>Уровень безработицы</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b="1" dirty="0">
                          <a:solidFill>
                            <a:srgbClr val="0000FF"/>
                          </a:solidFill>
                          <a:effectLst/>
                          <a:latin typeface="Arial" pitchFamily="34" charset="0"/>
                          <a:cs typeface="Arial" pitchFamily="34" charset="0"/>
                        </a:rPr>
                        <a:t>%</a:t>
                      </a:r>
                      <a:endParaRPr lang="ru-RU" sz="9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0,76</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0,81</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0,80</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0,79</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0,78</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a:solidFill>
                            <a:srgbClr val="0000FF"/>
                          </a:solidFill>
                          <a:effectLst/>
                          <a:latin typeface="Arial" pitchFamily="34" charset="0"/>
                          <a:cs typeface="Arial" pitchFamily="34" charset="0"/>
                        </a:rPr>
                        <a:t>0,77</a:t>
                      </a:r>
                      <a:endParaRPr lang="ru-RU" sz="1100" b="1">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0,75</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100" b="1" dirty="0">
                          <a:solidFill>
                            <a:srgbClr val="0000FF"/>
                          </a:solidFill>
                          <a:effectLst/>
                          <a:latin typeface="Arial" pitchFamily="34" charset="0"/>
                          <a:cs typeface="Arial" pitchFamily="34" charset="0"/>
                        </a:rPr>
                        <a:t>0,74</a:t>
                      </a:r>
                      <a:endParaRPr lang="ru-RU" sz="1100" b="1" dirty="0">
                        <a:solidFill>
                          <a:srgbClr val="0000FF"/>
                        </a:solidFill>
                        <a:effectLst/>
                        <a:latin typeface="Arial" pitchFamily="34" charset="0"/>
                        <a:ea typeface="Calibri" panose="020F0502020204030204" pitchFamily="34" charset="0"/>
                        <a:cs typeface="Arial" pitchFamily="34" charset="0"/>
                      </a:endParaRPr>
                    </a:p>
                  </a:txBody>
                  <a:tcPr marL="63919" marR="639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3593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xmlns="" val="4029159367"/>
              </p:ext>
            </p:extLst>
          </p:nvPr>
        </p:nvGraphicFramePr>
        <p:xfrm>
          <a:off x="179513" y="1556791"/>
          <a:ext cx="8784977" cy="4600782"/>
        </p:xfrm>
        <a:graphic>
          <a:graphicData uri="http://schemas.openxmlformats.org/drawingml/2006/table">
            <a:tbl>
              <a:tblPr/>
              <a:tblGrid>
                <a:gridCol w="2016223"/>
                <a:gridCol w="1296144"/>
                <a:gridCol w="1440160"/>
                <a:gridCol w="1368152"/>
                <a:gridCol w="1406471"/>
                <a:gridCol w="1257827"/>
              </a:tblGrid>
              <a:tr h="327488">
                <a:tc rowSpan="2">
                  <a:txBody>
                    <a:bodyPr/>
                    <a:lstStyle/>
                    <a:p>
                      <a:pPr algn="ctr">
                        <a:lnSpc>
                          <a:spcPct val="115000"/>
                        </a:lnSpc>
                        <a:spcAft>
                          <a:spcPts val="1000"/>
                        </a:spcAft>
                      </a:pPr>
                      <a:r>
                        <a:rPr lang="ru-RU" sz="1400" b="1" dirty="0">
                          <a:solidFill>
                            <a:schemeClr val="tx1"/>
                          </a:solidFill>
                          <a:latin typeface="Arial" pitchFamily="34" charset="0"/>
                          <a:ea typeface="Calibri"/>
                          <a:cs typeface="Arial" pitchFamily="34" charset="0"/>
                        </a:rPr>
                        <a:t>Основные показатели</a:t>
                      </a: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0"/>
                        </a:spcAft>
                      </a:pPr>
                      <a:r>
                        <a:rPr lang="ru-RU" sz="1400" b="1" dirty="0" smtClean="0">
                          <a:solidFill>
                            <a:schemeClr val="tx1"/>
                          </a:solidFill>
                          <a:latin typeface="Arial" pitchFamily="34" charset="0"/>
                          <a:ea typeface="Calibri"/>
                          <a:cs typeface="Arial" pitchFamily="34" charset="0"/>
                        </a:rPr>
                        <a:t>Первоначальный лан</a:t>
                      </a:r>
                      <a:endParaRPr lang="ru-RU" sz="1400" b="1" dirty="0">
                        <a:solidFill>
                          <a:schemeClr val="tx1"/>
                        </a:solidFill>
                        <a:latin typeface="Arial" pitchFamily="34" charset="0"/>
                        <a:ea typeface="Calibri"/>
                        <a:cs typeface="Arial" pitchFamily="34" charset="0"/>
                      </a:endParaRPr>
                    </a:p>
                    <a:p>
                      <a:pPr algn="ctr">
                        <a:lnSpc>
                          <a:spcPct val="115000"/>
                        </a:lnSpc>
                        <a:spcAft>
                          <a:spcPts val="0"/>
                        </a:spcAft>
                      </a:pPr>
                      <a:r>
                        <a:rPr lang="ru-RU" sz="1400" b="1" dirty="0">
                          <a:solidFill>
                            <a:schemeClr val="tx1"/>
                          </a:solidFill>
                          <a:latin typeface="Arial" pitchFamily="34" charset="0"/>
                          <a:ea typeface="Calibri"/>
                          <a:cs typeface="Arial" pitchFamily="34" charset="0"/>
                        </a:rPr>
                        <a:t>на </a:t>
                      </a:r>
                      <a:r>
                        <a:rPr lang="ru-RU" sz="1400" b="1" dirty="0" smtClean="0">
                          <a:solidFill>
                            <a:schemeClr val="tx1"/>
                          </a:solidFill>
                          <a:latin typeface="Arial" pitchFamily="34" charset="0"/>
                          <a:ea typeface="Calibri"/>
                          <a:cs typeface="Arial" pitchFamily="34" charset="0"/>
                        </a:rPr>
                        <a:t>2016 </a:t>
                      </a:r>
                      <a:r>
                        <a:rPr lang="ru-RU" sz="1400" b="1" dirty="0">
                          <a:solidFill>
                            <a:schemeClr val="tx1"/>
                          </a:solidFill>
                          <a:latin typeface="Arial" pitchFamily="34" charset="0"/>
                          <a:ea typeface="Calibri"/>
                          <a:cs typeface="Arial" pitchFamily="34" charset="0"/>
                        </a:rPr>
                        <a:t>год</a:t>
                      </a: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0"/>
                        </a:spcAft>
                      </a:pPr>
                      <a:r>
                        <a:rPr lang="ru-RU" sz="1400" b="1" dirty="0" smtClean="0">
                          <a:solidFill>
                            <a:schemeClr val="tx1"/>
                          </a:solidFill>
                          <a:latin typeface="Arial" pitchFamily="34" charset="0"/>
                          <a:ea typeface="Calibri"/>
                          <a:cs typeface="Arial" pitchFamily="34" charset="0"/>
                        </a:rPr>
                        <a:t>Ожидаемое исполнение </a:t>
                      </a:r>
                      <a:r>
                        <a:rPr lang="ru-RU" sz="1400" b="1" dirty="0">
                          <a:solidFill>
                            <a:schemeClr val="tx1"/>
                          </a:solidFill>
                          <a:latin typeface="Arial" pitchFamily="34" charset="0"/>
                          <a:ea typeface="Calibri"/>
                          <a:cs typeface="Arial" pitchFamily="34" charset="0"/>
                        </a:rPr>
                        <a:t>за </a:t>
                      </a:r>
                      <a:r>
                        <a:rPr lang="ru-RU" sz="1400" b="1" dirty="0" smtClean="0">
                          <a:solidFill>
                            <a:schemeClr val="tx1"/>
                          </a:solidFill>
                          <a:latin typeface="Arial" pitchFamily="34" charset="0"/>
                          <a:ea typeface="Calibri"/>
                          <a:cs typeface="Arial" pitchFamily="34" charset="0"/>
                        </a:rPr>
                        <a:t>2016 год </a:t>
                      </a:r>
                      <a:endParaRPr lang="ru-RU" sz="14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Бюджет  </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400" b="1" dirty="0">
                        <a:solidFill>
                          <a:srgbClr val="0000FF"/>
                        </a:solidFill>
                        <a:latin typeface="Times New Roman" pitchFamily="18" charset="0"/>
                        <a:ea typeface="Calibri"/>
                        <a:cs typeface="Times New Roman" pitchFamily="18"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400" b="1" dirty="0">
                        <a:solidFill>
                          <a:srgbClr val="0000FF"/>
                        </a:solidFill>
                        <a:latin typeface="Times New Roman" pitchFamily="18" charset="0"/>
                        <a:ea typeface="Calibri"/>
                        <a:cs typeface="Times New Roman" pitchFamily="18"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466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b="1" dirty="0" smtClean="0">
                          <a:solidFill>
                            <a:schemeClr val="tx1"/>
                          </a:solidFill>
                          <a:latin typeface="Arial" pitchFamily="34" charset="0"/>
                          <a:ea typeface="Calibri"/>
                          <a:cs typeface="Arial" pitchFamily="34" charset="0"/>
                        </a:rPr>
                        <a:t>2017 год</a:t>
                      </a:r>
                      <a:endParaRPr lang="ru-RU" sz="14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400" b="1" dirty="0" smtClean="0">
                          <a:solidFill>
                            <a:schemeClr val="tx1"/>
                          </a:solidFill>
                          <a:latin typeface="Arial" pitchFamily="34" charset="0"/>
                          <a:ea typeface="Calibri"/>
                          <a:cs typeface="Arial" pitchFamily="34" charset="0"/>
                        </a:rPr>
                        <a:t>2018 год</a:t>
                      </a:r>
                      <a:endParaRPr lang="ru-RU" sz="14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400" b="1" dirty="0" smtClean="0">
                          <a:solidFill>
                            <a:schemeClr val="tx1"/>
                          </a:solidFill>
                          <a:latin typeface="Arial" pitchFamily="34" charset="0"/>
                          <a:ea typeface="Calibri"/>
                          <a:cs typeface="Arial" pitchFamily="34" charset="0"/>
                        </a:rPr>
                        <a:t>2019 год</a:t>
                      </a:r>
                      <a:endParaRPr lang="ru-RU" sz="14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26521">
                <a:tc>
                  <a:txBody>
                    <a:bodyPr/>
                    <a:lstStyle/>
                    <a:p>
                      <a:pPr>
                        <a:lnSpc>
                          <a:spcPct val="115000"/>
                        </a:lnSpc>
                        <a:spcAft>
                          <a:spcPts val="0"/>
                        </a:spcAft>
                      </a:pPr>
                      <a:r>
                        <a:rPr lang="ru-RU" sz="1800" b="1" dirty="0" smtClean="0">
                          <a:solidFill>
                            <a:schemeClr val="tx1"/>
                          </a:solidFill>
                          <a:latin typeface="Arial" pitchFamily="34" charset="0"/>
                          <a:ea typeface="Calibri"/>
                          <a:cs typeface="Arial" pitchFamily="34" charset="0"/>
                        </a:rPr>
                        <a:t>Доходы</a:t>
                      </a:r>
                      <a:endParaRPr lang="ru-RU" sz="18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2 598 661,9</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3 025 774,9</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2 542 665,5</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2 430 435,4</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2 372 287,1</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24972">
                <a:tc>
                  <a:txBody>
                    <a:bodyPr/>
                    <a:lstStyle/>
                    <a:p>
                      <a:pPr>
                        <a:lnSpc>
                          <a:spcPct val="115000"/>
                        </a:lnSpc>
                        <a:spcAft>
                          <a:spcPts val="0"/>
                        </a:spcAft>
                      </a:pPr>
                      <a:r>
                        <a:rPr lang="ru-RU" sz="1400" b="0" dirty="0" smtClean="0">
                          <a:solidFill>
                            <a:schemeClr val="tx1"/>
                          </a:solidFill>
                          <a:latin typeface="Arial" pitchFamily="34" charset="0"/>
                          <a:ea typeface="Calibri"/>
                          <a:cs typeface="Arial" pitchFamily="34" charset="0"/>
                        </a:rPr>
                        <a:t>% </a:t>
                      </a:r>
                      <a:r>
                        <a:rPr lang="ru-RU" sz="1400" b="0" dirty="0">
                          <a:solidFill>
                            <a:schemeClr val="tx1"/>
                          </a:solidFill>
                          <a:latin typeface="Arial" pitchFamily="34" charset="0"/>
                          <a:ea typeface="Calibri"/>
                          <a:cs typeface="Arial" pitchFamily="34" charset="0"/>
                        </a:rPr>
                        <a:t>к предыдущему </a:t>
                      </a:r>
                      <a:r>
                        <a:rPr lang="ru-RU" sz="1400" b="0" dirty="0" smtClean="0">
                          <a:solidFill>
                            <a:schemeClr val="tx1"/>
                          </a:solidFill>
                          <a:latin typeface="Arial" pitchFamily="34" charset="0"/>
                          <a:ea typeface="Calibri"/>
                          <a:cs typeface="Arial" pitchFamily="34" charset="0"/>
                        </a:rPr>
                        <a:t>году </a:t>
                      </a:r>
                      <a:endParaRPr lang="ru-RU" sz="1400" b="0"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600" b="1" dirty="0">
                        <a:solidFill>
                          <a:schemeClr val="tx1"/>
                        </a:solidFill>
                        <a:highlight>
                          <a:srgbClr val="FFFF00"/>
                        </a:highlight>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2,2</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4,4</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2,4</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61435">
                <a:tc>
                  <a:txBody>
                    <a:bodyPr/>
                    <a:lstStyle/>
                    <a:p>
                      <a:pPr>
                        <a:lnSpc>
                          <a:spcPct val="115000"/>
                        </a:lnSpc>
                        <a:spcAft>
                          <a:spcPts val="0"/>
                        </a:spcAft>
                      </a:pPr>
                      <a:r>
                        <a:rPr lang="ru-RU" sz="1800" b="1" dirty="0" smtClean="0">
                          <a:solidFill>
                            <a:schemeClr val="tx1"/>
                          </a:solidFill>
                          <a:latin typeface="Arial" pitchFamily="34" charset="0"/>
                          <a:ea typeface="Calibri"/>
                          <a:cs typeface="Arial" pitchFamily="34" charset="0"/>
                        </a:rPr>
                        <a:t>Расходы</a:t>
                      </a:r>
                      <a:endParaRPr lang="ru-RU" sz="18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2 652 217,9</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3 375 062,8</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2 604 386,4</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2 498 729,4</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2 441</a:t>
                      </a:r>
                      <a:r>
                        <a:rPr lang="ru-RU" sz="1600" b="1" baseline="0" dirty="0" smtClean="0">
                          <a:solidFill>
                            <a:schemeClr val="tx1"/>
                          </a:solidFill>
                          <a:latin typeface="Arial" pitchFamily="34" charset="0"/>
                          <a:ea typeface="Calibri"/>
                          <a:cs typeface="Arial" pitchFamily="34" charset="0"/>
                        </a:rPr>
                        <a:t> 298,9</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26156">
                <a:tc>
                  <a:txBody>
                    <a:bodyPr/>
                    <a:lstStyle/>
                    <a:p>
                      <a:pPr>
                        <a:lnSpc>
                          <a:spcPct val="115000"/>
                        </a:lnSpc>
                        <a:spcAft>
                          <a:spcPts val="0"/>
                        </a:spcAft>
                      </a:pPr>
                      <a:r>
                        <a:rPr lang="ru-RU" sz="1400" b="0" dirty="0">
                          <a:solidFill>
                            <a:schemeClr val="tx1"/>
                          </a:solidFill>
                          <a:latin typeface="Arial" pitchFamily="34" charset="0"/>
                          <a:ea typeface="Calibri"/>
                          <a:cs typeface="Arial" pitchFamily="34" charset="0"/>
                        </a:rPr>
                        <a:t>% к предыдущему </a:t>
                      </a:r>
                      <a:r>
                        <a:rPr lang="ru-RU" sz="1400" b="0" dirty="0" smtClean="0">
                          <a:solidFill>
                            <a:schemeClr val="tx1"/>
                          </a:solidFill>
                          <a:latin typeface="Arial" pitchFamily="34" charset="0"/>
                          <a:ea typeface="Calibri"/>
                          <a:cs typeface="Arial" pitchFamily="34" charset="0"/>
                        </a:rPr>
                        <a:t>году </a:t>
                      </a:r>
                      <a:endParaRPr lang="ru-RU" sz="1400" b="0"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1,8</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4,1</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2,3</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61435">
                <a:tc>
                  <a:txBody>
                    <a:bodyPr/>
                    <a:lstStyle/>
                    <a:p>
                      <a:pPr>
                        <a:lnSpc>
                          <a:spcPct val="115000"/>
                        </a:lnSpc>
                        <a:spcAft>
                          <a:spcPts val="0"/>
                        </a:spcAft>
                      </a:pPr>
                      <a:r>
                        <a:rPr lang="ru-RU" sz="1600" b="1" dirty="0">
                          <a:solidFill>
                            <a:schemeClr val="tx1"/>
                          </a:solidFill>
                          <a:latin typeface="Arial" pitchFamily="34" charset="0"/>
                          <a:ea typeface="Calibri"/>
                          <a:cs typeface="Arial" pitchFamily="34" charset="0"/>
                        </a:rPr>
                        <a:t>Дефицит </a:t>
                      </a:r>
                      <a:r>
                        <a:rPr lang="ru-RU" sz="1600" b="1" dirty="0" smtClean="0">
                          <a:solidFill>
                            <a:schemeClr val="tx1"/>
                          </a:solidFill>
                          <a:latin typeface="Arial" pitchFamily="34" charset="0"/>
                          <a:ea typeface="Calibri"/>
                          <a:cs typeface="Arial" pitchFamily="34" charset="0"/>
                        </a:rPr>
                        <a:t>(-)</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- 53 556,0</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- 349 287,9</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-61</a:t>
                      </a:r>
                      <a:r>
                        <a:rPr lang="ru-RU" sz="1600" b="1" baseline="0" dirty="0" smtClean="0">
                          <a:solidFill>
                            <a:schemeClr val="tx1"/>
                          </a:solidFill>
                          <a:latin typeface="Arial" pitchFamily="34" charset="0"/>
                          <a:ea typeface="Calibri"/>
                          <a:cs typeface="Arial" pitchFamily="34" charset="0"/>
                        </a:rPr>
                        <a:t> 720,9</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- 68 294,0</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ru-RU" sz="1600" b="1" dirty="0" smtClean="0">
                          <a:solidFill>
                            <a:schemeClr val="tx1"/>
                          </a:solidFill>
                          <a:latin typeface="Arial" pitchFamily="34" charset="0"/>
                          <a:ea typeface="Calibri"/>
                          <a:cs typeface="Arial" pitchFamily="34" charset="0"/>
                        </a:rPr>
                        <a:t>- 69 011,8</a:t>
                      </a:r>
                      <a:endParaRPr lang="ru-RU" sz="1600" b="1" dirty="0">
                        <a:solidFill>
                          <a:schemeClr val="tx1"/>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r>
              <a:tr h="308111">
                <a:tc>
                  <a:txBody>
                    <a:bodyPr/>
                    <a:lstStyle/>
                    <a:p>
                      <a:pPr>
                        <a:lnSpc>
                          <a:spcPct val="115000"/>
                        </a:lnSpc>
                        <a:spcAft>
                          <a:spcPts val="0"/>
                        </a:spcAft>
                      </a:pPr>
                      <a:endParaRPr lang="ru-RU" sz="1400" b="1" dirty="0">
                        <a:solidFill>
                          <a:srgbClr val="0000FF"/>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400" b="1" dirty="0">
                        <a:solidFill>
                          <a:srgbClr val="0000FF"/>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400" b="1" dirty="0">
                        <a:solidFill>
                          <a:srgbClr val="0000FF"/>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400" b="1" dirty="0">
                        <a:solidFill>
                          <a:srgbClr val="0000FF"/>
                        </a:solidFill>
                        <a:latin typeface="Arial" pitchFamily="34" charset="0"/>
                        <a:ea typeface="Calibri"/>
                        <a:cs typeface="Arial" pitchFamily="34" charset="0"/>
                      </a:endParaRPr>
                    </a:p>
                  </a:txBody>
                  <a:tcPr marL="56500" marR="56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400" b="1" dirty="0">
                        <a:solidFill>
                          <a:srgbClr val="0000FF"/>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ru-RU" sz="1400" b="1" dirty="0">
                        <a:solidFill>
                          <a:srgbClr val="0000FF"/>
                        </a:solidFill>
                        <a:latin typeface="Arial" pitchFamily="34" charset="0"/>
                        <a:ea typeface="Calibri"/>
                        <a:cs typeface="Arial" pitchFamily="34" charset="0"/>
                      </a:endParaRPr>
                    </a:p>
                  </a:txBody>
                  <a:tcPr marL="56500" marR="565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r>
            </a:tbl>
          </a:graphicData>
        </a:graphic>
      </p:graphicFrame>
      <p:sp>
        <p:nvSpPr>
          <p:cNvPr id="30721" name="Rectangle 1"/>
          <p:cNvSpPr>
            <a:spLocks noChangeArrowheads="1"/>
          </p:cNvSpPr>
          <p:nvPr/>
        </p:nvSpPr>
        <p:spPr bwMode="auto">
          <a:xfrm>
            <a:off x="107504" y="188640"/>
            <a:ext cx="88569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Arial" pitchFamily="34" charset="0"/>
                <a:ea typeface="Calibri" pitchFamily="34" charset="0"/>
                <a:cs typeface="Arial" pitchFamily="34" charset="0"/>
              </a:rPr>
              <a:t>Основные параметры бюджета городского округа город Урай </a:t>
            </a:r>
            <a:endParaRPr kumimoji="0" lang="ru-RU" sz="2000" b="0" i="0" u="none" strike="noStrike" cap="none" normalizeH="0" baseline="0" dirty="0" smtClean="0">
              <a:ln>
                <a:noFill/>
              </a:ln>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Arial" pitchFamily="34" charset="0"/>
                <a:ea typeface="Calibri" pitchFamily="34" charset="0"/>
                <a:cs typeface="Arial" pitchFamily="34" charset="0"/>
              </a:rPr>
              <a:t>в 2016 году</a:t>
            </a:r>
            <a:r>
              <a:rPr kumimoji="0" lang="ru-RU" sz="2000" b="1" i="0" u="none" strike="noStrike" cap="none" normalizeH="0" dirty="0" smtClean="0">
                <a:ln>
                  <a:noFill/>
                </a:ln>
                <a:effectLst/>
                <a:latin typeface="Arial" pitchFamily="34" charset="0"/>
                <a:ea typeface="Calibri" pitchFamily="34" charset="0"/>
                <a:cs typeface="Arial" pitchFamily="34" charset="0"/>
              </a:rPr>
              <a:t> и бюджет </a:t>
            </a:r>
            <a:r>
              <a:rPr kumimoji="0" lang="ru-RU" sz="2000" b="1" i="0" u="none" strike="noStrike" cap="none" normalizeH="0" baseline="0" dirty="0" smtClean="0">
                <a:ln>
                  <a:noFill/>
                </a:ln>
                <a:effectLst/>
                <a:latin typeface="Arial" pitchFamily="34" charset="0"/>
                <a:ea typeface="Calibri" pitchFamily="34" charset="0"/>
                <a:cs typeface="Arial" pitchFamily="34" charset="0"/>
              </a:rPr>
              <a:t>на 2017 год                                                             и на плановый период 2018 и 2019 годов</a:t>
            </a:r>
            <a:endParaRPr kumimoji="0" lang="ru-RU" b="0" i="0" u="none" strike="noStrike" cap="none" normalizeH="0" baseline="0" dirty="0" smtClean="0">
              <a:ln>
                <a:noFill/>
              </a:ln>
              <a:effectLst/>
              <a:latin typeface="Arial" pitchFamily="34" charset="0"/>
              <a:cs typeface="Arial" pitchFamily="34" charset="0"/>
            </a:endParaRPr>
          </a:p>
        </p:txBody>
      </p:sp>
      <p:sp>
        <p:nvSpPr>
          <p:cNvPr id="9" name="Стрелка вниз 8"/>
          <p:cNvSpPr/>
          <p:nvPr/>
        </p:nvSpPr>
        <p:spPr>
          <a:xfrm>
            <a:off x="5868144" y="3573016"/>
            <a:ext cx="144016" cy="21602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7361787" y="3573016"/>
            <a:ext cx="144016" cy="21602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8639406" y="3573016"/>
            <a:ext cx="144016" cy="21602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868144" y="4797152"/>
            <a:ext cx="144016" cy="21602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531485" y="4797152"/>
            <a:ext cx="144016" cy="21602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8610714" y="4797152"/>
            <a:ext cx="144016" cy="21602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7985606" y="1268760"/>
            <a:ext cx="1158394" cy="338554"/>
          </a:xfrm>
          <a:prstGeom prst="rect">
            <a:avLst/>
          </a:prstGeom>
        </p:spPr>
        <p:txBody>
          <a:bodyPr wrap="square">
            <a:spAutoFit/>
          </a:bodyPr>
          <a:lstStyle/>
          <a:p>
            <a:pPr fontAlgn="auto">
              <a:spcBef>
                <a:spcPts val="0"/>
              </a:spcBef>
              <a:spcAft>
                <a:spcPts val="0"/>
              </a:spcAft>
              <a:defRPr/>
            </a:pPr>
            <a:r>
              <a:rPr lang="ru-RU" sz="1600" b="1" dirty="0" smtClean="0">
                <a:latin typeface="Arial" pitchFamily="34" charset="0"/>
                <a:cs typeface="Arial" pitchFamily="34" charset="0"/>
              </a:rPr>
              <a:t>тыс.руб.</a:t>
            </a:r>
            <a:endParaRPr lang="ru-RU" sz="1600" b="1" dirty="0">
              <a:latin typeface="Arial" pitchFamily="34" charset="0"/>
              <a:cs typeface="Arial" pitchFamily="34" charset="0"/>
            </a:endParaRPr>
          </a:p>
        </p:txBody>
      </p:sp>
    </p:spTree>
    <p:extLst>
      <p:ext uri="{BB962C8B-B14F-4D97-AF65-F5344CB8AC3E}">
        <p14:creationId xmlns:p14="http://schemas.microsoft.com/office/powerpoint/2010/main" xmlns="" val="4003425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TM02900688[[fn=Аспект]]</Template>
  <TotalTime>14454</TotalTime>
  <Words>12079</Words>
  <Application>Microsoft Office PowerPoint</Application>
  <PresentationFormat>Экран (4:3)</PresentationFormat>
  <Paragraphs>2777</Paragraphs>
  <Slides>69</Slides>
  <Notes>10</Notes>
  <HiddenSlides>0</HiddenSlides>
  <MMClips>0</MMClips>
  <ScaleCrop>false</ScaleCrop>
  <HeadingPairs>
    <vt:vector size="4" baseType="variant">
      <vt:variant>
        <vt:lpstr>Тема</vt:lpstr>
      </vt:variant>
      <vt:variant>
        <vt:i4>3</vt:i4>
      </vt:variant>
      <vt:variant>
        <vt:lpstr>Заголовки слайдов</vt:lpstr>
      </vt:variant>
      <vt:variant>
        <vt:i4>69</vt:i4>
      </vt:variant>
    </vt:vector>
  </HeadingPairs>
  <TitlesOfParts>
    <vt:vector size="72" baseType="lpstr">
      <vt:lpstr>Поток</vt:lpstr>
      <vt:lpstr>1_Поток</vt:lpstr>
      <vt:lpstr>2_Поток</vt:lpstr>
      <vt:lpstr>Слайд 1</vt:lpstr>
      <vt:lpstr>Документы, на основании которых составляется проект муниципального бюджета</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Безвозмездные поступления бюджета  городского округа город Урай, тыс.руб.</vt:lpstr>
      <vt:lpstr>Основные мероприятия по мобилизации доходов бюджета</vt:lpstr>
      <vt:lpstr>Слайд 16</vt:lpstr>
      <vt:lpstr>Слайд 17</vt:lpstr>
      <vt:lpstr>Слайд 18</vt:lpstr>
      <vt:lpstr>Слайд 19</vt:lpstr>
      <vt:lpstr>Муниципальные программы, реализуемые  в городе Урай в 2017- 2019 годах</vt:lpstr>
      <vt:lpstr>Муниципальные программы, реализуемые  в городе Урай в 2017-2019 годах</vt:lpstr>
      <vt:lpstr>Слайд 22</vt:lpstr>
      <vt:lpstr>Слайд 23</vt:lpstr>
      <vt:lpstr>Слайд 24</vt:lpstr>
      <vt:lpstr>Слайд 25</vt:lpstr>
      <vt:lpstr>Слайд 26</vt:lpstr>
      <vt:lpstr>Организация отдыха и оздоровления детей</vt:lpstr>
      <vt:lpstr>Слайд 28</vt:lpstr>
      <vt:lpstr>Слайд 29</vt:lpstr>
      <vt:lpstr>Слайд 30</vt:lpstr>
      <vt:lpstr>Слайд 31</vt:lpstr>
      <vt:lpstr>  Муниципальная программа «Поддержка социально ориентированных некоммерческих организаций в городе Урай» на 2015-2017 годы</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Муниципальный дорожный фонд</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vector>
  </TitlesOfParts>
  <Company>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 A. Gotsman</dc:creator>
  <cp:lastModifiedBy>Лариса Васильевна Зорина</cp:lastModifiedBy>
  <cp:revision>1846</cp:revision>
  <dcterms:created xsi:type="dcterms:W3CDTF">2011-03-01T09:21:01Z</dcterms:created>
  <dcterms:modified xsi:type="dcterms:W3CDTF">2017-01-20T09:11:43Z</dcterms:modified>
</cp:coreProperties>
</file>