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36" r:id="rId1"/>
  </p:sldMasterIdLst>
  <p:sldIdLst>
    <p:sldId id="256" r:id="rId2"/>
    <p:sldId id="298" r:id="rId3"/>
    <p:sldId id="299" r:id="rId4"/>
    <p:sldId id="290" r:id="rId5"/>
    <p:sldId id="322" r:id="rId6"/>
    <p:sldId id="310" r:id="rId7"/>
    <p:sldId id="258" r:id="rId8"/>
    <p:sldId id="300" r:id="rId9"/>
    <p:sldId id="302" r:id="rId10"/>
    <p:sldId id="303" r:id="rId11"/>
    <p:sldId id="304" r:id="rId12"/>
    <p:sldId id="305" r:id="rId13"/>
    <p:sldId id="307" r:id="rId14"/>
    <p:sldId id="308" r:id="rId15"/>
    <p:sldId id="270" r:id="rId16"/>
    <p:sldId id="315" r:id="rId17"/>
    <p:sldId id="323" r:id="rId18"/>
    <p:sldId id="324" r:id="rId19"/>
    <p:sldId id="32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000000"/>
    <a:srgbClr val="0000FF"/>
    <a:srgbClr val="002D86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6" autoAdjust="0"/>
    <p:restoredTop sz="94362" autoAdjust="0"/>
  </p:normalViewPr>
  <p:slideViewPr>
    <p:cSldViewPr>
      <p:cViewPr>
        <p:scale>
          <a:sx n="100" d="100"/>
          <a:sy n="100" d="100"/>
        </p:scale>
        <p:origin x="-7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4;&#1040;\&#1052;&#1054;&#1053;&#1048;&#1058;&#1054;&#1056;&#1048;&#1053;&#1043;\2017\&#1059;&#1088;&#1072;&#1081;\&#1086;&#1090;&#1095;&#1077;&#1090;%20&#1052;&#1045;&#1043;&#1040;&#1055;&#1054;&#1051;&#1048;&#1057;\&#1043;&#1054;&#1058;&#1054;&#1042;&#1067;&#1049;%20&#1053;&#1054;&#1042;&#1067;&#1049;\&#1040;&#1085;&#1082;&#1077;&#1090;&#109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86;&#1074;&#1072;&#1103;%20&#1087;&#1072;&#1087;&#1082;&#1072;\&#1052;&#1086;&#1085;&#1080;&#1090;&#1086;&#1088;&#1080;&#1085;&#1075;\2017\&#1059;&#1088;&#1072;&#1081;\&#1086;&#1090;&#1095;&#1077;&#1090;%20&#1052;&#1045;&#1043;&#1040;&#1055;&#1054;&#1051;&#1048;&#1057;\&#1040;&#1085;&#1082;&#1077;&#1090;&#109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86;&#1074;&#1072;&#1103;%20&#1087;&#1072;&#1087;&#1082;&#1072;\&#1052;&#1086;&#1085;&#1080;&#1090;&#1086;&#1088;&#1080;&#1085;&#1075;\2017\&#1059;&#1088;&#1072;&#1081;\&#1086;&#1090;&#1095;&#1077;&#1090;%20&#1052;&#1045;&#1043;&#1040;&#1055;&#1054;&#1051;&#1048;&#1057;\&#1040;&#1085;&#1082;&#1077;&#1090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4;&#1040;\&#1052;&#1054;&#1053;&#1048;&#1058;&#1054;&#1056;&#1048;&#1053;&#1043;\2017\&#1059;&#1088;&#1072;&#1081;\&#1086;&#1090;&#1095;&#1077;&#1090;%20&#1052;&#1045;&#1043;&#1040;&#1055;&#1054;&#1051;&#1048;&#1057;\&#1043;&#1054;&#1058;&#1054;&#1042;&#1067;&#1049;%20&#1053;&#1054;&#1042;&#1067;&#1049;\&#1040;&#1085;&#1082;&#1077;&#1090;&#1099;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4;&#1040;\&#1052;&#1054;&#1053;&#1048;&#1058;&#1054;&#1056;&#1048;&#1053;&#1043;\2017\&#1059;&#1088;&#1072;&#1081;\&#1086;&#1090;&#1095;&#1077;&#1090;%20&#1052;&#1045;&#1043;&#1040;&#1055;&#1054;&#1051;&#1048;&#1057;\&#1043;&#1054;&#1058;&#1054;&#1042;&#1067;&#1049;%20&#1053;&#1054;&#1042;&#1067;&#1049;\&#1040;&#1085;&#1082;&#1077;&#1090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86;&#1074;&#1072;&#1103;%20&#1087;&#1072;&#1087;&#1082;&#1072;\&#1052;&#1086;&#1085;&#1080;&#1090;&#1086;&#1088;&#1080;&#1085;&#1075;\2017\&#1059;&#1088;&#1072;&#1081;\&#1086;&#1090;&#1095;&#1077;&#1090;%20&#1052;&#1045;&#1043;&#1040;&#1055;&#1054;&#1051;&#1048;&#1057;\&#1040;&#1085;&#1082;&#1077;&#1090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4;&#1040;\&#1052;&#1054;&#1053;&#1048;&#1058;&#1054;&#1056;&#1048;&#1053;&#1043;\2017\&#1059;&#1088;&#1072;&#1081;\&#1086;&#1090;&#1095;&#1077;&#1090;%20&#1052;&#1045;&#1043;&#1040;&#1055;&#1054;&#1051;&#1048;&#1057;\&#1043;&#1054;&#1058;&#1054;&#1042;&#1067;&#1049;%20&#1053;&#1054;&#1042;&#1067;&#1049;\&#1040;&#1085;&#1082;&#1077;&#1090;&#109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86;&#1074;&#1072;&#1103;%20&#1087;&#1072;&#1087;&#1082;&#1072;\&#1052;&#1086;&#1085;&#1080;&#1090;&#1086;&#1088;&#1080;&#1085;&#1075;\2017\&#1059;&#1088;&#1072;&#1081;\&#1086;&#1090;&#1095;&#1077;&#1090;%20&#1052;&#1045;&#1043;&#1040;&#1055;&#1054;&#1051;&#1048;&#1057;\&#1040;&#1085;&#1082;&#1077;&#1090;&#109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86;&#1074;&#1072;&#1103;%20&#1087;&#1072;&#1087;&#1082;&#1072;\&#1052;&#1086;&#1085;&#1080;&#1090;&#1086;&#1088;&#1080;&#1085;&#1075;\2017\&#1059;&#1088;&#1072;&#1081;\&#1086;&#1090;&#1095;&#1077;&#1090;%20&#1052;&#1045;&#1043;&#1040;&#1055;&#1054;&#1051;&#1048;&#1057;\&#1040;&#1085;&#1082;&#1077;&#1090;&#109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4;&#1040;\&#1052;&#1054;&#1053;&#1048;&#1058;&#1054;&#1056;&#1048;&#1053;&#1043;\2017\&#1059;&#1088;&#1072;&#1081;\&#1086;&#1090;&#1095;&#1077;&#1090;%20&#1052;&#1045;&#1043;&#1040;&#1055;&#1054;&#1051;&#1048;&#1057;\&#1043;&#1054;&#1058;&#1054;&#1042;&#1067;&#1049;%20&#1053;&#1054;&#1042;&#1067;&#1049;\&#1040;&#1085;&#1082;&#1077;&#1090;&#109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3;&#1086;&#1074;&#1072;&#1103;%20&#1087;&#1072;&#1087;&#1082;&#1072;\&#1052;&#1086;&#1085;&#1080;&#1090;&#1086;&#1088;&#1080;&#1085;&#1075;\2017\&#1059;&#1088;&#1072;&#1081;\&#1086;&#1090;&#1095;&#1077;&#1090;%20&#1052;&#1045;&#1043;&#1040;&#1055;&#1054;&#1051;&#1048;&#1057;\&#1040;&#1085;&#1082;&#1077;&#1090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1471927162367211E-2"/>
          <c:y val="8.3950617283950646E-2"/>
          <c:w val="0.5073748103186646"/>
          <c:h val="0.66906525573192244"/>
        </c:manualLayout>
      </c:layout>
      <c:lineChart>
        <c:grouping val="standard"/>
        <c:ser>
          <c:idx val="0"/>
          <c:order val="0"/>
          <c:tx>
            <c:strRef>
              <c:f>[Анкеты.xlsx]Лист4!$D$165</c:f>
              <c:strCache>
                <c:ptCount val="1"/>
                <c:pt idx="0">
                  <c:v>Число субъектов малого и среднего предпринимательства</c:v>
                </c:pt>
              </c:strCache>
            </c:strRef>
          </c:tx>
          <c:dLbls>
            <c:dLbl>
              <c:idx val="0"/>
              <c:layout>
                <c:manualLayout>
                  <c:x val="-4.4374009508716512E-2"/>
                  <c:y val="-6.4814814814816143E-2"/>
                </c:manualLayout>
              </c:layout>
              <c:showVal val="1"/>
            </c:dLbl>
            <c:dLbl>
              <c:idx val="1"/>
              <c:layout>
                <c:manualLayout>
                  <c:x val="-4.4353528049937571E-2"/>
                  <c:y val="-5.0925861575285045E-2"/>
                </c:manualLayout>
              </c:layout>
              <c:showVal val="1"/>
            </c:dLbl>
            <c:dLbl>
              <c:idx val="2"/>
              <c:layout>
                <c:manualLayout>
                  <c:x val="-4.8544932304691896E-2"/>
                  <c:y val="-6.4815036181019123E-2"/>
                </c:manualLayout>
              </c:layout>
              <c:showVal val="1"/>
            </c:dLbl>
            <c:dLbl>
              <c:idx val="3"/>
              <c:layout>
                <c:manualLayout>
                  <c:x val="-2.3243528790279997E-2"/>
                  <c:y val="-7.8703703703703734E-2"/>
                </c:manualLayout>
              </c:layout>
              <c:showVal val="1"/>
            </c:dLbl>
            <c:showVal val="1"/>
          </c:dLbls>
          <c:cat>
            <c:strRef>
              <c:f>[Анкеты.xlsx]Лист4!$E$164:$H$164</c:f>
              <c:strCache>
                <c:ptCount val="4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</c:strCache>
            </c:strRef>
          </c:cat>
          <c:val>
            <c:numRef>
              <c:f>[Анкеты.xlsx]Лист4!$E$165:$H$165</c:f>
              <c:numCache>
                <c:formatCode>#,##0</c:formatCode>
                <c:ptCount val="4"/>
                <c:pt idx="0" formatCode="General">
                  <c:v>2125</c:v>
                </c:pt>
                <c:pt idx="1">
                  <c:v>2076</c:v>
                </c:pt>
                <c:pt idx="2">
                  <c:v>2068</c:v>
                </c:pt>
                <c:pt idx="3">
                  <c:v>1552</c:v>
                </c:pt>
              </c:numCache>
            </c:numRef>
          </c:val>
        </c:ser>
        <c:ser>
          <c:idx val="1"/>
          <c:order val="1"/>
          <c:tx>
            <c:strRef>
              <c:f>[Анкеты.xlsx]Лист4!$D$166</c:f>
              <c:strCache>
                <c:ptCount val="1"/>
                <c:pt idx="0">
                  <c:v>Индивидуальные предприниматели</c:v>
                </c:pt>
              </c:strCache>
            </c:strRef>
          </c:tx>
          <c:dLbls>
            <c:dLbl>
              <c:idx val="0"/>
              <c:layout>
                <c:manualLayout>
                  <c:x val="-4.8441449031171015E-2"/>
                  <c:y val="-7.7671738217886713E-2"/>
                </c:manualLayout>
              </c:layout>
              <c:showVal val="1"/>
            </c:dLbl>
            <c:dLbl>
              <c:idx val="1"/>
              <c:layout>
                <c:manualLayout>
                  <c:x val="-5.0547598989048023E-2"/>
                  <c:y val="-8.4732805328604194E-2"/>
                </c:manualLayout>
              </c:layout>
              <c:showVal val="1"/>
            </c:dLbl>
            <c:dLbl>
              <c:idx val="2"/>
              <c:layout>
                <c:manualLayout>
                  <c:x val="-4.8441449031171015E-2"/>
                  <c:y val="-8.4732805328604194E-2"/>
                </c:manualLayout>
              </c:layout>
              <c:showVal val="1"/>
            </c:dLbl>
            <c:showVal val="1"/>
          </c:dLbls>
          <c:cat>
            <c:strRef>
              <c:f>[Анкеты.xlsx]Лист4!$E$164:$H$164</c:f>
              <c:strCache>
                <c:ptCount val="4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</c:strCache>
            </c:strRef>
          </c:cat>
          <c:val>
            <c:numRef>
              <c:f>[Анкеты.xlsx]Лист4!$E$166:$H$166</c:f>
              <c:numCache>
                <c:formatCode>#,##0</c:formatCode>
                <c:ptCount val="4"/>
                <c:pt idx="0">
                  <c:v>1567</c:v>
                </c:pt>
                <c:pt idx="1">
                  <c:v>1461</c:v>
                </c:pt>
                <c:pt idx="2">
                  <c:v>1409</c:v>
                </c:pt>
                <c:pt idx="3">
                  <c:v>1198</c:v>
                </c:pt>
              </c:numCache>
            </c:numRef>
          </c:val>
        </c:ser>
        <c:ser>
          <c:idx val="2"/>
          <c:order val="2"/>
          <c:tx>
            <c:strRef>
              <c:f>[Анкеты.xlsx]Лист4!$D$167</c:f>
              <c:strCache>
                <c:ptCount val="1"/>
                <c:pt idx="0">
                  <c:v>Юридические лица</c:v>
                </c:pt>
              </c:strCache>
            </c:strRef>
          </c:tx>
          <c:dLbls>
            <c:dLbl>
              <c:idx val="0"/>
              <c:layout>
                <c:manualLayout>
                  <c:x val="-3.3698399326032004E-2"/>
                  <c:y val="-8.4732805328604194E-2"/>
                </c:manualLayout>
              </c:layout>
              <c:showVal val="1"/>
            </c:dLbl>
            <c:dLbl>
              <c:idx val="1"/>
              <c:layout>
                <c:manualLayout>
                  <c:x val="-3.7910699241786007E-2"/>
                  <c:y val="-5.6488536885735824E-2"/>
                </c:manualLayout>
              </c:layout>
              <c:showVal val="1"/>
            </c:dLbl>
            <c:dLbl>
              <c:idx val="2"/>
              <c:layout>
                <c:manualLayout>
                  <c:x val="-3.3698399326032004E-2"/>
                  <c:y val="-7.0610671107169828E-2"/>
                </c:manualLayout>
              </c:layout>
              <c:showVal val="1"/>
            </c:dLbl>
            <c:dLbl>
              <c:idx val="3"/>
              <c:layout>
                <c:manualLayout>
                  <c:x val="-3.1592249368155009E-2"/>
                  <c:y val="-9.1793872439320648E-2"/>
                </c:manualLayout>
              </c:layout>
              <c:showVal val="1"/>
            </c:dLbl>
            <c:showVal val="1"/>
          </c:dLbls>
          <c:cat>
            <c:strRef>
              <c:f>[Анкеты.xlsx]Лист4!$E$164:$H$164</c:f>
              <c:strCache>
                <c:ptCount val="4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</c:strCache>
            </c:strRef>
          </c:cat>
          <c:val>
            <c:numRef>
              <c:f>[Анкеты.xlsx]Лист4!$E$167:$H$167</c:f>
              <c:numCache>
                <c:formatCode>General</c:formatCode>
                <c:ptCount val="4"/>
                <c:pt idx="0">
                  <c:v>558</c:v>
                </c:pt>
                <c:pt idx="1">
                  <c:v>615</c:v>
                </c:pt>
                <c:pt idx="2">
                  <c:v>659</c:v>
                </c:pt>
                <c:pt idx="3">
                  <c:v>354</c:v>
                </c:pt>
              </c:numCache>
            </c:numRef>
          </c:val>
        </c:ser>
        <c:marker val="1"/>
        <c:axId val="45950848"/>
        <c:axId val="45952384"/>
      </c:lineChart>
      <c:catAx>
        <c:axId val="45950848"/>
        <c:scaling>
          <c:orientation val="minMax"/>
        </c:scaling>
        <c:axPos val="b"/>
        <c:numFmt formatCode="General" sourceLinked="1"/>
        <c:tickLblPos val="nextTo"/>
        <c:crossAx val="45952384"/>
        <c:crosses val="autoZero"/>
        <c:auto val="1"/>
        <c:lblAlgn val="ctr"/>
        <c:lblOffset val="100"/>
      </c:catAx>
      <c:valAx>
        <c:axId val="45952384"/>
        <c:scaling>
          <c:orientation val="minMax"/>
        </c:scaling>
        <c:axPos val="l"/>
        <c:majorGridlines/>
        <c:numFmt formatCode="General" sourceLinked="1"/>
        <c:tickLblPos val="nextTo"/>
        <c:crossAx val="45950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925668813401368"/>
          <c:y val="3.3346815254650559E-2"/>
          <c:w val="0.38097762058953588"/>
          <c:h val="0.9653902073562993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5748597681067981E-2"/>
          <c:y val="0.1265119962194507"/>
          <c:w val="0.40860811504879302"/>
          <c:h val="0.61819823616938863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8.3522509511503168E-3"/>
                  <c:y val="-4.7118780320997648E-3"/>
                </c:manualLayout>
              </c:layout>
              <c:showVal val="1"/>
            </c:dLbl>
            <c:dLbl>
              <c:idx val="3"/>
              <c:layout>
                <c:manualLayout>
                  <c:x val="-6.0353154073317494E-3"/>
                  <c:y val="2.0654023668875719E-2"/>
                </c:manualLayout>
              </c:layout>
              <c:showVal val="1"/>
            </c:dLbl>
            <c:dLbl>
              <c:idx val="4"/>
              <c:layout>
                <c:manualLayout>
                  <c:x val="4.4981795161659351E-2"/>
                  <c:y val="1.9497926273731866E-2"/>
                </c:manualLayout>
              </c:layout>
              <c:showVal val="1"/>
            </c:dLbl>
            <c:dLbl>
              <c:idx val="6"/>
              <c:layout>
                <c:manualLayout>
                  <c:x val="-8.6456087796410903E-3"/>
                  <c:y val="-5.3502187711222123E-2"/>
                </c:manualLayout>
              </c:layout>
              <c:showVal val="1"/>
            </c:dLbl>
            <c:dLbl>
              <c:idx val="8"/>
              <c:layout>
                <c:manualLayout>
                  <c:x val="6.841596909207987E-4"/>
                  <c:y val="-2.8313762583339012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Лист1!$F$77:$F$90</c:f>
              <c:strCache>
                <c:ptCount val="14"/>
                <c:pt idx="0">
                  <c:v>Высокий уровень налогообложения</c:v>
                </c:pt>
                <c:pt idx="1">
                  <c:v>Несовершенное налоговое законодательство</c:v>
                </c:pt>
                <c:pt idx="2">
                  <c:v>Жесткая конкуренция</c:v>
                </c:pt>
                <c:pt idx="3">
                  <c:v>Высокие арендные платежи за помещения</c:v>
                </c:pt>
                <c:pt idx="4">
                  <c:v>Низкая платежеспособность клиентов</c:v>
                </c:pt>
                <c:pt idx="5">
                  <c:v>Трудности получения кредита в банке</c:v>
                </c:pt>
                <c:pt idx="6">
                  <c:v>Нехватка квалифицированных кадров</c:v>
                </c:pt>
                <c:pt idx="7">
                  <c:v>Трудности получения информации</c:v>
                </c:pt>
                <c:pt idx="8">
                  <c:v>Давление со стороны крупных предприятий</c:v>
                </c:pt>
                <c:pt idx="9">
                  <c:v>Транспортные проблемы</c:v>
                </c:pt>
                <c:pt idx="10">
                  <c:v>Недостаточные навыки управления</c:v>
                </c:pt>
                <c:pt idx="11">
                  <c:v>Рост цен на энергоносители и сырье</c:v>
                </c:pt>
                <c:pt idx="12">
                  <c:v>Нехватка нежилых помещений</c:v>
                </c:pt>
                <c:pt idx="13">
                  <c:v>Нет препятствий в развитии бизнеса</c:v>
                </c:pt>
              </c:strCache>
            </c:strRef>
          </c:cat>
          <c:val>
            <c:numRef>
              <c:f>Лист1!$H$77:$H$90</c:f>
              <c:numCache>
                <c:formatCode>0.00%</c:formatCode>
                <c:ptCount val="14"/>
                <c:pt idx="0">
                  <c:v>0.22437673130193905</c:v>
                </c:pt>
                <c:pt idx="1">
                  <c:v>6.0941828254847653E-2</c:v>
                </c:pt>
                <c:pt idx="2">
                  <c:v>5.5401662049861494E-2</c:v>
                </c:pt>
                <c:pt idx="3">
                  <c:v>0.11911357340720251</c:v>
                </c:pt>
                <c:pt idx="4">
                  <c:v>0.11911357340720251</c:v>
                </c:pt>
                <c:pt idx="5">
                  <c:v>4.1551246537396086E-2</c:v>
                </c:pt>
                <c:pt idx="6">
                  <c:v>0.1108033240997226</c:v>
                </c:pt>
                <c:pt idx="7">
                  <c:v>1.9390581717451602E-2</c:v>
                </c:pt>
                <c:pt idx="8">
                  <c:v>7.2022160664819951E-2</c:v>
                </c:pt>
                <c:pt idx="9">
                  <c:v>1.9390581717451602E-2</c:v>
                </c:pt>
                <c:pt idx="10">
                  <c:v>1.662049861495854E-2</c:v>
                </c:pt>
                <c:pt idx="11">
                  <c:v>8.8642659279778394E-2</c:v>
                </c:pt>
                <c:pt idx="12">
                  <c:v>4.4321329639889197E-2</c:v>
                </c:pt>
                <c:pt idx="13">
                  <c:v>8.3102493074792613E-3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3615688018437768"/>
          <c:y val="3.2090234695912822E-3"/>
          <c:w val="0.46127197160388139"/>
          <c:h val="0.9773945936826357"/>
        </c:manualLayout>
      </c:layout>
    </c:legend>
    <c:plotVisOnly val="1"/>
    <c:dispBlanksAs val="zero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6326416341614341E-2"/>
                  <c:y val="-3.333310003079594E-2"/>
                </c:manualLayout>
              </c:layout>
              <c:showVal val="1"/>
            </c:dLbl>
            <c:dLbl>
              <c:idx val="1"/>
              <c:layout>
                <c:manualLayout>
                  <c:x val="1.451237008143496E-2"/>
                  <c:y val="-2.2222066687197391E-2"/>
                </c:manualLayout>
              </c:layout>
              <c:showVal val="1"/>
            </c:dLbl>
            <c:dLbl>
              <c:idx val="2"/>
              <c:layout>
                <c:manualLayout>
                  <c:x val="5.4421387805381341E-3"/>
                  <c:y val="-2.5925744468396846E-2"/>
                </c:manualLayout>
              </c:layout>
              <c:showVal val="1"/>
            </c:dLbl>
            <c:dLbl>
              <c:idx val="3"/>
              <c:layout>
                <c:manualLayout>
                  <c:x val="1.8140462601793705E-2"/>
                  <c:y val="-1.8518388905997742E-2"/>
                </c:manualLayout>
              </c:layout>
              <c:showVal val="1"/>
            </c:dLbl>
            <c:dLbl>
              <c:idx val="4"/>
              <c:layout>
                <c:manualLayout>
                  <c:x val="1.2698323821255594E-2"/>
                  <c:y val="-1.1111033343598645E-2"/>
                </c:manualLayout>
              </c:layout>
              <c:showVal val="1"/>
            </c:dLbl>
            <c:showVal val="1"/>
          </c:dLbls>
          <c:cat>
            <c:strRef>
              <c:f>Лист1!$F$93:$F$97</c:f>
              <c:strCache>
                <c:ptCount val="5"/>
                <c:pt idx="0">
                  <c:v>1 балл</c:v>
                </c:pt>
                <c:pt idx="1">
                  <c:v>2 балла</c:v>
                </c:pt>
                <c:pt idx="2">
                  <c:v>3 балла</c:v>
                </c:pt>
                <c:pt idx="3">
                  <c:v>4 балла</c:v>
                </c:pt>
                <c:pt idx="4">
                  <c:v>5 баллов</c:v>
                </c:pt>
              </c:strCache>
            </c:strRef>
          </c:cat>
          <c:val>
            <c:numRef>
              <c:f>Лист1!$H$93:$H$97</c:f>
              <c:numCache>
                <c:formatCode>0.00%</c:formatCode>
                <c:ptCount val="5"/>
                <c:pt idx="0">
                  <c:v>5.3333333333333566E-2</c:v>
                </c:pt>
                <c:pt idx="1">
                  <c:v>0.12666666666666668</c:v>
                </c:pt>
                <c:pt idx="2">
                  <c:v>0.41333333333333333</c:v>
                </c:pt>
                <c:pt idx="3">
                  <c:v>0.32666666666666805</c:v>
                </c:pt>
                <c:pt idx="4">
                  <c:v>8.0000000000000043E-2</c:v>
                </c:pt>
              </c:numCache>
            </c:numRef>
          </c:val>
        </c:ser>
        <c:shape val="box"/>
        <c:axId val="84387712"/>
        <c:axId val="84389248"/>
        <c:axId val="0"/>
      </c:bar3DChart>
      <c:catAx>
        <c:axId val="84387712"/>
        <c:scaling>
          <c:orientation val="minMax"/>
        </c:scaling>
        <c:axPos val="b"/>
        <c:tickLblPos val="nextTo"/>
        <c:crossAx val="84389248"/>
        <c:crosses val="autoZero"/>
        <c:auto val="1"/>
        <c:lblAlgn val="ctr"/>
        <c:lblOffset val="100"/>
      </c:catAx>
      <c:valAx>
        <c:axId val="84389248"/>
        <c:scaling>
          <c:orientation val="minMax"/>
        </c:scaling>
        <c:axPos val="l"/>
        <c:majorGridlines/>
        <c:numFmt formatCode="0.00%" sourceLinked="1"/>
        <c:tickLblPos val="nextTo"/>
        <c:crossAx val="8438771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8.0762186106762363E-2"/>
          <c:y val="0.26864166369447751"/>
          <c:w val="0.3887695808069378"/>
          <c:h val="0.27602222654499031"/>
        </c:manualLayout>
      </c:layout>
      <c:pieChart>
        <c:varyColors val="1"/>
        <c:ser>
          <c:idx val="0"/>
          <c:order val="0"/>
          <c:explosion val="29"/>
          <c:dLbls>
            <c:dLbl>
              <c:idx val="0"/>
              <c:layout>
                <c:manualLayout>
                  <c:x val="6.2761547329948679E-3"/>
                  <c:y val="1.6620408636765871E-3"/>
                </c:manualLayout>
              </c:layout>
              <c:showVal val="1"/>
            </c:dLbl>
            <c:dLbl>
              <c:idx val="1"/>
              <c:layout>
                <c:manualLayout>
                  <c:x val="-2.720913162538465E-3"/>
                  <c:y val="1.5087260433909179E-2"/>
                </c:manualLayout>
              </c:layout>
              <c:showVal val="1"/>
            </c:dLbl>
            <c:dLbl>
              <c:idx val="2"/>
              <c:layout>
                <c:manualLayout>
                  <c:x val="1.3226354896347495E-2"/>
                  <c:y val="1.1217987995403017E-2"/>
                </c:manualLayout>
              </c:layout>
              <c:showVal val="1"/>
            </c:dLbl>
            <c:dLbl>
              <c:idx val="3"/>
              <c:layout>
                <c:manualLayout>
                  <c:x val="4.0954578491763066E-2"/>
                  <c:y val="2.6138561948049178E-2"/>
                </c:manualLayout>
              </c:layout>
              <c:showVal val="1"/>
            </c:dLbl>
            <c:dLbl>
              <c:idx val="4"/>
              <c:layout>
                <c:manualLayout>
                  <c:x val="2.7906998446747797E-2"/>
                  <c:y val="3.5023426949680067E-2"/>
                </c:manualLayout>
              </c:layout>
              <c:showVal val="1"/>
            </c:dLbl>
            <c:dLbl>
              <c:idx val="5"/>
              <c:layout>
                <c:manualLayout>
                  <c:x val="3.3442562325959068E-3"/>
                  <c:y val="3.9638215954713035E-2"/>
                </c:manualLayout>
              </c:layout>
              <c:showVal val="1"/>
            </c:dLbl>
            <c:dLbl>
              <c:idx val="6"/>
              <c:layout>
                <c:manualLayout>
                  <c:x val="-1.7571370501574413E-2"/>
                  <c:y val="2.7447056922762735E-2"/>
                </c:manualLayout>
              </c:layout>
              <c:showVal val="1"/>
            </c:dLbl>
            <c:dLbl>
              <c:idx val="7"/>
              <c:layout>
                <c:manualLayout>
                  <c:x val="-1.2571317330298438E-2"/>
                  <c:y val="1.9612548431446081E-2"/>
                </c:manualLayout>
              </c:layout>
              <c:showVal val="1"/>
            </c:dLbl>
            <c:dLbl>
              <c:idx val="8"/>
              <c:layout>
                <c:manualLayout>
                  <c:x val="-2.6402142824124043E-2"/>
                  <c:y val="1.1939727046314349E-2"/>
                </c:manualLayout>
              </c:layout>
              <c:showVal val="1"/>
            </c:dLbl>
            <c:dLbl>
              <c:idx val="9"/>
              <c:layout>
                <c:manualLayout>
                  <c:x val="-1.3292196266692081E-2"/>
                  <c:y val="-7.1720358263487743E-4"/>
                </c:manualLayout>
              </c:layout>
              <c:showVal val="1"/>
            </c:dLbl>
            <c:dLbl>
              <c:idx val="10"/>
              <c:layout>
                <c:manualLayout>
                  <c:x val="-4.3723391303045769E-2"/>
                  <c:y val="-1.4259193210604771E-3"/>
                </c:manualLayout>
              </c:layout>
              <c:showVal val="1"/>
            </c:dLbl>
            <c:dLbl>
              <c:idx val="11"/>
              <c:layout>
                <c:manualLayout>
                  <c:x val="-1.3263913397008241E-2"/>
                  <c:y val="8.0310692870708186E-3"/>
                </c:manualLayout>
              </c:layout>
              <c:showVal val="1"/>
            </c:dLbl>
            <c:dLbl>
              <c:idx val="12"/>
              <c:layout>
                <c:manualLayout>
                  <c:x val="-4.8785093214411081E-2"/>
                  <c:y val="8.4516264735200863E-3"/>
                </c:manualLayout>
              </c:layout>
              <c:showVal val="1"/>
            </c:dLbl>
            <c:dLbl>
              <c:idx val="13"/>
              <c:layout>
                <c:manualLayout>
                  <c:x val="-6.0264511238659633E-2"/>
                  <c:y val="-1.0810843766480421E-3"/>
                </c:manualLayout>
              </c:layout>
              <c:showVal val="1"/>
            </c:dLbl>
            <c:dLbl>
              <c:idx val="15"/>
              <c:layout>
                <c:manualLayout>
                  <c:x val="-5.6740701353994304E-2"/>
                  <c:y val="-3.23661981276731E-2"/>
                </c:manualLayout>
              </c:layout>
              <c:showVal val="1"/>
            </c:dLbl>
            <c:dLbl>
              <c:idx val="16"/>
              <c:layout>
                <c:manualLayout>
                  <c:x val="-6.7688167351690628E-2"/>
                  <c:y val="-5.6577074207187515E-2"/>
                </c:manualLayout>
              </c:layout>
              <c:showVal val="1"/>
            </c:dLbl>
            <c:dLbl>
              <c:idx val="17"/>
              <c:layout>
                <c:manualLayout>
                  <c:x val="-5.5318603053886001E-2"/>
                  <c:y val="-6.7376212119826542E-2"/>
                </c:manualLayout>
              </c:layout>
              <c:showVal val="1"/>
            </c:dLbl>
            <c:dLbl>
              <c:idx val="18"/>
              <c:layout>
                <c:manualLayout>
                  <c:x val="-2.3567652666151784E-2"/>
                  <c:y val="-8.1728076673342726E-2"/>
                </c:manualLayout>
              </c:layout>
              <c:showVal val="1"/>
            </c:dLbl>
            <c:dLbl>
              <c:idx val="19"/>
              <c:layout>
                <c:manualLayout>
                  <c:x val="3.7115541558759492E-2"/>
                  <c:y val="-6.9060879585173804E-2"/>
                </c:manualLayout>
              </c:layout>
              <c:showVal val="1"/>
            </c:dLbl>
            <c:dLbl>
              <c:idx val="20"/>
              <c:layout>
                <c:manualLayout>
                  <c:x val="3.6855048750571287E-2"/>
                  <c:y val="-3.05584972610131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19,</a:t>
                    </a:r>
                    <a:r>
                      <a:rPr lang="ru-RU" dirty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'[Анкеты 1.xlsx]Лист3'!$M$11:$M$31</c:f>
              <c:strCache>
                <c:ptCount val="21"/>
                <c:pt idx="0">
                  <c:v>Розничная и оптовая торговля</c:v>
                </c:pt>
                <c:pt idx="1">
                  <c:v>Услуги транспорта и связи</c:v>
                </c:pt>
                <c:pt idx="2">
                  <c:v>Предоставление услуг парикмахерскими и салонами красоты</c:v>
                </c:pt>
                <c:pt idx="3">
                  <c:v>Строительство, строительные  работы</c:v>
                </c:pt>
                <c:pt idx="4">
                  <c:v>Социальные, консалтинговые услуги</c:v>
                </c:pt>
                <c:pt idx="5">
                  <c:v>Ремонт и монтаж машин и оборудования, техническое обслуживание и ремонт автомобилей</c:v>
                </c:pt>
                <c:pt idx="6">
                  <c:v>Деятельность в области культуры, спорта, организации досуга и развлечений</c:v>
                </c:pt>
                <c:pt idx="7">
                  <c:v>Общественное питание</c:v>
                </c:pt>
                <c:pt idx="8">
                  <c:v>Производство </c:v>
                </c:pt>
                <c:pt idx="9">
                  <c:v>Сельское хозяйство</c:v>
                </c:pt>
                <c:pt idx="10">
                  <c:v>Бытовые услуги</c:v>
                </c:pt>
                <c:pt idx="11">
                  <c:v>Деятельность в сфере жилищно-коммунального хозяйства и экологии </c:v>
                </c:pt>
                <c:pt idx="12">
                  <c:v>Ремонтные работы</c:v>
                </c:pt>
                <c:pt idx="13">
                  <c:v>Деятельность по организации туризма, гостиничные услуги</c:v>
                </c:pt>
                <c:pt idx="14">
                  <c:v>Услуги здравоохранения</c:v>
                </c:pt>
                <c:pt idx="15">
                  <c:v>Образовательная деятельность</c:v>
                </c:pt>
                <c:pt idx="16">
                  <c:v>Лесоводство, лесозаготовки, обработка древесины и производство изделий из дерева</c:v>
                </c:pt>
                <c:pt idx="17">
                  <c:v>Прочая деятельность по предоставлению персональных услуг</c:v>
                </c:pt>
                <c:pt idx="18">
                  <c:v>Рыболовство, рыбоводство, переработка рыбы</c:v>
                </c:pt>
                <c:pt idx="19">
                  <c:v>Добыча прочих полезных ископаемых, предоставление услуг в области добычи полезных ископаемых</c:v>
                </c:pt>
                <c:pt idx="20">
                  <c:v>Прочие виды деятельности </c:v>
                </c:pt>
              </c:strCache>
            </c:strRef>
          </c:cat>
          <c:val>
            <c:numRef>
              <c:f>'[Анкеты 1.xlsx]Лист3'!$O$11:$O$31</c:f>
              <c:numCache>
                <c:formatCode>0.0%</c:formatCode>
                <c:ptCount val="21"/>
                <c:pt idx="0">
                  <c:v>0.26932989690721854</c:v>
                </c:pt>
                <c:pt idx="1">
                  <c:v>0.16365979381443299</c:v>
                </c:pt>
                <c:pt idx="2">
                  <c:v>5.670103092783544E-2</c:v>
                </c:pt>
                <c:pt idx="3">
                  <c:v>5.4123711340206611E-2</c:v>
                </c:pt>
                <c:pt idx="4">
                  <c:v>3.4149484536082367E-2</c:v>
                </c:pt>
                <c:pt idx="5">
                  <c:v>2.7706185567010412E-2</c:v>
                </c:pt>
                <c:pt idx="6">
                  <c:v>2.5128865979381437E-2</c:v>
                </c:pt>
                <c:pt idx="7">
                  <c:v>2.255154639175258E-2</c:v>
                </c:pt>
                <c:pt idx="8">
                  <c:v>2.1907216494845502E-2</c:v>
                </c:pt>
                <c:pt idx="9">
                  <c:v>2.0618556701030927E-2</c:v>
                </c:pt>
                <c:pt idx="10">
                  <c:v>1.997422680412371E-2</c:v>
                </c:pt>
                <c:pt idx="11">
                  <c:v>1.997422680412371E-2</c:v>
                </c:pt>
                <c:pt idx="12">
                  <c:v>1.6752577319587795E-2</c:v>
                </c:pt>
                <c:pt idx="13">
                  <c:v>1.6108247422680411E-2</c:v>
                </c:pt>
                <c:pt idx="14">
                  <c:v>1.0309278350515465E-2</c:v>
                </c:pt>
                <c:pt idx="15">
                  <c:v>9.0206185567010787E-3</c:v>
                </c:pt>
                <c:pt idx="16">
                  <c:v>8.3762886597938228E-3</c:v>
                </c:pt>
                <c:pt idx="17">
                  <c:v>6.4432989690722132E-3</c:v>
                </c:pt>
                <c:pt idx="18">
                  <c:v>2.5773195876288659E-3</c:v>
                </c:pt>
                <c:pt idx="19">
                  <c:v>3.0000000000000092E-3</c:v>
                </c:pt>
                <c:pt idx="20">
                  <c:v>0.192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42273857806973858"/>
          <c:y val="0.21710334988614247"/>
          <c:w val="0.52504606618203753"/>
          <c:h val="0.49795665785679238"/>
        </c:manualLayout>
      </c:layout>
      <c:txPr>
        <a:bodyPr/>
        <a:lstStyle/>
        <a:p>
          <a:pPr>
            <a:defRPr sz="850"/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0.18509241511185962"/>
          <c:y val="6.9591175842059413E-2"/>
          <c:w val="0.51136663685883654"/>
          <c:h val="0.48941671897335703"/>
        </c:manualLayout>
      </c:layout>
      <c:barChart>
        <c:barDir val="col"/>
        <c:grouping val="clustered"/>
        <c:ser>
          <c:idx val="0"/>
          <c:order val="0"/>
          <c:tx>
            <c:strRef>
              <c:f>[Анкеты.xlsx]Лист4!$E$93</c:f>
              <c:strCache>
                <c:ptCount val="1"/>
                <c:pt idx="0">
                  <c:v>Общие налоговые поступления в местный бюджет, млн. руб.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-1.1932001322801213E-3"/>
                  <c:y val="6.321986324377566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1.4461315979754157E-2"/>
                </c:manualLayout>
              </c:layout>
              <c:showVal val="1"/>
            </c:dLbl>
            <c:showVal val="1"/>
          </c:dLbls>
          <c:cat>
            <c:strRef>
              <c:f>[Анкеты.xlsx]Лист4!$F$92:$I$92</c:f>
              <c:strCache>
                <c:ptCount val="4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</c:strCache>
            </c:strRef>
          </c:cat>
          <c:val>
            <c:numRef>
              <c:f>[Анкеты.xlsx]Лист4!$F$93:$I$93</c:f>
              <c:numCache>
                <c:formatCode>General</c:formatCode>
                <c:ptCount val="4"/>
                <c:pt idx="0">
                  <c:v>813.1</c:v>
                </c:pt>
                <c:pt idx="1">
                  <c:v>700.5</c:v>
                </c:pt>
                <c:pt idx="2">
                  <c:v>631.1</c:v>
                </c:pt>
                <c:pt idx="3">
                  <c:v>603.1</c:v>
                </c:pt>
              </c:numCache>
            </c:numRef>
          </c:val>
        </c:ser>
        <c:ser>
          <c:idx val="1"/>
          <c:order val="1"/>
          <c:tx>
            <c:strRef>
              <c:f>[Анкеты.xlsx]Лист4!$E$94</c:f>
              <c:strCache>
                <c:ptCount val="1"/>
                <c:pt idx="0">
                  <c:v>Налоговые поступления в местный бюджет от субъектов МСП, млн. руб.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8.5293883719080726E-3"/>
                  <c:y val="1.0051411686337539E-2"/>
                </c:manualLayout>
              </c:layout>
              <c:showVal val="1"/>
            </c:dLbl>
            <c:dLbl>
              <c:idx val="1"/>
              <c:layout>
                <c:manualLayout>
                  <c:x val="1.4468598123799118E-2"/>
                  <c:y val="9.0714582586071211E-3"/>
                </c:manualLayout>
              </c:layout>
              <c:showVal val="1"/>
            </c:dLbl>
            <c:dLbl>
              <c:idx val="2"/>
              <c:layout>
                <c:manualLayout>
                  <c:x val="8.5061137692716646E-3"/>
                  <c:y val="5.7845263919016976E-3"/>
                </c:manualLayout>
              </c:layout>
              <c:showVal val="1"/>
            </c:dLbl>
            <c:dLbl>
              <c:idx val="3"/>
              <c:layout>
                <c:manualLayout>
                  <c:x val="1.4885699096225505E-2"/>
                  <c:y val="1.1569052783803329E-2"/>
                </c:manualLayout>
              </c:layout>
              <c:showVal val="1"/>
            </c:dLbl>
            <c:showVal val="1"/>
          </c:dLbls>
          <c:cat>
            <c:strRef>
              <c:f>[Анкеты.xlsx]Лист4!$F$92:$I$92</c:f>
              <c:strCache>
                <c:ptCount val="4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</c:strCache>
            </c:strRef>
          </c:cat>
          <c:val>
            <c:numRef>
              <c:f>[Анкеты.xlsx]Лист4!$F$94:$I$94</c:f>
              <c:numCache>
                <c:formatCode>General</c:formatCode>
                <c:ptCount val="4"/>
                <c:pt idx="0">
                  <c:v>120.2</c:v>
                </c:pt>
                <c:pt idx="1">
                  <c:v>128.5</c:v>
                </c:pt>
                <c:pt idx="2">
                  <c:v>124.6</c:v>
                </c:pt>
                <c:pt idx="3">
                  <c:v>124.1</c:v>
                </c:pt>
              </c:numCache>
            </c:numRef>
          </c:val>
        </c:ser>
        <c:axId val="83904000"/>
        <c:axId val="83905536"/>
      </c:barChart>
      <c:lineChart>
        <c:grouping val="standard"/>
        <c:ser>
          <c:idx val="2"/>
          <c:order val="2"/>
          <c:tx>
            <c:strRef>
              <c:f>[Анкеты.xlsx]Лист4!$E$95</c:f>
              <c:strCache>
                <c:ptCount val="1"/>
                <c:pt idx="0">
                  <c:v>Доля налоговых поступлений от субъектов МПС в общих налоговых поступлениях в местный бюджет, %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2.1723408975791902E-2"/>
                  <c:y val="2.6765276900040422E-2"/>
                </c:manualLayout>
              </c:layout>
              <c:showVal val="1"/>
            </c:dLbl>
            <c:dLbl>
              <c:idx val="1"/>
              <c:layout>
                <c:manualLayout>
                  <c:x val="-1.6386492358311671E-2"/>
                  <c:y val="3.1372629397464144E-2"/>
                </c:manualLayout>
              </c:layout>
              <c:showVal val="1"/>
            </c:dLbl>
            <c:dLbl>
              <c:idx val="2"/>
              <c:layout>
                <c:manualLayout>
                  <c:x val="-6.538237744205419E-2"/>
                  <c:y val="-3.4999800729897952E-2"/>
                </c:manualLayout>
              </c:layout>
              <c:showVal val="1"/>
            </c:dLbl>
            <c:dLbl>
              <c:idx val="3"/>
              <c:layout>
                <c:manualLayout>
                  <c:x val="-7.2387624051372446E-2"/>
                  <c:y val="-3.7647040223787648E-2"/>
                </c:manualLayout>
              </c:layout>
              <c:showVal val="1"/>
            </c:dLbl>
            <c:showVal val="1"/>
          </c:dLbls>
          <c:cat>
            <c:strRef>
              <c:f>[Анкеты.xlsx]Лист4!$F$92:$I$92</c:f>
              <c:strCache>
                <c:ptCount val="4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</c:strCache>
            </c:strRef>
          </c:cat>
          <c:val>
            <c:numRef>
              <c:f>[Анкеты.xlsx]Лист4!$F$95:$I$95</c:f>
              <c:numCache>
                <c:formatCode>0.00%</c:formatCode>
                <c:ptCount val="4"/>
                <c:pt idx="0">
                  <c:v>0.14800000000000021</c:v>
                </c:pt>
                <c:pt idx="1">
                  <c:v>0.18300000000000041</c:v>
                </c:pt>
                <c:pt idx="2">
                  <c:v>0.19700000000000001</c:v>
                </c:pt>
                <c:pt idx="3">
                  <c:v>0.20600000000000004</c:v>
                </c:pt>
              </c:numCache>
            </c:numRef>
          </c:val>
        </c:ser>
        <c:marker val="1"/>
        <c:axId val="83929344"/>
        <c:axId val="83927808"/>
      </c:lineChart>
      <c:catAx>
        <c:axId val="83904000"/>
        <c:scaling>
          <c:orientation val="minMax"/>
        </c:scaling>
        <c:axPos val="b"/>
        <c:numFmt formatCode="General" sourceLinked="1"/>
        <c:tickLblPos val="nextTo"/>
        <c:crossAx val="83905536"/>
        <c:crosses val="autoZero"/>
        <c:auto val="1"/>
        <c:lblAlgn val="ctr"/>
        <c:lblOffset val="100"/>
      </c:catAx>
      <c:valAx>
        <c:axId val="83905536"/>
        <c:scaling>
          <c:orientation val="minMax"/>
        </c:scaling>
        <c:axPos val="l"/>
        <c:majorGridlines/>
        <c:numFmt formatCode="General" sourceLinked="1"/>
        <c:tickLblPos val="nextTo"/>
        <c:crossAx val="83904000"/>
        <c:crosses val="autoZero"/>
        <c:crossBetween val="between"/>
      </c:valAx>
      <c:valAx>
        <c:axId val="83927808"/>
        <c:scaling>
          <c:orientation val="minMax"/>
        </c:scaling>
        <c:axPos val="r"/>
        <c:numFmt formatCode="0.0%" sourceLinked="0"/>
        <c:tickLblPos val="nextTo"/>
        <c:crossAx val="83929344"/>
        <c:crosses val="max"/>
        <c:crossBetween val="between"/>
      </c:valAx>
      <c:catAx>
        <c:axId val="83929344"/>
        <c:scaling>
          <c:orientation val="minMax"/>
        </c:scaling>
        <c:delete val="1"/>
        <c:axPos val="b"/>
        <c:tickLblPos val="none"/>
        <c:crossAx val="83927808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8.3980679256220568E-3"/>
          <c:y val="0.65821856674217805"/>
          <c:w val="0.99113477805243311"/>
          <c:h val="0.23932344088903407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2265987948414337"/>
          <c:y val="6.8889464730190503E-2"/>
          <c:w val="0.59496297077021032"/>
          <c:h val="0.6458340522306879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3.7621533957517606E-2"/>
                  <c:y val="3.5824344357276577E-2"/>
                </c:manualLayout>
              </c:layout>
              <c:showVal val="1"/>
            </c:dLbl>
            <c:dLbl>
              <c:idx val="1"/>
              <c:layout>
                <c:manualLayout>
                  <c:x val="0.48843242103807027"/>
                  <c:y val="-0.15477170966920739"/>
                </c:manualLayout>
              </c:layout>
              <c:showVal val="1"/>
            </c:dLbl>
            <c:dLbl>
              <c:idx val="2"/>
              <c:layout>
                <c:manualLayout>
                  <c:x val="-2.783656086808309E-3"/>
                  <c:y val="0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Лист1!$F$6:$F$8</c:f>
              <c:strCache>
                <c:ptCount val="3"/>
                <c:pt idx="0">
                  <c:v>Общество с ограниченной ответственностью</c:v>
                </c:pt>
                <c:pt idx="1">
                  <c:v>Индивидуальный предприниматель</c:v>
                </c:pt>
                <c:pt idx="2">
                  <c:v>Крестьянское (фермерское) хозяйство</c:v>
                </c:pt>
              </c:strCache>
            </c:strRef>
          </c:cat>
          <c:val>
            <c:numRef>
              <c:f>Лист1!$H$6:$H$8</c:f>
              <c:numCache>
                <c:formatCode>0.00%</c:formatCode>
                <c:ptCount val="3"/>
                <c:pt idx="0">
                  <c:v>0.18000000000000024</c:v>
                </c:pt>
                <c:pt idx="1">
                  <c:v>0.76000000000000245</c:v>
                </c:pt>
                <c:pt idx="2">
                  <c:v>6.0000000000000032E-2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10845538057742782"/>
          <c:y val="0.73270523476232163"/>
          <c:w val="0.83321128608923878"/>
          <c:h val="0.26607064741907288"/>
        </c:manualLayout>
      </c:layout>
    </c:legend>
    <c:plotVisOnly val="1"/>
    <c:dispBlanksAs val="zero"/>
  </c:chart>
  <c:spPr>
    <a:ln>
      <a:noFill/>
    </a:ln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0.66241296826784957"/>
          <c:y val="0.29758453703220905"/>
          <c:w val="0.37782007106931975"/>
          <c:h val="0.31676835097599582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2.0444577129280602E-2"/>
                  <c:y val="2.625367193339243E-4"/>
                </c:manualLayout>
              </c:layout>
              <c:showPercent val="1"/>
            </c:dLbl>
            <c:dLbl>
              <c:idx val="1"/>
              <c:layout>
                <c:manualLayout>
                  <c:x val="-1.6858283181196353E-3"/>
                  <c:y val="5.4040569432132271E-2"/>
                </c:manualLayout>
              </c:layout>
              <c:showPercent val="1"/>
            </c:dLbl>
            <c:dLbl>
              <c:idx val="2"/>
              <c:layout>
                <c:manualLayout>
                  <c:x val="-2.2993486598888043E-4"/>
                  <c:y val="2.9107090090559882E-3"/>
                </c:manualLayout>
              </c:layout>
              <c:showPercent val="1"/>
            </c:dLbl>
            <c:dLbl>
              <c:idx val="3"/>
              <c:layout>
                <c:manualLayout>
                  <c:x val="1.4058770329273171E-2"/>
                  <c:y val="2.6608263371052788E-3"/>
                </c:manualLayout>
              </c:layout>
              <c:showPercent val="1"/>
            </c:dLbl>
            <c:dLbl>
              <c:idx val="4"/>
              <c:layout>
                <c:manualLayout>
                  <c:x val="3.1790290638157505E-2"/>
                  <c:y val="9.295579774382506E-3"/>
                </c:manualLayout>
              </c:layout>
              <c:showPercent val="1"/>
            </c:dLbl>
            <c:numFmt formatCode="0.00%" sourceLinked="0"/>
            <c:showPercent val="1"/>
            <c:showLeaderLines val="1"/>
          </c:dLbls>
          <c:cat>
            <c:strRef>
              <c:f>[Анкеты.xlsx]Лист1!$F$10:$F$27</c:f>
              <c:strCache>
                <c:ptCount val="18"/>
                <c:pt idx="0">
                  <c:v>Розничная и оптовая торговля</c:v>
                </c:pt>
                <c:pt idx="1">
                  <c:v>Бытовые услуги</c:v>
                </c:pt>
                <c:pt idx="2">
                  <c:v>Строительство и строительные работы</c:v>
                </c:pt>
                <c:pt idx="3">
                  <c:v>Производство</c:v>
                </c:pt>
                <c:pt idx="4">
                  <c:v>Сельское хозяйство</c:v>
                </c:pt>
                <c:pt idx="5">
                  <c:v>Рыболовство, переработка рыбы</c:v>
                </c:pt>
                <c:pt idx="6">
                  <c:v>Услуги транспорта и связи</c:v>
                </c:pt>
                <c:pt idx="7">
                  <c:v>Общественное питание</c:v>
                </c:pt>
                <c:pt idx="8">
                  <c:v>Лесоводство, лесозаготовки, обработка древесины и производство изделий из дерева</c:v>
                </c:pt>
                <c:pt idx="9">
                  <c:v>Деятельность в области культуры, спорта, организации досуга и развлечений</c:v>
                </c:pt>
                <c:pt idx="10">
                  <c:v>Деятельность по организации туризма</c:v>
                </c:pt>
                <c:pt idx="11">
                  <c:v>Услуги здравоохранения</c:v>
                </c:pt>
                <c:pt idx="12">
                  <c:v>Образовательная деятельность</c:v>
                </c:pt>
                <c:pt idx="13">
                  <c:v>Гостиничные услуги</c:v>
                </c:pt>
                <c:pt idx="14">
                  <c:v>Социальные, консалтинговые, юридические услуги</c:v>
                </c:pt>
                <c:pt idx="15">
                  <c:v>Рекламная деятельность</c:v>
                </c:pt>
                <c:pt idx="16">
                  <c:v>Деятельность в сфере жилищно-коммунального хозяйства и экологии</c:v>
                </c:pt>
                <c:pt idx="17">
                  <c:v>Прочие виды деятельности </c:v>
                </c:pt>
              </c:strCache>
            </c:strRef>
          </c:cat>
          <c:val>
            <c:numRef>
              <c:f>[Анкеты.xlsx]Лист1!$H$10:$H$27</c:f>
              <c:numCache>
                <c:formatCode>0.00%</c:formatCode>
                <c:ptCount val="18"/>
                <c:pt idx="0">
                  <c:v>0.18000000000000024</c:v>
                </c:pt>
                <c:pt idx="1">
                  <c:v>0.14000000000000001</c:v>
                </c:pt>
                <c:pt idx="2">
                  <c:v>2.6666666666666672E-2</c:v>
                </c:pt>
                <c:pt idx="3">
                  <c:v>5.3333333333333906E-2</c:v>
                </c:pt>
                <c:pt idx="4">
                  <c:v>6.0000000000000032E-2</c:v>
                </c:pt>
                <c:pt idx="5">
                  <c:v>2.0000000000000011E-2</c:v>
                </c:pt>
                <c:pt idx="6">
                  <c:v>5.3333333333333906E-2</c:v>
                </c:pt>
                <c:pt idx="7">
                  <c:v>6.666666666666668E-2</c:v>
                </c:pt>
                <c:pt idx="8">
                  <c:v>6.0000000000000032E-2</c:v>
                </c:pt>
                <c:pt idx="9">
                  <c:v>8.0000000000000043E-2</c:v>
                </c:pt>
                <c:pt idx="10">
                  <c:v>3.333333333333334E-2</c:v>
                </c:pt>
                <c:pt idx="11">
                  <c:v>3.333333333333334E-2</c:v>
                </c:pt>
                <c:pt idx="12">
                  <c:v>2.6666666666666672E-2</c:v>
                </c:pt>
                <c:pt idx="13">
                  <c:v>2.0000000000000011E-2</c:v>
                </c:pt>
                <c:pt idx="14">
                  <c:v>4.6666666666666683E-2</c:v>
                </c:pt>
                <c:pt idx="15">
                  <c:v>4.0000000000000022E-2</c:v>
                </c:pt>
                <c:pt idx="16">
                  <c:v>2.0000000000000011E-2</c:v>
                </c:pt>
                <c:pt idx="17">
                  <c:v>4.0000000000000022E-2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0.19015209191566285"/>
          <c:w val="0.61336636212762141"/>
          <c:h val="0.74353193930228922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0.58464421805094269"/>
          <c:y val="0.15394479138383588"/>
          <c:w val="0.35619990629133425"/>
          <c:h val="0.56088194199605557"/>
        </c:manualLayout>
      </c:layout>
      <c:pieChart>
        <c:varyColors val="1"/>
        <c:ser>
          <c:idx val="0"/>
          <c:order val="0"/>
          <c:explosion val="14"/>
          <c:dLbls>
            <c:dLbl>
              <c:idx val="2"/>
              <c:layout>
                <c:manualLayout>
                  <c:x val="-2.685209372525121E-4"/>
                  <c:y val="-6.3349805412254406E-2"/>
                </c:manualLayout>
              </c:layout>
              <c:showVal val="1"/>
            </c:dLbl>
            <c:dLbl>
              <c:idx val="3"/>
              <c:layout>
                <c:manualLayout>
                  <c:x val="-1.3217068245616229E-3"/>
                  <c:y val="1.2459649440371678E-2"/>
                </c:manualLayout>
              </c:layout>
              <c:showVal val="1"/>
            </c:dLbl>
            <c:dLbl>
              <c:idx val="9"/>
              <c:layout>
                <c:manualLayout>
                  <c:x val="-1.4180857724538001E-2"/>
                  <c:y val="4.1272151325911853E-2"/>
                </c:manualLayout>
              </c:layout>
              <c:showVal val="1"/>
            </c:dLbl>
            <c:dLbl>
              <c:idx val="10"/>
              <c:layout>
                <c:manualLayout>
                  <c:x val="-5.5165379209115495E-3"/>
                  <c:y val="3.5097716233746641E-2"/>
                </c:manualLayout>
              </c:layout>
              <c:showVal val="1"/>
            </c:dLbl>
            <c:dLbl>
              <c:idx val="11"/>
              <c:layout>
                <c:manualLayout>
                  <c:x val="1.0430023261310362E-2"/>
                  <c:y val="3.5340754819440674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Лист1!$F$29:$F$41</c:f>
              <c:strCache>
                <c:ptCount val="13"/>
                <c:pt idx="0">
                  <c:v>Образовательные услуги</c:v>
                </c:pt>
                <c:pt idx="1">
                  <c:v>Бытовые услуги</c:v>
                </c:pt>
                <c:pt idx="2">
                  <c:v>Услуги здравоохранения</c:v>
                </c:pt>
                <c:pt idx="3">
                  <c:v>Ремесленная деятельность, изготовление изделий народных художественных промыслов</c:v>
                </c:pt>
                <c:pt idx="4">
                  <c:v>Услуги общественного питания</c:v>
                </c:pt>
                <c:pt idx="5">
                  <c:v>Лесоводство, лесозаготовки, обработка древесины и производство изделий из дерева</c:v>
                </c:pt>
                <c:pt idx="6">
                  <c:v>Услуги транспорта и связи</c:v>
                </c:pt>
                <c:pt idx="7">
                  <c:v>Развитие туризма</c:v>
                </c:pt>
                <c:pt idx="8">
                  <c:v>Гостиничные услуги</c:v>
                </c:pt>
                <c:pt idx="9">
                  <c:v>Услуги в сфере культуры и спорта, отдыха и развлечений</c:v>
                </c:pt>
                <c:pt idx="10">
                  <c:v>Деятельность в области экологии</c:v>
                </c:pt>
                <c:pt idx="11">
                  <c:v>Сельскохозяйственное производство</c:v>
                </c:pt>
                <c:pt idx="12">
                  <c:v>Другое</c:v>
                </c:pt>
              </c:strCache>
            </c:strRef>
          </c:cat>
          <c:val>
            <c:numRef>
              <c:f>Лист1!$H$29:$H$41</c:f>
              <c:numCache>
                <c:formatCode>0.00%</c:formatCode>
                <c:ptCount val="13"/>
                <c:pt idx="0">
                  <c:v>0.10327868852459017</c:v>
                </c:pt>
                <c:pt idx="1">
                  <c:v>4.0983606557377074E-2</c:v>
                </c:pt>
                <c:pt idx="2">
                  <c:v>0.13278688524590171</c:v>
                </c:pt>
                <c:pt idx="3">
                  <c:v>0.10327868852459017</c:v>
                </c:pt>
                <c:pt idx="4">
                  <c:v>3.9344262295081971E-2</c:v>
                </c:pt>
                <c:pt idx="5">
                  <c:v>5.0819672131148512E-2</c:v>
                </c:pt>
                <c:pt idx="6">
                  <c:v>1.475409836065574E-2</c:v>
                </c:pt>
                <c:pt idx="7">
                  <c:v>0.10327868852459017</c:v>
                </c:pt>
                <c:pt idx="8">
                  <c:v>6.3934426229508193E-2</c:v>
                </c:pt>
                <c:pt idx="9">
                  <c:v>0.12950819672131347</c:v>
                </c:pt>
                <c:pt idx="10">
                  <c:v>8.3606557377051388E-2</c:v>
                </c:pt>
                <c:pt idx="11">
                  <c:v>0.12622950819672141</c:v>
                </c:pt>
                <c:pt idx="12">
                  <c:v>8.1967213114754103E-3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"/>
          <c:y val="1.9174564782073579E-3"/>
          <c:w val="0.58047860759302861"/>
          <c:h val="0.99808248106917652"/>
        </c:manualLayout>
      </c:layout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rAngAx val="1"/>
    </c:view3D>
    <c:plotArea>
      <c:layout>
        <c:manualLayout>
          <c:layoutTarget val="inner"/>
          <c:xMode val="edge"/>
          <c:yMode val="edge"/>
          <c:x val="0.21124355295854239"/>
          <c:y val="3.6251766571959138E-2"/>
          <c:w val="0.76384701965103363"/>
          <c:h val="0.42043485994573576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1092623405435389E-2"/>
                  <c:y val="0"/>
                </c:manualLayout>
              </c:layout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1,2</a:t>
                    </a:r>
                    <a:r>
                      <a:rPr lang="ru-RU" smtClean="0"/>
                      <a:t>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Лист1!$F$44:$F$50</c:f>
              <c:strCache>
                <c:ptCount val="7"/>
                <c:pt idx="0">
                  <c:v>Финансовая поддержка</c:v>
                </c:pt>
                <c:pt idx="1">
                  <c:v>Имущественная поддержка</c:v>
                </c:pt>
                <c:pt idx="2">
                  <c:v>Консультационная поддержка</c:v>
                </c:pt>
                <c:pt idx="3">
                  <c:v>Образовательная поддержка</c:v>
                </c:pt>
                <c:pt idx="4">
                  <c:v>Льготное кредитование</c:v>
                </c:pt>
                <c:pt idx="5">
                  <c:v>Помощь центра занятости при открытии бизнеса</c:v>
                </c:pt>
                <c:pt idx="6">
                  <c:v>Не осведомленность о механизмах поддержки</c:v>
                </c:pt>
              </c:strCache>
            </c:strRef>
          </c:cat>
          <c:val>
            <c:numRef>
              <c:f>Лист1!$H$44:$H$50</c:f>
              <c:numCache>
                <c:formatCode>0.00%</c:formatCode>
                <c:ptCount val="7"/>
                <c:pt idx="0">
                  <c:v>0.28155339805825241</c:v>
                </c:pt>
                <c:pt idx="1">
                  <c:v>0.12864077669902912</c:v>
                </c:pt>
                <c:pt idx="2">
                  <c:v>0.18203883495145678</c:v>
                </c:pt>
                <c:pt idx="3">
                  <c:v>0.17718446601941748</c:v>
                </c:pt>
                <c:pt idx="4">
                  <c:v>7.2815533980582534E-2</c:v>
                </c:pt>
                <c:pt idx="5">
                  <c:v>0.14563106796116504</c:v>
                </c:pt>
                <c:pt idx="6">
                  <c:v>1.2135922330097084E-2</c:v>
                </c:pt>
              </c:numCache>
            </c:numRef>
          </c:val>
        </c:ser>
        <c:shape val="box"/>
        <c:axId val="84182912"/>
        <c:axId val="84184448"/>
        <c:axId val="0"/>
      </c:bar3DChart>
      <c:catAx>
        <c:axId val="84182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84184448"/>
        <c:crosses val="autoZero"/>
        <c:auto val="1"/>
        <c:lblAlgn val="ctr"/>
        <c:lblOffset val="100"/>
      </c:catAx>
      <c:valAx>
        <c:axId val="84184448"/>
        <c:scaling>
          <c:orientation val="minMax"/>
        </c:scaling>
        <c:axPos val="l"/>
        <c:majorGridlines/>
        <c:numFmt formatCode="0.00%" sourceLinked="1"/>
        <c:tickLblPos val="nextTo"/>
        <c:crossAx val="8418291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6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4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34560632686750836"/>
          <c:y val="1.6014552745704243E-2"/>
          <c:w val="0.33560562187791254"/>
          <c:h val="0.4967148509421398"/>
        </c:manualLayout>
      </c:layout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8.9034442143902607E-3"/>
                  <c:y val="6.2245116977892251E-3"/>
                </c:manualLayout>
              </c:layout>
              <c:showVal val="1"/>
            </c:dLbl>
            <c:dLbl>
              <c:idx val="2"/>
              <c:layout>
                <c:manualLayout>
                  <c:x val="4.2424435372760881E-2"/>
                  <c:y val="2.7550585544930287E-2"/>
                </c:manualLayout>
              </c:layout>
              <c:showVal val="1"/>
            </c:dLbl>
            <c:dLbl>
              <c:idx val="3"/>
              <c:layout>
                <c:manualLayout>
                  <c:x val="7.6190827766487029E-2"/>
                  <c:y val="-2.2477033031639834E-2"/>
                </c:manualLayout>
              </c:layout>
              <c:showVal val="1"/>
            </c:dLbl>
            <c:dLbl>
              <c:idx val="5"/>
              <c:layout>
                <c:manualLayout>
                  <c:x val="-3.4539635458384996E-2"/>
                  <c:y val="8.225580889989196E-4"/>
                </c:manualLayout>
              </c:layout>
              <c:showVal val="1"/>
            </c:dLbl>
            <c:dLbl>
              <c:idx val="6"/>
              <c:layout>
                <c:manualLayout>
                  <c:x val="-7.6291168503810569E-2"/>
                  <c:y val="-1.1287398952227193E-2"/>
                </c:manualLayout>
              </c:layout>
              <c:showVal val="1"/>
            </c:dLbl>
            <c:showVal val="1"/>
            <c:showLeaderLines val="1"/>
          </c:dLbls>
          <c:cat>
            <c:strRef>
              <c:f>[Анкеты.xlsx]Лист1!$F$52:$F$58</c:f>
              <c:strCache>
                <c:ptCount val="7"/>
                <c:pt idx="0">
                  <c:v>Интернет (официальный сайт администрации г. Урай в информационно-телекоммуникационной сети «Интернет»)</c:v>
                </c:pt>
                <c:pt idx="1">
                  <c:v>СМИ</c:v>
                </c:pt>
                <c:pt idx="2">
                  <c:v>Центр занятости населения</c:v>
                </c:pt>
                <c:pt idx="3">
                  <c:v>Администрация г. Урай (отдел содействия малому и среднему предпринимательству)</c:v>
                </c:pt>
                <c:pt idx="4">
                  <c:v>Фонд поддержки предпринимательства</c:v>
                </c:pt>
                <c:pt idx="5">
                  <c:v>Знакомые</c:v>
                </c:pt>
                <c:pt idx="6">
                  <c:v>Не имеет информации</c:v>
                </c:pt>
              </c:strCache>
            </c:strRef>
          </c:cat>
          <c:val>
            <c:numRef>
              <c:f>[Анкеты.xlsx]Лист1!$H$52:$H$58</c:f>
              <c:numCache>
                <c:formatCode>0.00%</c:formatCode>
                <c:ptCount val="7"/>
                <c:pt idx="0">
                  <c:v>0.17021276595744694</c:v>
                </c:pt>
                <c:pt idx="1">
                  <c:v>9.7264437689969604E-2</c:v>
                </c:pt>
                <c:pt idx="2">
                  <c:v>5.7750759878419503E-2</c:v>
                </c:pt>
                <c:pt idx="3">
                  <c:v>0.2978723404255319</c:v>
                </c:pt>
                <c:pt idx="4">
                  <c:v>0.13677811550151975</c:v>
                </c:pt>
                <c:pt idx="5">
                  <c:v>0.22796352583586629</c:v>
                </c:pt>
                <c:pt idx="6">
                  <c:v>1.2158054711246199E-2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49172398132335438"/>
          <c:w val="0.9960143933621195"/>
          <c:h val="0.50827601867664562"/>
        </c:manualLayout>
      </c:layout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2"/>
  <c:chart>
    <c:autoTitleDeleted val="1"/>
    <c:plotArea>
      <c:layout>
        <c:manualLayout>
          <c:layoutTarget val="inner"/>
          <c:xMode val="edge"/>
          <c:yMode val="edge"/>
          <c:x val="0.45168313421964507"/>
          <c:y val="2.5779991786741011E-2"/>
          <c:w val="0.45235114785616243"/>
          <c:h val="0.96305568946738795"/>
        </c:manualLayout>
      </c:layout>
      <c:barChart>
        <c:barDir val="bar"/>
        <c:grouping val="clustered"/>
        <c:ser>
          <c:idx val="0"/>
          <c:order val="0"/>
          <c:cat>
            <c:strRef>
              <c:f>Лист1!$F$60:$F$66</c:f>
              <c:strCache>
                <c:ptCount val="7"/>
                <c:pt idx="0">
                  <c:v>Финансовая поддержка</c:v>
                </c:pt>
                <c:pt idx="1">
                  <c:v>Имущественная поддержка</c:v>
                </c:pt>
                <c:pt idx="2">
                  <c:v>Консультационная поддержка</c:v>
                </c:pt>
                <c:pt idx="3">
                  <c:v>Образовательная поддержка</c:v>
                </c:pt>
                <c:pt idx="4">
                  <c:v>Льготное кредитование</c:v>
                </c:pt>
                <c:pt idx="5">
                  <c:v>Помощь центра занятости при открытии бизнеса</c:v>
                </c:pt>
                <c:pt idx="6">
                  <c:v>Иные поддержки МСП: юридические услуги</c:v>
                </c:pt>
              </c:strCache>
            </c:strRef>
          </c:cat>
          <c:val>
            <c:numRef>
              <c:f>Лист1!$H$60:$H$66</c:f>
              <c:numCache>
                <c:formatCode>0.00%</c:formatCode>
                <c:ptCount val="7"/>
                <c:pt idx="0">
                  <c:v>0.38153846153846743</c:v>
                </c:pt>
                <c:pt idx="1">
                  <c:v>0.13846153846153891</c:v>
                </c:pt>
                <c:pt idx="2">
                  <c:v>9.5384615384615387E-2</c:v>
                </c:pt>
                <c:pt idx="3">
                  <c:v>0.12000000000000002</c:v>
                </c:pt>
                <c:pt idx="4">
                  <c:v>0.21846153846154073</c:v>
                </c:pt>
                <c:pt idx="5">
                  <c:v>4.3076923076923103E-2</c:v>
                </c:pt>
                <c:pt idx="6">
                  <c:v>3.0769230769230852E-3</c:v>
                </c:pt>
              </c:numCache>
            </c:numRef>
          </c:val>
        </c:ser>
        <c:dLbls>
          <c:showVal val="1"/>
        </c:dLbls>
        <c:overlap val="-25"/>
        <c:axId val="84232448"/>
        <c:axId val="84238336"/>
      </c:barChart>
      <c:catAx>
        <c:axId val="84232448"/>
        <c:scaling>
          <c:orientation val="minMax"/>
        </c:scaling>
        <c:axPos val="l"/>
        <c:majorTickMark val="none"/>
        <c:tickLblPos val="nextTo"/>
        <c:crossAx val="84238336"/>
        <c:crosses val="autoZero"/>
        <c:auto val="1"/>
        <c:lblAlgn val="ctr"/>
        <c:lblOffset val="100"/>
      </c:catAx>
      <c:valAx>
        <c:axId val="84238336"/>
        <c:scaling>
          <c:orientation val="minMax"/>
        </c:scaling>
        <c:delete val="1"/>
        <c:axPos val="b"/>
        <c:numFmt formatCode="0.00%" sourceLinked="1"/>
        <c:majorTickMark val="none"/>
        <c:tickLblPos val="none"/>
        <c:crossAx val="8423244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4F4-4289-416C-BD48-37596110FBB7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1B5-CDE6-4B57-9483-FD3676443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221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4F4-4289-416C-BD48-37596110FBB7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1B5-CDE6-4B57-9483-FD3676443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901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4F4-4289-416C-BD48-37596110FBB7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1B5-CDE6-4B57-9483-FD3676443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808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4F4-4289-416C-BD48-37596110FBB7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1B5-CDE6-4B57-9483-FD3676443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512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4F4-4289-416C-BD48-37596110FBB7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1B5-CDE6-4B57-9483-FD3676443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548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4F4-4289-416C-BD48-37596110FBB7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1B5-CDE6-4B57-9483-FD3676443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744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4F4-4289-416C-BD48-37596110FBB7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1B5-CDE6-4B57-9483-FD3676443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23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4F4-4289-416C-BD48-37596110FBB7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1B5-CDE6-4B57-9483-FD3676443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187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4F4-4289-416C-BD48-37596110FBB7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1B5-CDE6-4B57-9483-FD3676443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101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4F4-4289-416C-BD48-37596110FBB7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1B5-CDE6-4B57-9483-FD3676443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9187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74F4-4289-416C-BD48-37596110FBB7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11B5-CDE6-4B57-9483-FD3676443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276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974F4-4289-416C-BD48-37596110FBB7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11B5-CDE6-4B57-9483-FD3676443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788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D2AD2B.D745077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71472" y="2285992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normalizeH="0" baseline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cs typeface="Tahoma" pitchFamily="34" charset="0"/>
              </a:rPr>
              <a:t>Анализ текущей ситуации, проблемы и перспективы развития субъектов малого и среднего предпринимательства на территории города Урай</a:t>
            </a:r>
            <a:endParaRPr kumimoji="0" lang="ru-RU" sz="3200" b="1" u="none" strike="noStrike" normalizeH="0" baseline="0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72886"/>
              </p:ext>
            </p:extLst>
          </p:nvPr>
        </p:nvGraphicFramePr>
        <p:xfrm>
          <a:off x="4286248" y="5214950"/>
          <a:ext cx="4643470" cy="624311"/>
        </p:xfrm>
        <a:graphic>
          <a:graphicData uri="http://schemas.openxmlformats.org/drawingml/2006/table">
            <a:tbl>
              <a:tblPr/>
              <a:tblGrid>
                <a:gridCol w="1613482"/>
                <a:gridCol w="3029988"/>
              </a:tblGrid>
              <a:tr h="263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055" algn="l"/>
                        </a:tabLst>
                      </a:pPr>
                      <a:r>
                        <a:rPr lang="ru-RU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Заказчик: 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Администрация города Урай</a:t>
                      </a:r>
                    </a:p>
                  </a:txBody>
                  <a:tcPr marL="61906" marR="619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055" algn="l"/>
                        </a:tabLst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Исполнитель: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ООО «Мегаполис»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572000" y="621508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2017 г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герб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071934" y="500042"/>
            <a:ext cx="971811" cy="1189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318970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910" y="5643578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5715016"/>
            <a:ext cx="7929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Осведомленность субъектов МСП о механизмах поддержки предпринимательства в г. Урай по мнению респондентов, 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42844" y="1000108"/>
          <a:ext cx="8429684" cy="5234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282" y="285728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Анализ данных, полученных по результатам проведения интервьюирования субъектов МСП в городе Урай</a:t>
            </a:r>
            <a:endParaRPr lang="ru-RU" b="1" i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910" y="5643578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5572140"/>
            <a:ext cx="7929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Источники получения респондентами информации о существующих поддержках для субъектов МСП в г. Урай, 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85728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Анализ данных, полученных по результатам проведения интервьюирования субъектов МСП в городе Урай</a:t>
            </a:r>
            <a:endParaRPr lang="ru-RU" b="1" i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500034" y="1000108"/>
          <a:ext cx="807249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910" y="5643578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5679861"/>
            <a:ext cx="79295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Необходимые виды поддержки предпринимательства  по мнению субъектов МСП г. Урай, 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85728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Анализ данных, полученных по результатам проведения интервьюирования субъектов МСП в городе Урай</a:t>
            </a:r>
            <a:endParaRPr lang="ru-RU" b="1" i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714348" y="1142984"/>
          <a:ext cx="757242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910" y="5643578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1142984"/>
            <a:ext cx="66437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Препятствия и проблемы в развитии бизнеса, с которыми сталкиваются субъекты МСП г. Урай, 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85720" y="1857364"/>
          <a:ext cx="828680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4282" y="285728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Анализ данных, полученных по результатам проведения интервьюирования субъектов МСП в городе Урай</a:t>
            </a:r>
            <a:endParaRPr lang="ru-RU" b="1" i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910" y="5643578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1214422"/>
            <a:ext cx="72866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Оценка эффективности функционирования налоговой системы РФ                                              для субъектов МСП г. Урай (по 5 балльной шкале), 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000100" y="2000240"/>
          <a:ext cx="7000924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4282" y="285728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Анализ данных, полученных по результатам проведения интервьюирования субъектов МСП в городе Урай</a:t>
            </a:r>
            <a:endParaRPr lang="ru-RU" b="1" i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85720" y="1285860"/>
            <a:ext cx="850112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По итогам мониторингового исследования и по мнению респондентов с целью развития малого и среднего предпринимательства на территории города Урай необходимо развивать следующие приоритетные направления:</a:t>
            </a:r>
            <a:endParaRPr lang="ru-RU" sz="2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Сельское хозяйство;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Производство;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Деятельность в сфере жилищно-коммунального хозяйства и экологии;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Переработка рыбы и производство рыбной продукции;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Обработка древесины и производство изделий из дерева;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Бытовые услуги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Деятельность предприятий общественного питания;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Услуги по организации въездного и внутреннего туризма;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Социальное предпринимательство;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Деятельность в области культуры, спорта, организации досуга и развлечений;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 в области здравоохранения и образовательных услуг. </a:t>
            </a:r>
          </a:p>
          <a:p>
            <a:pPr algn="just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85720" y="1000108"/>
            <a:ext cx="857256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В рамках повышения предпринимательской активности субъектов МСП в г. Урай предлагается реализация следующих мероприятий: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b="1" i="1" dirty="0" smtClean="0"/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Продолжить работу по повышению образовательного уровня субъектов МСП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(проведение на территории города семинаров, тренингов, форумов, курсов повышения квалификации не только для субъектов МСП,  но и их сотрудников, так как имеется потребность в квалифицированных кадров, оказание содействия в повышении профессионального уровня работников потребительского рынка и иных сфер деятельности малого и среднего предпринимательства).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В связи с тем, что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ХМАО-Югре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успешно формируется благоприятный инвестиционный климат. По итогам 2016 года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Югра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вошла в первую десятку Национального рейтинга состояния инвестиционного климата, заняв 9 место, улучшив свои позиции (результат 2015 года – 12 место). В целях сохранения положительной тенденции по улучшению инвестиционного климата, в том числе и в муниципальном образовании город Урай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необходимо провести тематические семинары по инвестиционной привлекательности и инвестиционной деятельности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85720" y="1000108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В рамках повышения предпринимательской активности субъектов МСП в г. Урай предлагается реализация следующих мероприятий: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Продолжить работу по привлечение малого и среднего предпринимательства к участию в выставочно-ярмарочных мероприятиях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(увеличить количество выставочно-ярмарочных мероприятий для повышения имиджа малого и среднего предпринимательства, расширения взаимовыгодных экономических связей, демонстрации товаров и услуг предприятий города, в целях удовлетворения потребностей населения, а также привлечение к участию других муниципальных образований). </a:t>
            </a:r>
          </a:p>
          <a:p>
            <a:pPr lvl="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На территории г. Урай успешно интегрирован формат выставки-ярмарки «Малый бизнес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Урая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в данном формате возможно проведение тематических выставок «Товары и услуги», «Индустрия туризма и отдыха»;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85720" y="1000108"/>
            <a:ext cx="857256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В рамках повышения предпринимательской активности субъектов МСП в г. Урай предлагается реализация следующих мероприятий: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Продолжить работу по повышению интереса молодежи к предпринимательской деятельности.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Урае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успешно реализуются мероприятия по: привлечению предпринимателей к проведению открытых уроков и лекций в школах;  формированию молодежных команд для развития бизнес-проектов; профориентации и приобщения к предпринимательской деятельности; проведению различных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бизнес-игр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проведению образовательной программы «Азбука бизнеса».</a:t>
            </a:r>
          </a:p>
          <a:p>
            <a:pPr lvl="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В целях популяризации деятельности Субъектов возможно привлечение учеников старших классов и/или студентов к тематическим конкурсным мероприятиям популяризирующим предпринимательскую деятельность (сферы общественного питания и ремонт/продажа бытовой электроники);</a:t>
            </a:r>
          </a:p>
          <a:p>
            <a:pPr lvl="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85720" y="1000108"/>
            <a:ext cx="85725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В рамках повышения предпринимательской активности субъектов МСП в г. Урай предлагается реализация следующих мероприятий: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Применить современные технические средства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оперативного информирования, оповещения Субъектов о проводимых мероприятиях и предоставляемых услугах. Для этого возможно использование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кроссплатформенных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мессенджеров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Telegram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Состояние деятельности субъектов предпринимательства в городе Урай можно считать удовлетворительное. По результатам проведения анализа мониторингового исследования и анкетирования субъектов предпринимательства можно сделать выводы, что в г. Урай наблюдается развитие предпринимательства.</a:t>
            </a:r>
          </a:p>
          <a:p>
            <a:pPr lvl="0" algn="just"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23528" y="884692"/>
            <a:ext cx="8229600" cy="600092"/>
          </a:xfrm>
          <a:prstGeom prst="rect">
            <a:avLst/>
          </a:prstGeom>
        </p:spPr>
        <p:txBody>
          <a:bodyPr vert="horz" anchor="ctr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Введение</a:t>
            </a:r>
            <a:endParaRPr lang="ru-RU" sz="3600" b="1" i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428736"/>
            <a:ext cx="8352928" cy="18573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ряда социальных и экономических показателей функционирования субъектов малого и среднего предпринимательства города Урай в целях дальнейшего содействия развитию конкурентной среды в экономике города Урай; изучение ряда проблем, с которыми сталкивается малый и средний бизнес города Урай.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643314"/>
            <a:ext cx="8352928" cy="22379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u="sng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сбор, обобщение и анализ информации (за период 2013-2016 годы) о ряде социальных и экономических показателей функционирования субъектов малого и среднего предпринимательства города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Урай;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сбор, обобщение информации о ряде проблем, с которыми сталкивается малый и средний бизнес города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Урай.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848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357158" y="1071546"/>
            <a:ext cx="8286808" cy="4714908"/>
            <a:chOff x="309113" y="1138424"/>
            <a:chExt cx="8286808" cy="412808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187624" y="1138424"/>
              <a:ext cx="6984776" cy="634392"/>
            </a:xfrm>
            <a:prstGeom prst="round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Анализ собранной информации был направлен на изучение мнения субъектов малого и среднего предпринимательства</a:t>
              </a:r>
              <a:endPara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 rot="5400000">
              <a:off x="976738" y="1962448"/>
              <a:ext cx="616542" cy="23727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rot="5400000">
              <a:off x="1701088" y="2738296"/>
              <a:ext cx="2180208" cy="24924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>
              <a:stCxn id="5" idx="2"/>
              <a:endCxn id="19" idx="0"/>
            </p:cNvCxnSpPr>
            <p:nvPr/>
          </p:nvCxnSpPr>
          <p:spPr>
            <a:xfrm rot="16200000" flipH="1">
              <a:off x="3744129" y="2708698"/>
              <a:ext cx="1930022" cy="5825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16200000" flipH="1">
              <a:off x="7211618" y="1933748"/>
              <a:ext cx="625467" cy="2857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16200000" flipH="1">
              <a:off x="5541255" y="2746855"/>
              <a:ext cx="2251681" cy="2857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" name="Скругленный прямоугольник 16"/>
            <p:cNvSpPr/>
            <p:nvPr/>
          </p:nvSpPr>
          <p:spPr>
            <a:xfrm>
              <a:off x="309113" y="2389358"/>
              <a:ext cx="2271602" cy="1181278"/>
            </a:xfrm>
            <a:prstGeom prst="roundRect">
              <a:avLst/>
            </a:prstGeom>
            <a:ln w="1905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 неосвоенных видах предпринимательской деятельности в городе Урай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523427" y="3953024"/>
              <a:ext cx="2608413" cy="1308877"/>
            </a:xfrm>
            <a:prstGeom prst="roundRect">
              <a:avLst/>
            </a:prstGeom>
            <a:ln w="1905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 необходимости введения новых видов предпринимательской деятельности в городе Урай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452385" y="3702838"/>
              <a:ext cx="2571768" cy="1563667"/>
            </a:xfrm>
            <a:prstGeom prst="roundRect">
              <a:avLst/>
            </a:prstGeom>
            <a:ln w="1905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 осведомленности в механизмах поддержки предпринимательства и о потребности в новых механизмах поддержки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6952847" y="2389358"/>
              <a:ext cx="1643074" cy="813107"/>
            </a:xfrm>
            <a:prstGeom prst="roundRect">
              <a:avLst/>
            </a:prstGeom>
            <a:ln w="1905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 препятствиях в развитии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6381343" y="4015571"/>
              <a:ext cx="2208469" cy="954202"/>
            </a:xfrm>
            <a:prstGeom prst="roundRect">
              <a:avLst/>
            </a:prstGeom>
            <a:ln w="1905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 эффективности функционирования налоговой системы РФ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351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87837" y="908720"/>
            <a:ext cx="7927501" cy="7200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Анализ деятельности малого и среднего предпринимательства в городе Урай за период 2013-2016 гг.</a:t>
            </a:r>
            <a:endParaRPr lang="ru-RU" sz="2600" b="1" i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28596" y="1852987"/>
            <a:ext cx="84296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По данным из источника Мониторинг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Югра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состоянию на 2016 год  зарегистрировано 1 552 субъектов малого и среднего предпринимательства, из них 354 юридических лиц и 1 198 индивидуальных предпринимателей, что меньше показателя на 26,9 %. по состоянию на 2013 год.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00166" y="5715016"/>
            <a:ext cx="6643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Число субъектов малого и среднего предпринимательства                                                  за период с 2013 г.– 2016 г. по городу Урай, ед.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71472" y="3286124"/>
          <a:ext cx="8277271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87837" y="908720"/>
            <a:ext cx="7927501" cy="7200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Анализ деятельности малого и среднего предпринимательства в городе Урай за период 2013-2016 гг.</a:t>
            </a:r>
            <a:endParaRPr lang="ru-RU" sz="2600" b="1" i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1643050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Отраслевая структура по видам предпринимательской деятельности МСП г.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Урай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 дате включения в Единый реестр субъектов МСП Федеральной налоговой службы за 2016 год, 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-285784" y="357166"/>
          <a:ext cx="9787006" cy="820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87837" y="908720"/>
            <a:ext cx="7812555" cy="7200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Анализ деятельности малого и среднего предпринимательства в городе Урай за период 2013-2016 гг.</a:t>
            </a:r>
            <a:endParaRPr lang="ru-RU" sz="2600" b="1" i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071538" y="1857364"/>
            <a:ext cx="72866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Поступление сумм налогов по городу Урай за 2013 г. – 2016 г., тыс. руб.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071538" y="2143116"/>
          <a:ext cx="7286676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910" y="5643578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23528" y="836712"/>
            <a:ext cx="8677628" cy="100811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Анализ данных, полученных по результатам проведения интервьюирования субъектов МСП в городе Урай</a:t>
            </a:r>
            <a:endParaRPr lang="ru-RU" sz="2600" b="1" i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1428728" y="2571744"/>
          <a:ext cx="6072230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59725" y="5699627"/>
            <a:ext cx="6916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Распределение респондентов по организационно-правовой форме бизнеса, %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472" y="1857364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мониторинговом исследовании приняли участие субъекты МСП города Урай – 150 респондентов.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910" y="5643578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1142984"/>
            <a:ext cx="47149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Распределение респондентов по видам деятельности, 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85728"/>
            <a:ext cx="6072230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Анализ данных, полученных по результатам проведения интервьюирования субъектов МСП в городе Урай</a:t>
            </a:r>
            <a:endParaRPr lang="ru-RU" b="1" i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571472" y="-142900"/>
          <a:ext cx="8429684" cy="719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d.piclect.com/o151030_ffc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910" y="5643578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95660"/>
            <a:ext cx="7929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Распределение неосвоенных видов предпринимательской деятельности по мнению респондентов, %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85728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Анализ данных, полученных по результатам проведения интервьюирования субъектов МСП в городе Урай</a:t>
            </a:r>
            <a:endParaRPr lang="ru-RU" b="1" i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57158" y="1428736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</TotalTime>
  <Words>1136</Words>
  <Application>Microsoft Office PowerPoint</Application>
  <PresentationFormat>Экран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Власов Егор Юрьевич</cp:lastModifiedBy>
  <cp:revision>269</cp:revision>
  <dcterms:created xsi:type="dcterms:W3CDTF">2015-09-03T04:34:13Z</dcterms:created>
  <dcterms:modified xsi:type="dcterms:W3CDTF">2018-04-24T10:18:43Z</dcterms:modified>
</cp:coreProperties>
</file>