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9" r:id="rId2"/>
    <p:sldId id="280" r:id="rId3"/>
    <p:sldId id="283" r:id="rId4"/>
    <p:sldId id="257" r:id="rId5"/>
    <p:sldId id="270" r:id="rId6"/>
    <p:sldId id="274" r:id="rId7"/>
    <p:sldId id="314" r:id="rId8"/>
    <p:sldId id="282" r:id="rId9"/>
    <p:sldId id="284" r:id="rId10"/>
    <p:sldId id="319" r:id="rId11"/>
    <p:sldId id="318" r:id="rId12"/>
    <p:sldId id="281" r:id="rId13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83" autoAdjust="0"/>
  </p:normalViewPr>
  <p:slideViewPr>
    <p:cSldViewPr>
      <p:cViewPr varScale="1">
        <p:scale>
          <a:sx n="109" d="100"/>
          <a:sy n="109" d="100"/>
        </p:scale>
        <p:origin x="-16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3F75F38-7E83-42CD-8AFB-68FA56109F40}" type="datetimeFigureOut">
              <a:rPr lang="ru-RU"/>
              <a:pPr>
                <a:defRPr/>
              </a:pPr>
              <a:t>25.11.2015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4"/>
            <a:ext cx="2946400" cy="496887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0D22297-75FA-45AA-A365-17A44D2BD4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14768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D9EDB70-CF91-403D-B5F4-49204CD72F02}" type="datetimeFigureOut">
              <a:rPr lang="ru-RU"/>
              <a:pPr>
                <a:defRPr/>
              </a:pPr>
              <a:t>25.11.2015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8" rIns="91438" bIns="4571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14875"/>
            <a:ext cx="5438775" cy="4467225"/>
          </a:xfrm>
          <a:prstGeom prst="rect">
            <a:avLst/>
          </a:prstGeom>
        </p:spPr>
        <p:txBody>
          <a:bodyPr vert="horz" lIns="91438" tIns="45718" rIns="91438" bIns="45718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4"/>
            <a:ext cx="2946400" cy="496887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61BE1D-DA9F-4D41-AAE2-08E8C9979D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934408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1EC395-ED0F-4DBE-AE69-A8685BE6AC2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0354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1EC395-ED0F-4DBE-AE69-A8685BE6AC2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8444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 txBox="1">
            <a:spLocks noGrp="1"/>
          </p:cNvSpPr>
          <p:nvPr/>
        </p:nvSpPr>
        <p:spPr bwMode="auto">
          <a:xfrm>
            <a:off x="3849688" y="9428164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8" tIns="45718" rIns="91438" bIns="45718" anchor="b"/>
          <a:lstStyle/>
          <a:p>
            <a:pPr algn="r">
              <a:defRPr/>
            </a:pPr>
            <a:fld id="{D33FF5A9-A77C-4395-89FD-0DA8E046DABF}" type="slidenum">
              <a:rPr lang="ru-RU" sz="1200">
                <a:latin typeface="+mn-lt"/>
              </a:rPr>
              <a:pPr algn="r">
                <a:defRPr/>
              </a:pPr>
              <a:t>5</a:t>
            </a:fld>
            <a:endParaRPr lang="ru-RU" sz="1200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3835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5364" name="Номер слайда 3"/>
          <p:cNvSpPr txBox="1">
            <a:spLocks noGrp="1"/>
          </p:cNvSpPr>
          <p:nvPr/>
        </p:nvSpPr>
        <p:spPr bwMode="auto">
          <a:xfrm>
            <a:off x="3849688" y="9428164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8" tIns="45718" rIns="91438" bIns="45718" anchor="b"/>
          <a:lstStyle/>
          <a:p>
            <a:pPr algn="r">
              <a:defRPr/>
            </a:pPr>
            <a:fld id="{E8365198-54AE-4799-8CBB-07DC4A8E2223}" type="slidenum">
              <a:rPr lang="ru-RU" sz="1200">
                <a:latin typeface="+mn-lt"/>
              </a:rPr>
              <a:pPr algn="r">
                <a:defRPr/>
              </a:pPr>
              <a:t>6</a:t>
            </a:fld>
            <a:endParaRPr lang="ru-RU" sz="1200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5862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B5670D-6858-4668-A9A3-AB01A1FF252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9911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B5670D-6858-4668-A9A3-AB01A1FF252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26430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AE14DD-06FD-4353-AAF2-83E25CFC45F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05328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B40AF-A11E-4C93-AF89-984F1A9DEF4F}" type="datetime1">
              <a:rPr lang="ru-RU"/>
              <a:pPr>
                <a:defRPr/>
              </a:pPr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5CE26-FEC1-4D2C-859F-426107A988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BD8C7-2074-4DF0-B7BF-E9DFEB46AF7A}" type="datetime1">
              <a:rPr lang="ru-RU"/>
              <a:pPr>
                <a:defRPr/>
              </a:pPr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073A5-F324-4C7B-B743-7094E8F2AC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96A2A-DC75-45D1-8267-DC933EDEE15A}" type="datetime1">
              <a:rPr lang="ru-RU"/>
              <a:pPr>
                <a:defRPr/>
              </a:pPr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4E326-AFEF-4B6D-BD01-41F3EE9D06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DDE3C-AE46-470F-BB7C-92D370311B7E}" type="datetime1">
              <a:rPr lang="ru-RU"/>
              <a:pPr>
                <a:defRPr/>
              </a:pPr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00796-EDEA-42C6-B249-6F6E05A370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A8BE7-5F23-4EC7-8FA8-EB919C89952B}" type="datetime1">
              <a:rPr lang="ru-RU"/>
              <a:pPr>
                <a:defRPr/>
              </a:pPr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A5414-49E8-470B-98B2-116B263B46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A547E-9B23-4BD9-8D29-08FC6708BDCF}" type="datetime1">
              <a:rPr lang="ru-RU"/>
              <a:pPr>
                <a:defRPr/>
              </a:pPr>
              <a:t>25.11.2015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A7354-782E-4C6D-989F-962ECBA7BD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DD680-61AA-4BEB-9361-A3E6900986E9}" type="datetime1">
              <a:rPr lang="ru-RU"/>
              <a:pPr>
                <a:defRPr/>
              </a:pPr>
              <a:t>25.11.2015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840A6-94E8-4DDB-9045-C9BBE9B640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349B7-8A5C-4D55-AE3E-52062F19771D}" type="datetime1">
              <a:rPr lang="ru-RU"/>
              <a:pPr>
                <a:defRPr/>
              </a:pPr>
              <a:t>25.11.2015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CCECB-DD77-4402-B804-15BA81372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0861F-44BF-4C8B-B1CB-086318DBD4C5}" type="datetime1">
              <a:rPr lang="ru-RU"/>
              <a:pPr>
                <a:defRPr/>
              </a:pPr>
              <a:t>25.11.2015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B73B9-D5FD-4C95-9518-9C6B003725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B2469-093B-4B2F-9442-BEDCD054BE9F}" type="datetime1">
              <a:rPr lang="ru-RU"/>
              <a:pPr>
                <a:defRPr/>
              </a:pPr>
              <a:t>25.11.2015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7A725-594D-456E-AAB2-541357518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44D38-4145-45F6-BAB9-B0FBA72D4779}" type="datetime1">
              <a:rPr lang="ru-RU"/>
              <a:pPr>
                <a:defRPr/>
              </a:pPr>
              <a:t>25.11.2015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9B584-9A6F-4FC4-93EE-2DA717A45C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F42970-7FEB-430C-BA09-82CDBC7ECBA5}" type="datetime1">
              <a:rPr lang="ru-RU"/>
              <a:pPr>
                <a:defRPr/>
              </a:pPr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914A2F-A610-4D3E-8451-F438B50327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закладка ура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2937718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endParaRPr lang="ru-RU" sz="36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закладка урай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9252" y="1268760"/>
            <a:ext cx="7127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0" y="256490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Отчет об исполнении </a:t>
            </a:r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                                 за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9 месяцев 2015 года</a:t>
            </a:r>
            <a:endParaRPr lang="ru-RU" sz="36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15541" y="5301208"/>
            <a:ext cx="17367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И.В.Хусаинова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581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C00796-EDEA-42C6-B249-6F6E05A370B0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332656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 с низким исполнением за 9 месяцев 2015 года, тыс.рублей</a:t>
            </a:r>
            <a:endParaRPr lang="ru-RU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504" y="1056352"/>
          <a:ext cx="9036496" cy="4513964"/>
        </p:xfrm>
        <a:graphic>
          <a:graphicData uri="http://schemas.openxmlformats.org/drawingml/2006/table">
            <a:tbl>
              <a:tblPr/>
              <a:tblGrid>
                <a:gridCol w="250304"/>
                <a:gridCol w="2702024"/>
                <a:gridCol w="864096"/>
                <a:gridCol w="864096"/>
                <a:gridCol w="792088"/>
                <a:gridCol w="3563888"/>
              </a:tblGrid>
              <a:tr h="6075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№ </a:t>
                      </a:r>
                      <a:r>
                        <a:rPr lang="ru-RU" sz="1200" b="0" i="0" u="none" strike="noStrike" dirty="0" err="1">
                          <a:solidFill>
                            <a:srgbClr val="0000FF"/>
                          </a:solidFill>
                          <a:latin typeface="Times New Roman"/>
                        </a:rPr>
                        <a:t>п</a:t>
                      </a:r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/</a:t>
                      </a:r>
                      <a:r>
                        <a:rPr lang="ru-RU" sz="1200" b="0" i="0" u="none" strike="noStrike" dirty="0" err="1">
                          <a:solidFill>
                            <a:srgbClr val="0000FF"/>
                          </a:solidFill>
                          <a:latin typeface="Times New Roman"/>
                        </a:rPr>
                        <a:t>п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5758" marR="5758" marT="5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Наименование программы</a:t>
                      </a:r>
                    </a:p>
                  </a:txBody>
                  <a:tcPr marL="5758" marR="5758" marT="5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Утверждено на 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01.10.2015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5758" marR="5758" marT="5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Исполнено на 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01.10.2015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5758" marR="5758" marT="5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% исполнения </a:t>
                      </a:r>
                    </a:p>
                  </a:txBody>
                  <a:tcPr marL="5758" marR="5758" marT="5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Причины 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низкого исполнения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5758" marR="5758" marT="5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45008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1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1.</a:t>
                      </a:r>
                      <a:endParaRPr lang="ru-RU" sz="11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Муниципальная программа "Профилактика правонарушений на территории города Урай" на 2015-2017 годы: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1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10 377,3</a:t>
                      </a:r>
                      <a:endParaRPr lang="ru-RU" sz="11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1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         </a:t>
                      </a:r>
                      <a:r>
                        <a:rPr lang="ru-RU" sz="11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6 421,8</a:t>
                      </a:r>
                      <a:endParaRPr lang="ru-RU" sz="11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1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61,9</a:t>
                      </a:r>
                      <a:endParaRPr lang="ru-RU" sz="11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Средства субвенции исполнены в пределах целевых средств, поступивших из бюджета автономного </a:t>
                      </a:r>
                      <a:r>
                        <a:rPr lang="ru-RU" sz="11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округа. Кроме </a:t>
                      </a:r>
                      <a:r>
                        <a:rPr lang="ru-RU" sz="11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того, перенесены сроки проведения торгов по приобретению уличного спортивного инвентаря (</a:t>
                      </a:r>
                      <a:r>
                        <a:rPr lang="ru-RU" sz="1100" b="0" i="0" u="none" strike="noStrike" dirty="0" err="1">
                          <a:solidFill>
                            <a:srgbClr val="0000FF"/>
                          </a:solidFill>
                          <a:latin typeface="Times New Roman"/>
                        </a:rPr>
                        <a:t>Варкауты</a:t>
                      </a:r>
                      <a:r>
                        <a:rPr lang="ru-RU" sz="11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), мебели для клуба по месту жительства "Дружба" в </a:t>
                      </a:r>
                      <a:r>
                        <a:rPr lang="ru-RU" sz="1100" b="0" i="0" u="none" strike="noStrike" dirty="0" err="1">
                          <a:solidFill>
                            <a:srgbClr val="0000FF"/>
                          </a:solidFill>
                          <a:latin typeface="Times New Roman"/>
                        </a:rPr>
                        <a:t>мкр.Шаимский</a:t>
                      </a:r>
                      <a:r>
                        <a:rPr lang="ru-RU" sz="11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5758" marR="5758" marT="57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53412"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1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1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.</a:t>
                      </a:r>
                      <a:endParaRPr lang="ru-RU" sz="11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Муниципальная программа "Обеспечение градостроительной деятельности на территории города Урай" на  2015-2017 годы</a:t>
                      </a:r>
                      <a:endParaRPr lang="ru-RU" sz="11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1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82 599,1</a:t>
                      </a:r>
                      <a:endParaRPr lang="ru-RU" sz="11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1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72 202,3</a:t>
                      </a:r>
                      <a:endParaRPr lang="ru-RU" sz="11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1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87,4</a:t>
                      </a:r>
                      <a:endParaRPr lang="ru-RU" sz="11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Средства субсидии на содействие развитию исторических и иных местных традиций и доля софинансирования местного бюджета (обустройство и оборудование сквера "Спортивный").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Задержка сроков оплаты объясняется не представлением подрядчиками исполнительной документации в полном объеме, а также ненадлежащее исполнение поставщиком обязательств по контракту (поставка и установка малых архитектурных форм).</a:t>
                      </a:r>
                      <a:endParaRPr lang="ru-RU" sz="11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5758" marR="5758" marT="57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53412"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100" b="0" i="0" u="none" strike="noStrike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algn="l" fontAlgn="t"/>
                      <a:endParaRPr lang="ru-RU" sz="1100" b="0" i="0" u="none" strike="noStrike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algn="l" fontAlgn="t"/>
                      <a:endParaRPr lang="ru-RU" sz="1100" b="0" i="0" u="none" strike="noStrike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algn="l" fontAlgn="t"/>
                      <a:endParaRPr lang="ru-RU" sz="1100" b="0" i="0" u="none" strike="noStrike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algn="l" fontAlgn="t"/>
                      <a:endParaRPr lang="ru-RU" sz="1100" b="0" i="0" u="none" strike="noStrike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Муниципальная </a:t>
                      </a:r>
                      <a:r>
                        <a:rPr lang="ru-RU" sz="11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программа "Стимулирование жилищного строительства на территории города Урай на 2013-2015 </a:t>
                      </a:r>
                      <a:r>
                        <a:rPr lang="ru-RU" sz="11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годы»</a:t>
                      </a:r>
                      <a:endParaRPr lang="ru-RU" sz="11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5758" marR="5758" marT="57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1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    </a:t>
                      </a:r>
                      <a:r>
                        <a:rPr lang="ru-RU" sz="11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145 970,4</a:t>
                      </a:r>
                      <a:endParaRPr lang="ru-RU" sz="11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1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    62 903,8</a:t>
                      </a:r>
                      <a:endParaRPr lang="ru-RU" sz="11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1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43,1</a:t>
                      </a:r>
                      <a:endParaRPr lang="ru-RU" sz="11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Освоение средств осуществляется в соответствии с условиями заключенных муниципальных контрактов (80% оплачивается при предоставлении документов о вводе объектов в эксплуатацию, окончательная оплата (20%) производится после получения регистрационного удостоверения на право собственности муниципалитетом</a:t>
                      </a:r>
                      <a:r>
                        <a:rPr lang="ru-RU" sz="11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).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Согласно сетевого графика, основную часть средств планируется освоить в октябре-декабре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2015 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года.</a:t>
                      </a:r>
                      <a:endParaRPr lang="ru-RU" sz="11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5758" marR="5758" marT="57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891734" y="0"/>
            <a:ext cx="1252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Слайд №8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C00796-EDEA-42C6-B249-6F6E05A370B0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19" y="836711"/>
          <a:ext cx="8712969" cy="4696126"/>
        </p:xfrm>
        <a:graphic>
          <a:graphicData uri="http://schemas.openxmlformats.org/drawingml/2006/table">
            <a:tbl>
              <a:tblPr/>
              <a:tblGrid>
                <a:gridCol w="241342"/>
                <a:gridCol w="2592144"/>
                <a:gridCol w="920883"/>
                <a:gridCol w="920883"/>
                <a:gridCol w="850046"/>
                <a:gridCol w="3187671"/>
              </a:tblGrid>
              <a:tr h="8336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№ </a:t>
                      </a:r>
                      <a:r>
                        <a:rPr lang="ru-RU" sz="1200" b="0" i="0" u="none" strike="noStrike" dirty="0" err="1">
                          <a:solidFill>
                            <a:srgbClr val="0000FF"/>
                          </a:solidFill>
                          <a:latin typeface="Times New Roman"/>
                        </a:rPr>
                        <a:t>п</a:t>
                      </a:r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/</a:t>
                      </a:r>
                      <a:r>
                        <a:rPr lang="ru-RU" sz="1200" b="0" i="0" u="none" strike="noStrike" dirty="0" err="1">
                          <a:solidFill>
                            <a:srgbClr val="0000FF"/>
                          </a:solidFill>
                          <a:latin typeface="Times New Roman"/>
                        </a:rPr>
                        <a:t>п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5758" marR="5758" marT="5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Наименование программы</a:t>
                      </a:r>
                    </a:p>
                  </a:txBody>
                  <a:tcPr marL="5758" marR="5758" marT="5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Утверждено на 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01.10.2015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5758" marR="5758" marT="5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Исполнено на 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01.10.2015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5758" marR="5758" marT="5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FF"/>
                          </a:solidFill>
                          <a:latin typeface="Times New Roman"/>
                        </a:rPr>
                        <a:t>% исполнения к отчетному периоду</a:t>
                      </a:r>
                    </a:p>
                  </a:txBody>
                  <a:tcPr marL="5758" marR="5758" marT="5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FF"/>
                          </a:solidFill>
                          <a:latin typeface="Times New Roman"/>
                        </a:rPr>
                        <a:t>Причины низкого исполнения</a:t>
                      </a:r>
                    </a:p>
                  </a:txBody>
                  <a:tcPr marL="5758" marR="5758" marT="5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741"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algn="l" fontAlgn="t"/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algn="l" fontAlgn="t"/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algn="l" fontAlgn="t"/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algn="l" fontAlgn="t"/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algn="l" fontAlgn="t"/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Муниципальная </a:t>
                      </a:r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программа "Модернизация здравоохранения муниципального образования городской округ город Урай" на 2013-2017 годы:</a:t>
                      </a:r>
                    </a:p>
                  </a:txBody>
                  <a:tcPr marL="5758" marR="5758" marT="57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34 584,5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     27 067,6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78,3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Объект "Больница </a:t>
                      </a:r>
                      <a:r>
                        <a:rPr lang="ru-RU" sz="1200" b="0" i="0" u="none" strike="noStrike" dirty="0" err="1" smtClean="0">
                          <a:solidFill>
                            <a:srgbClr val="0000FF"/>
                          </a:solidFill>
                          <a:latin typeface="Times New Roman"/>
                        </a:rPr>
                        <a:t>востановительного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лечения.2 очередь. Первый пусковой комплекс. Степень готовности объекта – 90%.  Отыграны аукционы, заключены  контракты на монтаж дизельной электростанции,  допоставку оборудования (компьютерное,  серверное, проекционное и презентационное оборудование, оборудования </a:t>
                      </a:r>
                      <a:r>
                        <a:rPr lang="ru-RU" sz="1200" b="0" i="0" u="none" strike="noStrike" dirty="0" err="1" smtClean="0">
                          <a:solidFill>
                            <a:srgbClr val="0000FF"/>
                          </a:solidFill>
                          <a:latin typeface="Times New Roman"/>
                        </a:rPr>
                        <a:t>телефонизациии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). Оплата произведена согласно фактически выполненным объемам работ. Ввод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здания в эксплуатацию планируется в декабре 2015 года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5758" marR="5758" marT="57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91562"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5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Муниципальная программа "Обеспечение жильем молодых семей и молодых учителей" на 2013-2015 годы</a:t>
                      </a:r>
                    </a:p>
                  </a:txBody>
                  <a:tcPr marL="5758" marR="5758" marT="57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    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  4 014,1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   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   3 170,1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79,0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Согласно сетевого графика  средства планируется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освоить в ноябре-декабре 2015 года. 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Произведена </a:t>
                      </a:r>
                      <a:r>
                        <a:rPr lang="ru-RU" sz="12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замена свидетельства-уведомления семье, получателям субсидии, с окончанием срока действия в декабре 2015 года</a:t>
                      </a:r>
                    </a:p>
                  </a:txBody>
                  <a:tcPr marL="5758" marR="5758" marT="57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24887"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6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algn="l" fontAlgn="t"/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Муниципальная программа «Охрана окружающей среды в границах города Урай» на 2012-2016 годы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5758" marR="5758" marT="57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95,9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Выполнены работы ОАО «Дорожник» по санитарной очистке и ликвидации несанкционированных свалок на территории города, оплата будет произведена  в октябре 2015 года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5758" marR="5758" marT="57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95288"/>
          </a:xfrm>
        </p:spPr>
        <p:txBody>
          <a:bodyPr/>
          <a:lstStyle/>
          <a:p>
            <a:pPr>
              <a:defRPr/>
            </a:pPr>
            <a:fld id="{DEC39DAF-D376-4583-B79E-35ADD8CCD81B}" type="slidenum">
              <a:rPr lang="ru-RU" sz="2000">
                <a:latin typeface="MicraC" pitchFamily="50" charset="0"/>
              </a:rPr>
              <a:pPr>
                <a:defRPr/>
              </a:pPr>
              <a:t>12</a:t>
            </a:fld>
            <a:endParaRPr lang="ru-RU" sz="2000" dirty="0">
              <a:latin typeface="MicraC" pitchFamily="50" charset="0"/>
            </a:endParaRPr>
          </a:p>
        </p:txBody>
      </p:sp>
      <p:sp>
        <p:nvSpPr>
          <p:cNvPr id="41991" name="TextBox 9"/>
          <p:cNvSpPr txBox="1">
            <a:spLocks noChangeArrowheads="1"/>
          </p:cNvSpPr>
          <p:nvPr/>
        </p:nvSpPr>
        <p:spPr bwMode="auto">
          <a:xfrm>
            <a:off x="827088" y="2773363"/>
            <a:ext cx="76327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pic>
        <p:nvPicPr>
          <p:cNvPr id="6" name="Picture 5" descr="закладка урай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484784"/>
            <a:ext cx="712788" cy="936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72963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88640"/>
            <a:ext cx="9144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Основные показатели исполнения бюджета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городского 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округа город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Урай за 9 месяцев 2015 года, </a:t>
            </a:r>
          </a:p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14738194"/>
              </p:ext>
            </p:extLst>
          </p:nvPr>
        </p:nvGraphicFramePr>
        <p:xfrm>
          <a:off x="0" y="1412776"/>
          <a:ext cx="9143999" cy="2741084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accent1">
                      <a:lumMod val="20000"/>
                      <a:lumOff val="80000"/>
                    </a:schemeClr>
                  </a:outerShdw>
                </a:effectLst>
              </a:tblPr>
              <a:tblGrid>
                <a:gridCol w="1331640"/>
                <a:gridCol w="1512168"/>
                <a:gridCol w="1296144"/>
                <a:gridCol w="1152128"/>
                <a:gridCol w="1296144"/>
                <a:gridCol w="1346652"/>
                <a:gridCol w="1209123"/>
              </a:tblGrid>
              <a:tr h="16490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Показатель </a:t>
                      </a: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Уточненный план на 2015 год</a:t>
                      </a:r>
                      <a:endParaRPr lang="ru-RU" sz="15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Уточненный план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01.10.2015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Кассовое </a:t>
                      </a:r>
                      <a:r>
                        <a:rPr lang="ru-RU" sz="15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исполнение на 01.10.2015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исполнения к уточненному плану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01.10.2015 </a:t>
                      </a:r>
                      <a:endParaRPr lang="ru-RU" sz="15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исполнения к уточненному </a:t>
                      </a:r>
                      <a:r>
                        <a:rPr lang="ru-RU" sz="15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плану на 2015 год </a:t>
                      </a:r>
                      <a:endParaRPr lang="ru-RU" sz="15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  <a:r>
                        <a:rPr lang="ru-RU" sz="1500" b="1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от плановых назначений на отчету дату</a:t>
                      </a:r>
                      <a:endParaRPr lang="ru-RU" sz="15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3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</a:t>
                      </a: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2 951 005,3</a:t>
                      </a:r>
                      <a:endParaRPr lang="ru-RU" sz="15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1 962 671,8</a:t>
                      </a:r>
                      <a:endParaRPr lang="ru-RU" sz="15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2 170 856,7</a:t>
                      </a:r>
                      <a:endParaRPr lang="ru-RU" sz="15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110,6</a:t>
                      </a:r>
                      <a:endParaRPr lang="ru-RU" sz="15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73,6</a:t>
                      </a:r>
                      <a:endParaRPr lang="ru-RU" sz="15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+ 208 184,9</a:t>
                      </a:r>
                      <a:endParaRPr lang="ru-RU" sz="15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6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 </a:t>
                      </a: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3 209 992</a:t>
                      </a:r>
                      <a:r>
                        <a:rPr lang="ru-RU" sz="15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,2</a:t>
                      </a:r>
                      <a:endParaRPr lang="ru-RU" sz="15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2 186 310,3</a:t>
                      </a:r>
                      <a:endParaRPr lang="ru-RU" sz="15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2 021 963,9</a:t>
                      </a:r>
                      <a:endParaRPr lang="ru-RU" sz="15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92,5</a:t>
                      </a:r>
                      <a:endParaRPr lang="ru-RU" sz="15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63,0</a:t>
                      </a:r>
                      <a:endParaRPr lang="ru-RU" sz="15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5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164 346</a:t>
                      </a:r>
                      <a:r>
                        <a:rPr lang="ru-RU" sz="15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891734" y="0"/>
            <a:ext cx="1252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Слайд №1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926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95288"/>
          </a:xfrm>
        </p:spPr>
        <p:txBody>
          <a:bodyPr/>
          <a:lstStyle/>
          <a:p>
            <a:pPr>
              <a:defRPr/>
            </a:pPr>
            <a:fld id="{A5121D92-B725-4F3F-AB10-2B4ED4360B53}" type="slidenum">
              <a:rPr lang="ru-RU" sz="2000">
                <a:latin typeface="MicraC" pitchFamily="50" charset="0"/>
              </a:rPr>
              <a:pPr>
                <a:defRPr/>
              </a:pPr>
              <a:t>3</a:t>
            </a:fld>
            <a:endParaRPr lang="ru-RU" sz="2000" dirty="0">
              <a:latin typeface="MicraC" pitchFamily="50" charset="0"/>
            </a:endParaRPr>
          </a:p>
        </p:txBody>
      </p:sp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3143250" y="142875"/>
            <a:ext cx="5643563" cy="1054100"/>
            <a:chOff x="2928926" y="4500570"/>
            <a:chExt cx="5643602" cy="10540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071802" y="5000636"/>
              <a:ext cx="5500726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928926" y="4500570"/>
              <a:ext cx="5572164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9463" name="TextBox 12"/>
          <p:cNvSpPr txBox="1">
            <a:spLocks noChangeArrowheads="1"/>
          </p:cNvSpPr>
          <p:nvPr/>
        </p:nvSpPr>
        <p:spPr bwMode="auto">
          <a:xfrm>
            <a:off x="-1" y="260648"/>
            <a:ext cx="91439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Динамика поступления доходов в бюджет </a:t>
            </a:r>
          </a:p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городского округа город Урай по группам доходов, тыс. рублей</a:t>
            </a:r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510" name="Group 5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65768629"/>
              </p:ext>
            </p:extLst>
          </p:nvPr>
        </p:nvGraphicFramePr>
        <p:xfrm>
          <a:off x="-1" y="1340768"/>
          <a:ext cx="8964490" cy="4431914"/>
        </p:xfrm>
        <a:graphic>
          <a:graphicData uri="http://schemas.openxmlformats.org/drawingml/2006/table">
            <a:tbl>
              <a:tblPr/>
              <a:tblGrid>
                <a:gridCol w="2339753"/>
                <a:gridCol w="1296144"/>
                <a:gridCol w="1296144"/>
                <a:gridCol w="1152128"/>
                <a:gridCol w="1368152"/>
                <a:gridCol w="1512169"/>
              </a:tblGrid>
              <a:tr h="180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ДОХОДОВ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Уточненный план на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2015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Уточненный план на 01.10.2015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Поступило на 01.10.2015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исполнения к уточненному плану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01.10.2015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% исполнения к уточненному плану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на 2015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НАЛОГОВЫЕ ДОХОДЫ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659 690,9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477 380,2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463 637,5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97,1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70,3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НЕНАЛОГОВЫЕ ДОХОДЫ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183 615,6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123 074,9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130 646,0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106,2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71,2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3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БЕЗВОЗМЕЗДНЫЕ ПОСТУПЛЕНИЯ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2 107 698,8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1 362 216,7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1 576 573,2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115,7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74,8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ВСЕГО ДОХОДОВ: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2 951 005,3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1 962 671,8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2 170 856,7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110,6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73,6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891734" y="0"/>
            <a:ext cx="1252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Слайд №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95288"/>
          </a:xfrm>
        </p:spPr>
        <p:txBody>
          <a:bodyPr/>
          <a:lstStyle/>
          <a:p>
            <a:pPr>
              <a:defRPr/>
            </a:pPr>
            <a:fld id="{A5121D92-B725-4F3F-AB10-2B4ED4360B53}" type="slidenum">
              <a:rPr lang="ru-RU" sz="2000">
                <a:latin typeface="MicraC" pitchFamily="50" charset="0"/>
              </a:rPr>
              <a:pPr>
                <a:defRPr/>
              </a:pPr>
              <a:t>4</a:t>
            </a:fld>
            <a:endParaRPr lang="ru-RU" sz="2000" dirty="0">
              <a:latin typeface="MicraC" pitchFamily="50" charset="0"/>
            </a:endParaRPr>
          </a:p>
        </p:txBody>
      </p:sp>
      <p:grpSp>
        <p:nvGrpSpPr>
          <p:cNvPr id="19462" name="Группа 6"/>
          <p:cNvGrpSpPr>
            <a:grpSpLocks/>
          </p:cNvGrpSpPr>
          <p:nvPr/>
        </p:nvGrpSpPr>
        <p:grpSpPr bwMode="auto">
          <a:xfrm>
            <a:off x="3143250" y="142875"/>
            <a:ext cx="5643563" cy="1054100"/>
            <a:chOff x="2928926" y="4500570"/>
            <a:chExt cx="5643602" cy="10540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071802" y="5000636"/>
              <a:ext cx="5500726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928926" y="4500570"/>
              <a:ext cx="5572164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9463" name="TextBox 12"/>
          <p:cNvSpPr txBox="1">
            <a:spLocks noChangeArrowheads="1"/>
          </p:cNvSpPr>
          <p:nvPr/>
        </p:nvSpPr>
        <p:spPr bwMode="auto">
          <a:xfrm>
            <a:off x="-1" y="188641"/>
            <a:ext cx="914399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Анализ поступления налоговых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доходов                                                                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бюджет городского округа город Урай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за 9 месяцев 201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года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510" name="Group 5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22754022"/>
              </p:ext>
            </p:extLst>
          </p:nvPr>
        </p:nvGraphicFramePr>
        <p:xfrm>
          <a:off x="1" y="1401909"/>
          <a:ext cx="9143998" cy="5253757"/>
        </p:xfrm>
        <a:graphic>
          <a:graphicData uri="http://schemas.openxmlformats.org/drawingml/2006/table">
            <a:tbl>
              <a:tblPr/>
              <a:tblGrid>
                <a:gridCol w="1979711"/>
                <a:gridCol w="1368152"/>
                <a:gridCol w="1368152"/>
                <a:gridCol w="1224136"/>
                <a:gridCol w="1584176"/>
                <a:gridCol w="1619671"/>
              </a:tblGrid>
              <a:tr h="11846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ДОХОДОВ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Уточненный план на 2015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Уточненный план на 01.10.2015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Поступило на 01.10.2015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исполнения к уточненному плану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01.10.2015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% исполнения к уточненному плану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на 2015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4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НАЛОГОВЫЕ ДОХОДЫ, всего, из них: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659 690,9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477 380,2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463 637,5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97,1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70,3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494 105,7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349 340,5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335 060,8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95,9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67,8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Акцизы на нефтепродукты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9 682,9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7 261,9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7 485,5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103,1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77,3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126 225,4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98 593,9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98 106,9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99,5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77,7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имущество 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24 676,9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18 653,4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18 508,5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99,2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75,0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5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5 000,0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3 530,5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4 475,7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126,8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89,5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5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Прочие 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891734" y="0"/>
            <a:ext cx="1252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Слайд №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95288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17926F0-E699-47B2-8DA3-796765E7B781}" type="slidenum">
              <a:rPr lang="ru-RU" sz="2000">
                <a:solidFill>
                  <a:schemeClr val="tx1">
                    <a:tint val="75000"/>
                  </a:schemeClr>
                </a:solidFill>
                <a:latin typeface="MicraC" pitchFamily="50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ru-RU" sz="2000" dirty="0">
              <a:solidFill>
                <a:schemeClr val="tx1">
                  <a:tint val="75000"/>
                </a:schemeClr>
              </a:solidFill>
              <a:latin typeface="MicraC" pitchFamily="50" charset="0"/>
            </a:endParaRPr>
          </a:p>
        </p:txBody>
      </p:sp>
      <p:grpSp>
        <p:nvGrpSpPr>
          <p:cNvPr id="21510" name="Группа 6"/>
          <p:cNvGrpSpPr>
            <a:grpSpLocks/>
          </p:cNvGrpSpPr>
          <p:nvPr/>
        </p:nvGrpSpPr>
        <p:grpSpPr bwMode="auto">
          <a:xfrm>
            <a:off x="0" y="142875"/>
            <a:ext cx="9144000" cy="1054100"/>
            <a:chOff x="2928926" y="4500570"/>
            <a:chExt cx="5643602" cy="10540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071802" y="5000636"/>
              <a:ext cx="5500726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928926" y="4500570"/>
              <a:ext cx="5572164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511" name="TextBox 12"/>
          <p:cNvSpPr txBox="1">
            <a:spLocks noChangeArrowheads="1"/>
          </p:cNvSpPr>
          <p:nvPr/>
        </p:nvSpPr>
        <p:spPr bwMode="auto">
          <a:xfrm>
            <a:off x="35496" y="1"/>
            <a:ext cx="910850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Анализ поступления неналоговых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доходов                                                  в 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бюджет городского округа город Урай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за 9 месяцев 2015 года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60" name="Group 5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68681648"/>
              </p:ext>
            </p:extLst>
          </p:nvPr>
        </p:nvGraphicFramePr>
        <p:xfrm>
          <a:off x="31305" y="1196801"/>
          <a:ext cx="9018130" cy="5561916"/>
        </p:xfrm>
        <a:graphic>
          <a:graphicData uri="http://schemas.openxmlformats.org/drawingml/2006/table">
            <a:tbl>
              <a:tblPr/>
              <a:tblGrid>
                <a:gridCol w="2233059"/>
                <a:gridCol w="1299524"/>
                <a:gridCol w="1296144"/>
                <a:gridCol w="1440160"/>
                <a:gridCol w="1420308"/>
                <a:gridCol w="1328935"/>
              </a:tblGrid>
              <a:tr h="96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ДОХОДОВ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Уточненный план на 2015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Уточненный план на 01.10.2015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Поступило на 01.10.2015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исполнения к уточненному плану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01.10.2015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% исполнения к уточненному плану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на 2015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НЕНАЛОГОВЫЕ ДОХОДЫ, всего, из них: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183 615,6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123 074,9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130 646,0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106,2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71,2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6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муниципального имущества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164 964,0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109 530,8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96 139,1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87,8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58,3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6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Плата за негативное воздействие на окружающую среду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2 000,0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1 500,0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1 347,8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89,9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67,4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7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(работ) и компенсации затрат государства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1 710,0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1 089,4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1 637,7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150,3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95,8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6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11 531,6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8 190,7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22 484,2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в 2,7 раза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в 2,0 раза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94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Штрафы, санкции, возмещение ущерба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3 410,0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2 764,0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8 574,7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в 3,1 раза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в 2,5 раза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Прочие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462,5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891734" y="0"/>
            <a:ext cx="1252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Слайд №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95288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F775F77-8A61-4D7F-9AD3-85A9AC573512}" type="slidenum">
              <a:rPr lang="ru-RU" sz="2000">
                <a:solidFill>
                  <a:schemeClr val="tx1">
                    <a:tint val="75000"/>
                  </a:schemeClr>
                </a:solidFill>
                <a:latin typeface="MicraC" pitchFamily="50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ru-RU" sz="2000" dirty="0">
              <a:solidFill>
                <a:schemeClr val="tx1">
                  <a:tint val="75000"/>
                </a:schemeClr>
              </a:solidFill>
              <a:latin typeface="MicraC" pitchFamily="50" charset="0"/>
            </a:endParaRPr>
          </a:p>
        </p:txBody>
      </p:sp>
      <p:grpSp>
        <p:nvGrpSpPr>
          <p:cNvPr id="23558" name="Группа 6"/>
          <p:cNvGrpSpPr>
            <a:grpSpLocks/>
          </p:cNvGrpSpPr>
          <p:nvPr/>
        </p:nvGrpSpPr>
        <p:grpSpPr bwMode="auto">
          <a:xfrm>
            <a:off x="3143250" y="142875"/>
            <a:ext cx="5643563" cy="1054100"/>
            <a:chOff x="2928926" y="4500570"/>
            <a:chExt cx="5643602" cy="10540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071802" y="5000636"/>
              <a:ext cx="5500726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928926" y="4500570"/>
              <a:ext cx="5572164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3559" name="TextBox 12"/>
          <p:cNvSpPr txBox="1">
            <a:spLocks noChangeArrowheads="1"/>
          </p:cNvSpPr>
          <p:nvPr/>
        </p:nvSpPr>
        <p:spPr bwMode="auto">
          <a:xfrm>
            <a:off x="323529" y="260648"/>
            <a:ext cx="882047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Анализ безвозмездных поступлений в бюджет </a:t>
            </a:r>
            <a:endParaRPr lang="ru-RU" sz="2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городского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округа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город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Урай за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 месяцев 2015 года, тыс.рублей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6626" name="Group 6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02560820"/>
              </p:ext>
            </p:extLst>
          </p:nvPr>
        </p:nvGraphicFramePr>
        <p:xfrm>
          <a:off x="107504" y="1067737"/>
          <a:ext cx="8928992" cy="5719391"/>
        </p:xfrm>
        <a:graphic>
          <a:graphicData uri="http://schemas.openxmlformats.org/drawingml/2006/table">
            <a:tbl>
              <a:tblPr/>
              <a:tblGrid>
                <a:gridCol w="2347994"/>
                <a:gridCol w="1280724"/>
                <a:gridCol w="1267826"/>
                <a:gridCol w="1222471"/>
                <a:gridCol w="1351876"/>
                <a:gridCol w="1458101"/>
              </a:tblGrid>
              <a:tr h="12280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ДОХОДОВ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Уточненный план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на 2015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Уточненный план на 01.10.2015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Поступило на 01.10.2015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исполнения к уточненному плану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01.10.2015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% исполнения к уточненному плану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на 2015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9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БЕЗВОЗМЕЗДНЫЕ ПОСТУПЛЕНИЯ, всего, из них: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2 107 698,8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1 362 216,7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1 576 573,2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115,7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74,8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Дотации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361 870,3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295 336,3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545 762,3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184,8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150,8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Субсидии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487 202,5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167 335,2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170 083,9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101,6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34,9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Субвенции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1 199 994,7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842 007,9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841 658,2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70,1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5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Иные межбюджетные трансферты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10 815,9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9 721,9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9 721,8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89,9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5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Прочие безвозмездные поступления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57 492,4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57 492,4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48 904,6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85,1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85,1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6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*Возврат остатков субсидий, субвенций и иных межбюджетных трансфертов, имеющих целевое назначение, прошлых лет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- 9 677,0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- 9 677,0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- 39 557,6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в 4,1 раза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в 4,1 раза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891734" y="0"/>
            <a:ext cx="1252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Слайд №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BB73B9-D5FD-4C95-9518-9C6B00372504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84973156"/>
              </p:ext>
            </p:extLst>
          </p:nvPr>
        </p:nvGraphicFramePr>
        <p:xfrm>
          <a:off x="107503" y="1484784"/>
          <a:ext cx="8928994" cy="4454314"/>
        </p:xfrm>
        <a:graphic>
          <a:graphicData uri="http://schemas.openxmlformats.org/drawingml/2006/table">
            <a:tbl>
              <a:tblPr/>
              <a:tblGrid>
                <a:gridCol w="2808313"/>
                <a:gridCol w="1296144"/>
                <a:gridCol w="1224136"/>
                <a:gridCol w="1224136"/>
                <a:gridCol w="1296144"/>
                <a:gridCol w="1080121"/>
              </a:tblGrid>
              <a:tr h="21602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Наименование 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Уточненный план на </a:t>
                      </a:r>
                      <a:r>
                        <a:rPr lang="ru-RU" sz="15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2015 </a:t>
                      </a:r>
                      <a:r>
                        <a:rPr lang="ru-RU" sz="15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Уточненный план на отчетный период 2015 года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Исполнено за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 месяцев 2015 года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% исполнения к уточненному плану за 9 месяцев 2015 года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% исполнения к годовым плановым назначениям</a:t>
                      </a: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72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Расходы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бюджета – всего, в том числе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: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6368" marR="6368" marT="6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    3 209 992,9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2 186 310,3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2 021 963,9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92,5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63,0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62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  В рамках муниципальных программ муниципального </a:t>
                      </a:r>
                      <a:r>
                        <a:rPr lang="ru-RU" sz="16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образования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6368" marR="6368" marT="6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2 960 618,8</a:t>
                      </a:r>
                      <a:endParaRPr lang="ru-RU" sz="15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2 014 664,6</a:t>
                      </a:r>
                      <a:endParaRPr lang="ru-RU" sz="15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1 856 605,8</a:t>
                      </a:r>
                      <a:endParaRPr lang="ru-RU" sz="15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92,2</a:t>
                      </a:r>
                      <a:endParaRPr lang="ru-RU" sz="15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62,7</a:t>
                      </a:r>
                      <a:endParaRPr lang="ru-RU" sz="15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7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  По </a:t>
                      </a:r>
                      <a:r>
                        <a:rPr lang="ru-RU" sz="1600" b="0" i="0" u="none" strike="noStrike" dirty="0" err="1">
                          <a:solidFill>
                            <a:srgbClr val="0000FF"/>
                          </a:solidFill>
                          <a:latin typeface="Times New Roman"/>
                        </a:rPr>
                        <a:t>непрограммным</a:t>
                      </a:r>
                      <a:r>
                        <a:rPr lang="ru-RU" sz="16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 направлениям </a:t>
                      </a:r>
                      <a:r>
                        <a:rPr lang="ru-RU" sz="16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деятельности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249 373,4</a:t>
                      </a:r>
                      <a:endParaRPr lang="ru-RU" sz="15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171 645,7</a:t>
                      </a:r>
                      <a:endParaRPr lang="ru-RU" sz="15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165 358,1</a:t>
                      </a:r>
                      <a:endParaRPr lang="ru-RU" sz="15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96,3</a:t>
                      </a:r>
                      <a:endParaRPr lang="ru-RU" sz="15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66,3</a:t>
                      </a:r>
                      <a:endParaRPr lang="ru-RU" sz="15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6368" marR="6368" marT="6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47667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Исполнение расходов бюджета на 01.10.2015 года </a:t>
            </a:r>
          </a:p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 программным и непрограммным направлениям деятельности, тыс.рублей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40352" y="0"/>
            <a:ext cx="1403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Слайд №6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95288"/>
          </a:xfrm>
        </p:spPr>
        <p:txBody>
          <a:bodyPr/>
          <a:lstStyle/>
          <a:p>
            <a:pPr>
              <a:defRPr/>
            </a:pPr>
            <a:fld id="{D32A1965-4509-4D88-B49E-E2FDEBFAC658}" type="slidenum">
              <a:rPr lang="ru-RU" sz="2000">
                <a:latin typeface="MicraC" pitchFamily="50" charset="0"/>
              </a:rPr>
              <a:pPr>
                <a:defRPr/>
              </a:pPr>
              <a:t>8</a:t>
            </a:fld>
            <a:endParaRPr lang="ru-RU" sz="2000" dirty="0">
              <a:latin typeface="MicraC" pitchFamily="50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16889438"/>
              </p:ext>
            </p:extLst>
          </p:nvPr>
        </p:nvGraphicFramePr>
        <p:xfrm>
          <a:off x="107501" y="1052736"/>
          <a:ext cx="9036500" cy="52736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1364"/>
                <a:gridCol w="514272"/>
                <a:gridCol w="1175479"/>
                <a:gridCol w="1248947"/>
                <a:gridCol w="1248947"/>
                <a:gridCol w="1248947"/>
                <a:gridCol w="1028544"/>
              </a:tblGrid>
              <a:tr h="16026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Рз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Уточненный план на    2015 год</a:t>
                      </a: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Уточненный план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на 9 месяцев 2015 года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на 01.10.2015 г.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% исполнения к уточненному плану за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 месяцев 2015 года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% исполнения к уточненному плану на 2015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8591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3 209 992,2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2 186 310,3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2 021 963,9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574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261 430,5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212 455,4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195 873,7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92,2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74,9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8617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29 440,1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22 595,6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20 083,0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88,9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7527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 экономика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256 364,0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195 363,2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190 003,5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74,1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574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718 456,8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404 715,6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300 427,3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41,8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574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</a:t>
                      </a:r>
                      <a:r>
                        <a:rPr lang="ru-RU" sz="1500" b="1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окружающей среды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435,9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435,9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0" y="18864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функциональные направления использования бюджетных средств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 месяцев 2015 года, тыс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91734" y="0"/>
            <a:ext cx="1252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Слайд №7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524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95288"/>
          </a:xfrm>
        </p:spPr>
        <p:txBody>
          <a:bodyPr/>
          <a:lstStyle/>
          <a:p>
            <a:pPr>
              <a:defRPr/>
            </a:pPr>
            <a:fld id="{D32A1965-4509-4D88-B49E-E2FDEBFAC658}" type="slidenum">
              <a:rPr lang="ru-RU" sz="2000">
                <a:latin typeface="MicraC" pitchFamily="50" charset="0"/>
              </a:rPr>
              <a:pPr>
                <a:defRPr/>
              </a:pPr>
              <a:t>9</a:t>
            </a:fld>
            <a:endParaRPr lang="ru-RU" sz="2000" dirty="0">
              <a:latin typeface="MicraC" pitchFamily="50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55973498"/>
              </p:ext>
            </p:extLst>
          </p:nvPr>
        </p:nvGraphicFramePr>
        <p:xfrm>
          <a:off x="107501" y="1052736"/>
          <a:ext cx="8856987" cy="51621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283"/>
                <a:gridCol w="504056"/>
                <a:gridCol w="1152128"/>
                <a:gridCol w="1224136"/>
                <a:gridCol w="1152128"/>
                <a:gridCol w="1296144"/>
                <a:gridCol w="1008112"/>
              </a:tblGrid>
              <a:tr h="1656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Рз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Уточненный план на  2015 год</a:t>
                      </a: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Уточненный план на 9 месяцев 2015 года</a:t>
                      </a: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 на 01.10.2015 г.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% исполнения к уточненному плану за 9 месяцев 2015 года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% исполнения к уточненному плану на 2015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1 433 387,4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984</a:t>
                      </a:r>
                      <a:r>
                        <a:rPr lang="ru-RU" sz="15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492,6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972 716,8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 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ru-RU" sz="15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155 361,4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123 358,1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116 024,2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94,1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74,7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Здравоохранение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63 582,7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34 629,4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27 067,6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78,2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42,6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217 061,9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147 312,3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141 737,7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9091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5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61 014,8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50 797,7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48 611,2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79,7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9091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 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12 715,2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9 486,7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8 812,1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92,9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706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741,5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667,8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572,8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85,8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</a:t>
                      </a:r>
                      <a:endParaRPr lang="ru-RU" sz="15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8" marR="3038" marT="3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0" y="332656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Основные функциональные направления использования бюджетных средств за 9 месяцев 2015 года, тыс. рублей</a:t>
            </a:r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524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для Главы город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для Главы города</Template>
  <TotalTime>6428</TotalTime>
  <Words>1457</Words>
  <Application>Microsoft Office PowerPoint</Application>
  <PresentationFormat>Экран (4:3)</PresentationFormat>
  <Paragraphs>512</Paragraphs>
  <Slides>12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Шаблон для Главы города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Ivan A. Gotsman</dc:creator>
  <cp:lastModifiedBy>Лариса Васильевна Зорина</cp:lastModifiedBy>
  <cp:revision>675</cp:revision>
  <dcterms:created xsi:type="dcterms:W3CDTF">2011-03-01T09:21:01Z</dcterms:created>
  <dcterms:modified xsi:type="dcterms:W3CDTF">2015-11-25T11:10:23Z</dcterms:modified>
</cp:coreProperties>
</file>