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48" r:id="rId1"/>
  </p:sldMasterIdLst>
  <p:notesMasterIdLst>
    <p:notesMasterId r:id="rId13"/>
  </p:notesMasterIdLst>
  <p:handoutMasterIdLst>
    <p:handoutMasterId r:id="rId14"/>
  </p:handoutMasterIdLst>
  <p:sldIdLst>
    <p:sldId id="279" r:id="rId2"/>
    <p:sldId id="280" r:id="rId3"/>
    <p:sldId id="336" r:id="rId4"/>
    <p:sldId id="337" r:id="rId5"/>
    <p:sldId id="338" r:id="rId6"/>
    <p:sldId id="325" r:id="rId7"/>
    <p:sldId id="331" r:id="rId8"/>
    <p:sldId id="334" r:id="rId9"/>
    <p:sldId id="339" r:id="rId10"/>
    <p:sldId id="340" r:id="rId11"/>
    <p:sldId id="335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12" autoAdjust="0"/>
  </p:normalViewPr>
  <p:slideViewPr>
    <p:cSldViewPr>
      <p:cViewPr varScale="1">
        <p:scale>
          <a:sx n="90" d="100"/>
          <a:sy n="90" d="100"/>
        </p:scale>
        <p:origin x="-22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F75F38-7E83-42CD-8AFB-68FA56109F40}" type="datetimeFigureOut">
              <a:rPr lang="ru-RU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D22297-75FA-45AA-A365-17A44D2BD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14768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9EDB70-CF91-403D-B5F4-49204CD72F02}" type="datetimeFigureOut">
              <a:rPr lang="ru-RU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19" rIns="91440" bIns="4571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4876"/>
            <a:ext cx="5438775" cy="4467225"/>
          </a:xfrm>
          <a:prstGeom prst="rect">
            <a:avLst/>
          </a:prstGeom>
        </p:spPr>
        <p:txBody>
          <a:bodyPr vert="horz" lIns="91440" tIns="45719" rIns="91440" bIns="4571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61BE1D-DA9F-4D41-AAE2-08E8C9979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3440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1BE1D-DA9F-4D41-AAE2-08E8C9979D2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899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30" defTabSz="917565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338813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EC395-ED0F-4DBE-AE69-A8685BE6AC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8444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tIns="45719" rIns="91440" bIns="45719" anchor="b"/>
          <a:lstStyle/>
          <a:p>
            <a:pPr algn="r">
              <a:defRPr/>
            </a:pPr>
            <a:fld id="{D33FF5A9-A77C-4395-89FD-0DA8E046DABF}" type="slidenum">
              <a:rPr lang="ru-RU" sz="1200">
                <a:latin typeface="+mn-lt"/>
              </a:rPr>
              <a:pPr algn="r">
                <a:defRPr/>
              </a:pPr>
              <a:t>4</a:t>
            </a:fld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383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tIns="45719" rIns="91440" bIns="45719" anchor="b"/>
          <a:lstStyle/>
          <a:p>
            <a:pPr algn="r">
              <a:defRPr/>
            </a:pPr>
            <a:fld id="{E8365198-54AE-4799-8CBB-07DC4A8E2223}" type="slidenum">
              <a:rPr lang="ru-RU" sz="1200">
                <a:latin typeface="+mn-lt"/>
              </a:rPr>
              <a:pPr algn="r">
                <a:defRPr/>
              </a:pPr>
              <a:t>5</a:t>
            </a:fld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5862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5670D-6858-4668-A9A3-AB01A1FF25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9911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5670D-6858-4668-A9A3-AB01A1FF25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9911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5670D-6858-4668-A9A3-AB01A1FF25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9911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5670D-6858-4668-A9A3-AB01A1FF25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9911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5670D-6858-4668-A9A3-AB01A1FF25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991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B40AF-A11E-4C93-AF89-984F1A9DEF4F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5CE26-FEC1-4D2C-859F-426107A988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471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071401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438382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318450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370507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6231206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3215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4BD8C7-2074-4DF0-B7BF-E9DFEB46AF7A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073A5-F324-4C7B-B743-7094E8F2AC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2623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496A2A-DC75-45D1-8267-DC933EDEE15A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4E326-AFEF-4B6D-BD01-41F3EE9D06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4903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8486362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4DDE3C-AE46-470F-BB7C-92D370311B7E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00796-EDEA-42C6-B249-6F6E05A370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394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CA8BE7-5F23-4EC7-8FA8-EB919C89952B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A5414-49E8-470B-98B2-116B263B46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53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9A547E-9B23-4BD9-8D29-08FC6708BDCF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A7354-782E-4C6D-989F-962ECBA7BD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796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DD680-61AA-4BEB-9361-A3E6900986E9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840A6-94E8-4DDB-9045-C9BBE9B640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872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1349B7-8A5C-4D55-AE3E-52062F19771D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CCECB-DD77-4402-B804-15BA813729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163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90861F-44BF-4C8B-B1CB-086318DBD4C5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B73B9-D5FD-4C95-9518-9C6B003725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365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0B2469-093B-4B2F-9442-BEDCD054BE9F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B7A725-594D-456E-AAB2-5413575180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380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44D38-4145-45F6-BAB9-B0FBA72D4779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9B584-9A6F-4FC4-93EE-2DA717A45C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83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2373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  <p:sldLayoutId id="2147484263" r:id="rId15"/>
    <p:sldLayoutId id="2147484264" r:id="rId16"/>
    <p:sldLayoutId id="2147484265" r:id="rId17"/>
    <p:sldLayoutId id="2147484266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uray.ru/document/846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закладка ур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93771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endParaRPr lang="ru-RU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закладка урай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9252" y="1268760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0" y="256490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исполнении </a:t>
            </a: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</a:p>
          <a:p>
            <a:pPr algn="ctr">
              <a:defRPr/>
            </a:pP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городского округа город Урай </a:t>
            </a:r>
          </a:p>
          <a:p>
            <a:pPr algn="ctr">
              <a:defRPr/>
            </a:pP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 месяцев 2016 года</a:t>
            </a:r>
            <a:endParaRPr lang="ru-RU" sz="36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8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1512235"/>
              </p:ext>
            </p:extLst>
          </p:nvPr>
        </p:nvGraphicFramePr>
        <p:xfrm>
          <a:off x="179511" y="-11072"/>
          <a:ext cx="8784976" cy="6536416"/>
        </p:xfrm>
        <a:graphic>
          <a:graphicData uri="http://schemas.openxmlformats.org/drawingml/2006/table">
            <a:tbl>
              <a:tblPr/>
              <a:tblGrid>
                <a:gridCol w="1889790"/>
                <a:gridCol w="306452"/>
                <a:gridCol w="1476167"/>
                <a:gridCol w="1080120"/>
                <a:gridCol w="1224136"/>
                <a:gridCol w="1368152"/>
                <a:gridCol w="1440159"/>
              </a:tblGrid>
              <a:tr h="1063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РЗ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Уточненный план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 </a:t>
                      </a:r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2016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Уточненный план  на 01.10.2016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Исполнено на </a:t>
                      </a: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01.10.2016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%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исполнения к плану отчётного периода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%                 исполнения к годовым плановым назначениям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635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Социальная политика 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211 452,3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151 140,3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134 872,8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89,2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63,8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51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 том числе</a:t>
                      </a:r>
                      <a:r>
                        <a:rPr lang="en-US" sz="14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400" b="0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687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программа "Совершенствование и развитие муниципального управления в городе Урай" на 2015-2017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85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815,8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63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442,3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57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554,0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90,7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67,1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687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"Улучшение жилищных условий граждан, проживающих на территории муниципального образования город Урай" на 2016-2018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90 691,5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    66 343,5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57 068,8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86,0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62,9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403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Физическая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культура и спорт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6 306,9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3 357,7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3 157,5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94,0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50,1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Средства массовой информации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13 396,3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9 511,4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9 420,4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99,0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70,3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Обслуживание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государственного и муниципального  долга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4 877,8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52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rcRect r="82060"/>
          <a:stretch>
            <a:fillRect/>
          </a:stretch>
        </p:blipFill>
        <p:spPr bwMode="auto">
          <a:xfrm>
            <a:off x="0" y="6350"/>
            <a:ext cx="1639867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1680" y="980728"/>
            <a:ext cx="7452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Подготовлено Комитетом по финансам администрации города Урай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http://www.uray.ru/images/files/7z-l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204864"/>
            <a:ext cx="69127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микрорайон 2, дом 60, город Урай, Тюменская область, Ханты-Мансийский автономный округ –</a:t>
            </a:r>
            <a:r>
              <a:rPr lang="ru-RU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Югра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628285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479715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Председатель комитета –                                             Хусаинова Ирина Валериевна, тел.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(34676) 2-33-56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E-mail: comfin@uray.ru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754939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"/>
            <a:ext cx="85324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400" dirty="0"/>
          </a:p>
          <a:p>
            <a:pPr algn="ctr"/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основных показателей бюджета 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город </a:t>
            </a:r>
            <a:r>
              <a:rPr lang="ru-RU" sz="24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Урай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9 месяцев 2016 год</a:t>
            </a:r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тыс. рублей</a:t>
            </a:r>
            <a:endParaRPr lang="ru-RU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9710288"/>
              </p:ext>
            </p:extLst>
          </p:nvPr>
        </p:nvGraphicFramePr>
        <p:xfrm>
          <a:off x="179511" y="1412777"/>
          <a:ext cx="8856985" cy="4834740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1">
                      <a:lumMod val="20000"/>
                      <a:lumOff val="80000"/>
                    </a:schemeClr>
                  </a:outerShdw>
                </a:effectLst>
              </a:tblPr>
              <a:tblGrid>
                <a:gridCol w="1368153"/>
                <a:gridCol w="1296144"/>
                <a:gridCol w="1248650"/>
                <a:gridCol w="1199622"/>
                <a:gridCol w="1296144"/>
                <a:gridCol w="1224136"/>
                <a:gridCol w="1224136"/>
              </a:tblGrid>
              <a:tr h="1672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 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на 2016 год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Уточненный план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01.10.2016 года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Кассовое исполнение </a:t>
                      </a: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01.10.2016</a:t>
                      </a:r>
                      <a:r>
                        <a:rPr lang="ru-RU" sz="1500" b="1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за 9 месяцев 2016 года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к уточненному </a:t>
                      </a: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плану на 2016 год 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r>
                        <a:rPr lang="ru-RU" sz="1500" b="1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 плановых назначений на отчетную дату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881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2 853 581,8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2 069 939,7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2 059 211,2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72,2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-10 728,5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69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3 192 334,8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2 399 760,6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2 258 442,7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94,1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70,7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-141 317,9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874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-338 753,0 в том числе за счет остатков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целевых средств на 01.01.2016   в сумме           273 287,9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-329 820,9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-199 231,5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92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18050" y="142875"/>
            <a:ext cx="80283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Анализ поступления налоговых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доходов в бюджет городского </a:t>
            </a:r>
          </a:p>
          <a:p>
            <a:pPr algn="ctr"/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округа город Урай за 9 месяцев 2016 года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16676301"/>
              </p:ext>
            </p:extLst>
          </p:nvPr>
        </p:nvGraphicFramePr>
        <p:xfrm>
          <a:off x="1" y="980727"/>
          <a:ext cx="9144000" cy="5679058"/>
        </p:xfrm>
        <a:graphic>
          <a:graphicData uri="http://schemas.openxmlformats.org/drawingml/2006/table">
            <a:tbl>
              <a:tblPr/>
              <a:tblGrid>
                <a:gridCol w="1723869"/>
                <a:gridCol w="1274164"/>
                <a:gridCol w="1274164"/>
                <a:gridCol w="1199213"/>
                <a:gridCol w="1199213"/>
                <a:gridCol w="1199213"/>
                <a:gridCol w="1274164"/>
              </a:tblGrid>
              <a:tr h="1584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2016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01.10.2016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Поступило на 01.10.2016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за 9 месяцев 2016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на 2016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r>
                        <a:rPr lang="ru-RU" sz="1500" b="1" i="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 плановых назначений на отчетную дату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808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НАЛОГОВЫЕ ДОХОДЫ, из них: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624 806,4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427 605,5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428 654,0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68,6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+ 1 048,5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06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456 958,8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307 521,9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306 510,4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67,1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- 1 011,5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06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10 162,6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7 621,9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10 744,3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141,0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+ 3 122,4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808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124 118,5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96 971,0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94 731,8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97,7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- 2 239,2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06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28 261,5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11 349,7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12 309,5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+ 959,8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16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5 305,0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4 141,0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4 358,0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82,1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+ 217,0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142875"/>
            <a:ext cx="9144000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511" name="TextBox 12"/>
          <p:cNvSpPr txBox="1">
            <a:spLocks noChangeArrowheads="1"/>
          </p:cNvSpPr>
          <p:nvPr/>
        </p:nvSpPr>
        <p:spPr bwMode="auto">
          <a:xfrm>
            <a:off x="-80251" y="-10994"/>
            <a:ext cx="79719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Анализ поступления неналоговых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доходов в бюджет </a:t>
            </a:r>
          </a:p>
          <a:p>
            <a:pPr algn="ctr"/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городского округа город Урай за 9 месяцев 2016 года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60" name="Group 5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1640198"/>
              </p:ext>
            </p:extLst>
          </p:nvPr>
        </p:nvGraphicFramePr>
        <p:xfrm>
          <a:off x="107504" y="642959"/>
          <a:ext cx="8920751" cy="6169562"/>
        </p:xfrm>
        <a:graphic>
          <a:graphicData uri="http://schemas.openxmlformats.org/drawingml/2006/table">
            <a:tbl>
              <a:tblPr/>
              <a:tblGrid>
                <a:gridCol w="2194788"/>
                <a:gridCol w="1132794"/>
                <a:gridCol w="1132794"/>
                <a:gridCol w="1061994"/>
                <a:gridCol w="1132794"/>
                <a:gridCol w="1061994"/>
                <a:gridCol w="1203593"/>
              </a:tblGrid>
              <a:tr h="1417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2016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01.10.2016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Поступило на 01.10.2016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за 9 месяцев 2016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на 2016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5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r>
                        <a:rPr lang="ru-RU" sz="1350" b="1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 плановых назначений на отчетную дату</a:t>
                      </a: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8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ДОХОДЫ, из них:</a:t>
                      </a: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187 391,3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127 466,7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146 234,6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114,7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+ 18 767,9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82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муниципального имущества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155 502,1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103 218,8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109 207,0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+ 5 988,2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2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687,5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687,5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1 670,2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242,9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242,9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+ 982,7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77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1 727,0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1 107,0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1 136,3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102,6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+ 29,3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24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21 740,1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15 298,9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23 156,5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151,4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+ 7 857,6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7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7 734,6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7 154,5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10 906,0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152,4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141,0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+ 3 751,5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7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158,6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+ 158,6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559" name="TextBox 12"/>
          <p:cNvSpPr txBox="1">
            <a:spLocks noChangeArrowheads="1"/>
          </p:cNvSpPr>
          <p:nvPr/>
        </p:nvSpPr>
        <p:spPr bwMode="auto">
          <a:xfrm>
            <a:off x="1" y="0"/>
            <a:ext cx="79563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Анализ безвозмездных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поступлений в бюджет городского округа                       город Урай за 9 месяцев 2016 года, тыс.рублей</a:t>
            </a:r>
            <a:endParaRPr lang="ru-RU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626" name="Group 6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5478595"/>
              </p:ext>
            </p:extLst>
          </p:nvPr>
        </p:nvGraphicFramePr>
        <p:xfrm>
          <a:off x="-1" y="764703"/>
          <a:ext cx="9144001" cy="5852160"/>
        </p:xfrm>
        <a:graphic>
          <a:graphicData uri="http://schemas.openxmlformats.org/drawingml/2006/table">
            <a:tbl>
              <a:tblPr/>
              <a:tblGrid>
                <a:gridCol w="2051719"/>
                <a:gridCol w="1224136"/>
                <a:gridCol w="1224136"/>
                <a:gridCol w="1080120"/>
                <a:gridCol w="1296144"/>
                <a:gridCol w="1080120"/>
                <a:gridCol w="1187626"/>
              </a:tblGrid>
              <a:tr h="1579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2016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01.10.2016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Поступило на     01.10.2016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на 01.10.2016 года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на 2016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 плановых назначений на отчетную дату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29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БЕЗВОЗМЕЗДНЫЕ ПОСТУПЛЕНИЯ, из них: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2 041 384,1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1 514 867,5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1 484 322,6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- 30 544,9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3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Дотации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438 952,3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351 161,8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359 380,0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81,9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+ 8 218,2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3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Субсидии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273 147,3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220 741,9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221 488,5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81,1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+ 746,6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3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Субвенции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1 166 061,2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787 522,3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787 286,7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- 235,6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16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11 237,0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9 955,2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9 970,3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88,7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+ 15,1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16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151 986,3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145 486,3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118 786,3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78,7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- 26 700,0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579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 в бюджет автономного округа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-12 589,2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97" y="83671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Исполнение расходов бюджета на 01.10.2016 </a:t>
            </a:r>
          </a:p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программным направлениям деятельности, тыс</a:t>
            </a:r>
            <a:r>
              <a:rPr lang="ru-RU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1389857"/>
              </p:ext>
            </p:extLst>
          </p:nvPr>
        </p:nvGraphicFramePr>
        <p:xfrm>
          <a:off x="107504" y="1916833"/>
          <a:ext cx="8856984" cy="3764427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470214"/>
                <a:gridCol w="1520264"/>
                <a:gridCol w="1260150"/>
                <a:gridCol w="1249255"/>
                <a:gridCol w="1263647"/>
                <a:gridCol w="1093454"/>
              </a:tblGrid>
              <a:tr h="1531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Уточненный план 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               на </a:t>
                      </a:r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2016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Уточненный план на 01.10.2016 </a:t>
                      </a:r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года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Исполнено на 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01.10.2016 </a:t>
                      </a:r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года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%   </a:t>
                      </a:r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исполнения к плану отчетного периода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% исполнения к 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году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5197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Расходы бюджета –всего, в том числе</a:t>
                      </a:r>
                      <a:r>
                        <a:rPr lang="en-US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192 334,8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2 399 760,6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2 258 442,7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94,1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70,7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8910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рамках муниципальных программ муниципального образования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3 192 334,8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2 399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760,6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2 258 442,7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94,1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70,7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52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8228417"/>
              </p:ext>
            </p:extLst>
          </p:nvPr>
        </p:nvGraphicFramePr>
        <p:xfrm>
          <a:off x="179511" y="908718"/>
          <a:ext cx="8856986" cy="5544617"/>
        </p:xfrm>
        <a:graphic>
          <a:graphicData uri="http://schemas.openxmlformats.org/drawingml/2006/table">
            <a:tbl>
              <a:tblPr/>
              <a:tblGrid>
                <a:gridCol w="2376264"/>
                <a:gridCol w="432048"/>
                <a:gridCol w="1296144"/>
                <a:gridCol w="1152128"/>
                <a:gridCol w="1224136"/>
                <a:gridCol w="1224136"/>
                <a:gridCol w="1152130"/>
              </a:tblGrid>
              <a:tr h="1443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РЗ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Уточненный план                 на </a:t>
                      </a:r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2016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Уточненный план  на 01.10.2016 года</a:t>
                      </a:r>
                    </a:p>
                    <a:p>
                      <a:pPr algn="ctr" fontAlgn="ctr"/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Исполнено на </a:t>
                      </a:r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01.10.2016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%                 </a:t>
                      </a:r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исполнения к плану отчётного периода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%                 исполнения к годовым плановым назначениям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088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Расходы – всего, в</a:t>
                      </a:r>
                      <a:r>
                        <a:rPr lang="ru-RU" sz="16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том числе</a:t>
                      </a:r>
                      <a:r>
                        <a:rPr lang="ru-RU" sz="16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6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3 192 334,8</a:t>
                      </a:r>
                      <a:endParaRPr lang="ru-RU" sz="16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2 399 760,6</a:t>
                      </a:r>
                      <a:endParaRPr lang="ru-RU" sz="16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2 258 442,7</a:t>
                      </a:r>
                      <a:endParaRPr lang="ru-RU" sz="16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94,1</a:t>
                      </a:r>
                      <a:endParaRPr lang="ru-RU" sz="16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70,7</a:t>
                      </a:r>
                      <a:endParaRPr lang="ru-RU" sz="16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82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268 697,6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212 523,3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209 424,6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98,5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77,9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08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Национальная безопасность и правоохранительная </a:t>
                      </a:r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деятельность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39 155,7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25 857,3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23 941,0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92,6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61,1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9626">
                <a:tc gridSpan="7"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 том числе</a:t>
                      </a:r>
                      <a:r>
                        <a:rPr lang="en-US" sz="14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400" b="0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rgbClr val="0000FF"/>
                        </a:solidFill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871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программа "Профилактика правонарушений на территории города Урай" на 2015-2017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rgbClr val="0000FF"/>
                        </a:solidFill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</a:t>
                      </a:r>
                      <a:endParaRPr lang="en-US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en-US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760,8 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endParaRPr lang="en-US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en-US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3 772,7 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   </a:t>
                      </a:r>
                      <a:endParaRPr lang="en-US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en-US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3 049,7 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   </a:t>
                      </a:r>
                      <a:endParaRPr lang="en-US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en-US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80,8 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    </a:t>
                      </a:r>
                      <a:endParaRPr lang="en-US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en-US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64,1 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3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264 558,3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199 919,1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193 280,0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96,7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73,1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5536" y="26064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функциональные направления использования бюджетных средств  на 01.10.2016 года, тыс. рублей</a:t>
            </a:r>
            <a:endParaRPr lang="ru-RU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2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1512235"/>
              </p:ext>
            </p:extLst>
          </p:nvPr>
        </p:nvGraphicFramePr>
        <p:xfrm>
          <a:off x="107504" y="89947"/>
          <a:ext cx="8856983" cy="6435397"/>
        </p:xfrm>
        <a:graphic>
          <a:graphicData uri="http://schemas.openxmlformats.org/drawingml/2006/table">
            <a:tbl>
              <a:tblPr/>
              <a:tblGrid>
                <a:gridCol w="1961797"/>
                <a:gridCol w="306452"/>
                <a:gridCol w="1476167"/>
                <a:gridCol w="1080120"/>
                <a:gridCol w="1224136"/>
                <a:gridCol w="1368152"/>
                <a:gridCol w="1440159"/>
              </a:tblGrid>
              <a:tr h="1366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РЗ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Уточненный план на </a:t>
                      </a:r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2016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Уточненный план  на 01.10.2016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Исполнено на </a:t>
                      </a: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01.10.2016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%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исполнения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к плану отчётного периода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%                 исполнения к годовым плановым назначениям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76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Жилищно-коммунальное </a:t>
                      </a:r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хозяйство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494 469,4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407 175,4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371 401,1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91,2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75,1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5746">
                <a:tc gridSpan="7"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 том числе</a:t>
                      </a:r>
                      <a:r>
                        <a:rPr lang="en-US" sz="14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3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3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3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3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3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3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"Развитие жилищно-коммунального комплекса и повышение энергетической эффективности в городе Урай на 2016-2018 годы"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101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538,5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80 142,6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72 754,1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90,8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71,7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"Капитальный ремонт и реконструкция систем коммунальной инфраструктуры города Урай на 2014-2020 годы"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79 221,7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79 217,0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778,1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78,0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78,0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3646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06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4 447,1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3 207,2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2 858,4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89,1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64,3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5363">
                <a:tc gridSpan="7"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 том числе</a:t>
                      </a:r>
                      <a:r>
                        <a:rPr lang="en-US" sz="14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26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программа "Охрана окружающей среды в границах города Урай" на 2012-2016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годы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4 447,1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3 207,2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2 858,4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89,1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64,3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52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1512235"/>
              </p:ext>
            </p:extLst>
          </p:nvPr>
        </p:nvGraphicFramePr>
        <p:xfrm>
          <a:off x="179511" y="116632"/>
          <a:ext cx="8784976" cy="5400600"/>
        </p:xfrm>
        <a:graphic>
          <a:graphicData uri="http://schemas.openxmlformats.org/drawingml/2006/table">
            <a:tbl>
              <a:tblPr/>
              <a:tblGrid>
                <a:gridCol w="1889790"/>
                <a:gridCol w="306452"/>
                <a:gridCol w="1476167"/>
                <a:gridCol w="1080120"/>
                <a:gridCol w="1224136"/>
                <a:gridCol w="1368152"/>
                <a:gridCol w="1440159"/>
              </a:tblGrid>
              <a:tr h="1404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 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РЗ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Уточненный план на </a:t>
                      </a:r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2016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Уточненный план  на 01.10.2016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Исполнено на </a:t>
                      </a:r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01.10.2016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%                 </a:t>
                      </a:r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исполнения к плану отчётного периода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%                 исполнения к годовым плановым назначениям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00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Образование,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07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1 566 058,9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1 106 150,7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1 037 573,6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93,8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66,3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3898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 том числе</a:t>
                      </a:r>
                      <a:r>
                        <a:rPr lang="en-US" sz="14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400" b="0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88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программа "Культура города Урай" на 2012-2016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67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584,4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48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782,2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44 728,6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91,7   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66,2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902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программа "Развитие образования города Урай" на 2014-2018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1 364 739,9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</a:t>
                      </a:r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 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960 903,7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</a:t>
                      </a:r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 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897 160,4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</a:t>
                      </a:r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93,4   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       </a:t>
                      </a:r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65,7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766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Культура, кинематография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08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307 287,5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270 632,4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262 388,4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97,0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85,4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38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Здравоохранение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09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11 627,0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10 285,8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10 124,9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98,4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87,1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52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7767</TotalTime>
  <Words>1267</Words>
  <Application>Microsoft Office PowerPoint</Application>
  <PresentationFormat>Экран (4:3)</PresentationFormat>
  <Paragraphs>433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Сектор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Лариса Васильевна Зорина</cp:lastModifiedBy>
  <cp:revision>875</cp:revision>
  <dcterms:created xsi:type="dcterms:W3CDTF">2011-03-01T09:21:01Z</dcterms:created>
  <dcterms:modified xsi:type="dcterms:W3CDTF">2017-04-05T06:03:35Z</dcterms:modified>
</cp:coreProperties>
</file>