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9" r:id="rId2"/>
    <p:sldId id="280" r:id="rId3"/>
    <p:sldId id="283" r:id="rId4"/>
    <p:sldId id="257" r:id="rId5"/>
    <p:sldId id="270" r:id="rId6"/>
    <p:sldId id="274" r:id="rId7"/>
    <p:sldId id="314" r:id="rId8"/>
    <p:sldId id="282" r:id="rId9"/>
    <p:sldId id="284" r:id="rId10"/>
    <p:sldId id="261" r:id="rId11"/>
    <p:sldId id="312" r:id="rId12"/>
    <p:sldId id="281" r:id="rId13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769" autoAdjust="0"/>
  </p:normalViewPr>
  <p:slideViewPr>
    <p:cSldViewPr>
      <p:cViewPr varScale="1">
        <p:scale>
          <a:sx n="103" d="100"/>
          <a:sy n="103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3F75F38-7E83-42CD-8AFB-68FA56109F40}" type="datetimeFigureOut">
              <a:rPr lang="ru-RU"/>
              <a:pPr>
                <a:defRPr/>
              </a:pPr>
              <a:t>18.11.2014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8" tIns="45718" rIns="91438" bIns="4571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4"/>
            <a:ext cx="2946400" cy="496887"/>
          </a:xfrm>
          <a:prstGeom prst="rect">
            <a:avLst/>
          </a:prstGeom>
        </p:spPr>
        <p:txBody>
          <a:bodyPr vert="horz" lIns="91438" tIns="45718" rIns="91438" bIns="4571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0D22297-75FA-45AA-A365-17A44D2BD4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14768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D9EDB70-CF91-403D-B5F4-49204CD72F02}" type="datetimeFigureOut">
              <a:rPr lang="ru-RU"/>
              <a:pPr>
                <a:defRPr/>
              </a:pPr>
              <a:t>18.11.2014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8" rIns="91438" bIns="4571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14875"/>
            <a:ext cx="5438775" cy="4467225"/>
          </a:xfrm>
          <a:prstGeom prst="rect">
            <a:avLst/>
          </a:prstGeom>
        </p:spPr>
        <p:txBody>
          <a:bodyPr vert="horz" lIns="91438" tIns="45718" rIns="91438" bIns="45718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8" tIns="45718" rIns="91438" bIns="4571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4"/>
            <a:ext cx="2946400" cy="496887"/>
          </a:xfrm>
          <a:prstGeom prst="rect">
            <a:avLst/>
          </a:prstGeom>
        </p:spPr>
        <p:txBody>
          <a:bodyPr vert="horz" lIns="91438" tIns="45718" rIns="91438" bIns="4571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F61BE1D-DA9F-4D41-AAE2-08E8C9979D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34408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1EC395-ED0F-4DBE-AE69-A8685BE6AC2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1EC395-ED0F-4DBE-AE69-A8685BE6AC2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Номер слайда 3"/>
          <p:cNvSpPr txBox="1">
            <a:spLocks noGrp="1"/>
          </p:cNvSpPr>
          <p:nvPr/>
        </p:nvSpPr>
        <p:spPr bwMode="auto">
          <a:xfrm>
            <a:off x="3849688" y="9428164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8" tIns="45718" rIns="91438" bIns="45718" anchor="b"/>
          <a:lstStyle/>
          <a:p>
            <a:pPr algn="r">
              <a:defRPr/>
            </a:pPr>
            <a:fld id="{D33FF5A9-A77C-4395-89FD-0DA8E046DABF}" type="slidenum">
              <a:rPr lang="ru-RU" sz="1200">
                <a:latin typeface="+mn-lt"/>
              </a:rPr>
              <a:pPr algn="r">
                <a:defRPr/>
              </a:pPr>
              <a:t>5</a:t>
            </a:fld>
            <a:endParaRPr lang="ru-RU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5364" name="Номер слайда 3"/>
          <p:cNvSpPr txBox="1">
            <a:spLocks noGrp="1"/>
          </p:cNvSpPr>
          <p:nvPr/>
        </p:nvSpPr>
        <p:spPr bwMode="auto">
          <a:xfrm>
            <a:off x="3849688" y="9428164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8" tIns="45718" rIns="91438" bIns="45718" anchor="b"/>
          <a:lstStyle/>
          <a:p>
            <a:pPr algn="r">
              <a:defRPr/>
            </a:pPr>
            <a:fld id="{E8365198-54AE-4799-8CBB-07DC4A8E2223}" type="slidenum">
              <a:rPr lang="ru-RU" sz="1200">
                <a:latin typeface="+mn-lt"/>
              </a:rPr>
              <a:pPr algn="r">
                <a:defRPr/>
              </a:pPr>
              <a:t>6</a:t>
            </a:fld>
            <a:endParaRPr lang="ru-RU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B5670D-6858-4668-A9A3-AB01A1FF252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B5670D-6858-4668-A9A3-AB01A1FF252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50F740-02A2-48A9-B043-55D0C72843B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50F740-02A2-48A9-B043-55D0C72843B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AE14DD-06FD-4353-AAF2-83E25CFC45F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B40AF-A11E-4C93-AF89-984F1A9DEF4F}" type="datetime1">
              <a:rPr lang="ru-RU"/>
              <a:pPr>
                <a:defRPr/>
              </a:pPr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5CE26-FEC1-4D2C-859F-426107A988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BD8C7-2074-4DF0-B7BF-E9DFEB46AF7A}" type="datetime1">
              <a:rPr lang="ru-RU"/>
              <a:pPr>
                <a:defRPr/>
              </a:pPr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073A5-F324-4C7B-B743-7094E8F2AC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96A2A-DC75-45D1-8267-DC933EDEE15A}" type="datetime1">
              <a:rPr lang="ru-RU"/>
              <a:pPr>
                <a:defRPr/>
              </a:pPr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4E326-AFEF-4B6D-BD01-41F3EE9D06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DDE3C-AE46-470F-BB7C-92D370311B7E}" type="datetime1">
              <a:rPr lang="ru-RU"/>
              <a:pPr>
                <a:defRPr/>
              </a:pPr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00796-EDEA-42C6-B249-6F6E05A370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A8BE7-5F23-4EC7-8FA8-EB919C89952B}" type="datetime1">
              <a:rPr lang="ru-RU"/>
              <a:pPr>
                <a:defRPr/>
              </a:pPr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A5414-49E8-470B-98B2-116B263B46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A547E-9B23-4BD9-8D29-08FC6708BDCF}" type="datetime1">
              <a:rPr lang="ru-RU"/>
              <a:pPr>
                <a:defRPr/>
              </a:pPr>
              <a:t>18.11.2014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A7354-782E-4C6D-989F-962ECBA7BD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DD680-61AA-4BEB-9361-A3E6900986E9}" type="datetime1">
              <a:rPr lang="ru-RU"/>
              <a:pPr>
                <a:defRPr/>
              </a:pPr>
              <a:t>18.11.2014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840A6-94E8-4DDB-9045-C9BBE9B640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349B7-8A5C-4D55-AE3E-52062F19771D}" type="datetime1">
              <a:rPr lang="ru-RU"/>
              <a:pPr>
                <a:defRPr/>
              </a:pPr>
              <a:t>18.11.2014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CCECB-DD77-4402-B804-15BA81372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0861F-44BF-4C8B-B1CB-086318DBD4C5}" type="datetime1">
              <a:rPr lang="ru-RU"/>
              <a:pPr>
                <a:defRPr/>
              </a:pPr>
              <a:t>18.11.2014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B73B9-D5FD-4C95-9518-9C6B003725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B2469-093B-4B2F-9442-BEDCD054BE9F}" type="datetime1">
              <a:rPr lang="ru-RU"/>
              <a:pPr>
                <a:defRPr/>
              </a:pPr>
              <a:t>18.11.2014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7A725-594D-456E-AAB2-5413575180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44D38-4145-45F6-BAB9-B0FBA72D4779}" type="datetime1">
              <a:rPr lang="ru-RU"/>
              <a:pPr>
                <a:defRPr/>
              </a:pPr>
              <a:t>18.11.2014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9B584-9A6F-4FC4-93EE-2DA717A45C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F42970-7FEB-430C-BA09-82CDBC7ECBA5}" type="datetime1">
              <a:rPr lang="ru-RU"/>
              <a:pPr>
                <a:defRPr/>
              </a:pPr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914A2F-A610-4D3E-8451-F438B50327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закладка ура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2937718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endParaRPr lang="ru-RU" sz="36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закладка урай 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9252" y="1268760"/>
            <a:ext cx="7127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0" y="2564904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Отчет об исполнении </a:t>
            </a:r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                                  за 9 месяцев 201</a:t>
            </a:r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года</a:t>
            </a:r>
            <a:endParaRPr lang="ru-RU" sz="36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581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ссылка на другую страницу 4"/>
          <p:cNvSpPr/>
          <p:nvPr/>
        </p:nvSpPr>
        <p:spPr>
          <a:xfrm>
            <a:off x="8286776" y="6429396"/>
            <a:ext cx="357190" cy="357190"/>
          </a:xfrm>
          <a:prstGeom prst="flowChartOffpageConnector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95288"/>
          </a:xfrm>
        </p:spPr>
        <p:txBody>
          <a:bodyPr/>
          <a:lstStyle/>
          <a:p>
            <a:pPr>
              <a:defRPr/>
            </a:pPr>
            <a:fld id="{1C04D859-A839-479F-A7F0-729A2C485AFD}" type="slidenum">
              <a:rPr lang="ru-RU" sz="2000">
                <a:latin typeface="MicraC" pitchFamily="50" charset="0"/>
              </a:rPr>
              <a:pPr>
                <a:defRPr/>
              </a:pPr>
              <a:t>10</a:t>
            </a:fld>
            <a:endParaRPr lang="ru-RU" sz="2000" dirty="0">
              <a:latin typeface="MicraC" pitchFamily="50" charset="0"/>
            </a:endParaRPr>
          </a:p>
        </p:txBody>
      </p:sp>
      <p:grpSp>
        <p:nvGrpSpPr>
          <p:cNvPr id="29702" name="Группа 6"/>
          <p:cNvGrpSpPr>
            <a:grpSpLocks/>
          </p:cNvGrpSpPr>
          <p:nvPr/>
        </p:nvGrpSpPr>
        <p:grpSpPr bwMode="auto">
          <a:xfrm>
            <a:off x="3059113" y="142875"/>
            <a:ext cx="5645150" cy="1054100"/>
            <a:chOff x="2845518" y="4500570"/>
            <a:chExt cx="5644742" cy="105406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2989534" y="5000636"/>
              <a:ext cx="5500726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3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845518" y="4500570"/>
              <a:ext cx="5572164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3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9703" name="Rectangle 1"/>
          <p:cNvSpPr>
            <a:spLocks noChangeArrowheads="1"/>
          </p:cNvSpPr>
          <p:nvPr/>
        </p:nvSpPr>
        <p:spPr bwMode="auto">
          <a:xfrm>
            <a:off x="878067" y="33599"/>
            <a:ext cx="700630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Отчет о выделении средств из резервного фонда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 месяцев 201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года, тыс. рублей </a:t>
            </a:r>
            <a:endParaRPr lang="ru-RU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4" name="TextBox 9"/>
          <p:cNvSpPr txBox="1">
            <a:spLocks noChangeArrowheads="1"/>
          </p:cNvSpPr>
          <p:nvPr/>
        </p:nvSpPr>
        <p:spPr bwMode="auto">
          <a:xfrm>
            <a:off x="0" y="919966"/>
            <a:ext cx="882015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00FF"/>
                </a:solidFill>
                <a:latin typeface="Times New Roman" pitchFamily="18" charset="0"/>
              </a:rPr>
              <a:t>        </a:t>
            </a:r>
            <a:r>
              <a:rPr lang="ru-RU" sz="1600" dirty="0">
                <a:solidFill>
                  <a:srgbClr val="0000FF"/>
                </a:solidFill>
                <a:latin typeface="Times New Roman" pitchFamily="18" charset="0"/>
              </a:rPr>
              <a:t>В соответствии со статьей 81 Бюджетного кодекса Российской Федерации в расходах бюджета муниципального образования на </a:t>
            </a:r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</a:rPr>
              <a:t>201</a:t>
            </a:r>
            <a:r>
              <a:rPr lang="en-US" sz="1600" dirty="0" smtClean="0">
                <a:solidFill>
                  <a:srgbClr val="0000FF"/>
                </a:solidFill>
                <a:latin typeface="Times New Roman" pitchFamily="18" charset="0"/>
              </a:rPr>
              <a:t>4</a:t>
            </a:r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1600" dirty="0">
                <a:solidFill>
                  <a:srgbClr val="0000FF"/>
                </a:solidFill>
                <a:latin typeface="Times New Roman" pitchFamily="18" charset="0"/>
              </a:rPr>
              <a:t>год предусмотрены  средства резервного фонда администрации города </a:t>
            </a:r>
            <a:r>
              <a:rPr lang="ru-RU" sz="1600" dirty="0" err="1">
                <a:solidFill>
                  <a:srgbClr val="0000FF"/>
                </a:solidFill>
                <a:latin typeface="Times New Roman" pitchFamily="18" charset="0"/>
              </a:rPr>
              <a:t>Урай</a:t>
            </a:r>
            <a:r>
              <a:rPr lang="ru-RU" sz="1600" dirty="0">
                <a:solidFill>
                  <a:srgbClr val="0000FF"/>
                </a:solidFill>
                <a:latin typeface="Times New Roman" pitchFamily="18" charset="0"/>
              </a:rPr>
              <a:t> в сумме 5 000,0 тыс</a:t>
            </a:r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</a:rPr>
              <a:t>.</a:t>
            </a:r>
            <a:r>
              <a:rPr lang="en-US" sz="1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</a:rPr>
              <a:t>рублей</a:t>
            </a:r>
            <a:r>
              <a:rPr lang="ru-RU" sz="1600" dirty="0">
                <a:solidFill>
                  <a:srgbClr val="0000FF"/>
                </a:solidFill>
                <a:latin typeface="Times New Roman" pitchFamily="18" charset="0"/>
              </a:rPr>
              <a:t>. </a:t>
            </a:r>
          </a:p>
          <a:p>
            <a:pPr algn="just"/>
            <a:endParaRPr lang="ru-RU" sz="2000" dirty="0">
              <a:solidFill>
                <a:srgbClr val="0000FF"/>
              </a:solidFill>
              <a:latin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</a:rPr>
              <a:t>        </a:t>
            </a:r>
            <a:endParaRPr lang="ru-RU" sz="20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3528" y="5103674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endParaRPr lang="ru-RU" sz="2000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03605360"/>
              </p:ext>
            </p:extLst>
          </p:nvPr>
        </p:nvGraphicFramePr>
        <p:xfrm>
          <a:off x="179512" y="1753976"/>
          <a:ext cx="8964488" cy="3763255"/>
        </p:xfrm>
        <a:graphic>
          <a:graphicData uri="http://schemas.openxmlformats.org/drawingml/2006/table">
            <a:tbl>
              <a:tblPr/>
              <a:tblGrid>
                <a:gridCol w="1080120"/>
                <a:gridCol w="418493"/>
                <a:gridCol w="833381"/>
                <a:gridCol w="927123"/>
                <a:gridCol w="1141074"/>
                <a:gridCol w="4564297"/>
              </a:tblGrid>
              <a:tr h="429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Документ</a:t>
                      </a:r>
                    </a:p>
                  </a:txBody>
                  <a:tcPr marL="7219" marR="7219" marT="72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7219" marR="7219" marT="7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Дата</a:t>
                      </a:r>
                    </a:p>
                  </a:txBody>
                  <a:tcPr marL="7219" marR="7219" marT="7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Сумма (руб.)</a:t>
                      </a:r>
                    </a:p>
                  </a:txBody>
                  <a:tcPr marL="7219" marR="7219" marT="7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Получатель средств</a:t>
                      </a:r>
                    </a:p>
                  </a:txBody>
                  <a:tcPr marL="7219" marR="7219" marT="7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Примечание</a:t>
                      </a:r>
                    </a:p>
                  </a:txBody>
                  <a:tcPr marL="7219" marR="7219" marT="7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4207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Решение Думы города Урай</a:t>
                      </a:r>
                    </a:p>
                  </a:txBody>
                  <a:tcPr marL="7219" marR="7219" marT="72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75</a:t>
                      </a:r>
                    </a:p>
                  </a:txBody>
                  <a:tcPr marL="7219" marR="7219" marT="7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12.12.2013</a:t>
                      </a:r>
                    </a:p>
                  </a:txBody>
                  <a:tcPr marL="7219" marR="7219" marT="7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5 000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000,0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19" marR="7219" marT="7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219" marR="7219" marT="7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Назначено на год</a:t>
                      </a:r>
                    </a:p>
                  </a:txBody>
                  <a:tcPr marL="7219" marR="7219" marT="7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96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Постановление администрации города Урай</a:t>
                      </a:r>
                    </a:p>
                  </a:txBody>
                  <a:tcPr marL="7219" marR="7219" marT="72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1323</a:t>
                      </a:r>
                    </a:p>
                  </a:txBody>
                  <a:tcPr marL="7219" marR="7219" marT="7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22.04.2014</a:t>
                      </a:r>
                    </a:p>
                  </a:txBody>
                  <a:tcPr marL="7219" marR="7219" marT="7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174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707,3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19" marR="7219" marT="7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администрация города </a:t>
                      </a:r>
                      <a:r>
                        <a:rPr lang="ru-RU" sz="1200" b="0" i="0" u="none" strike="noStrike" dirty="0" err="1">
                          <a:effectLst/>
                          <a:latin typeface="Times New Roman"/>
                        </a:rPr>
                        <a:t>Урай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19" marR="7219" marT="7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Выделено для подведомственного муниципального казенного учреждения "Управление капитального строительства города Урай" для исполнения судебного акта по обращению взыскания на средства бюджета городского округа город Урай- решения Арбитражного суда Ханты-Мансийского автономного округа -Югры</a:t>
                      </a:r>
                    </a:p>
                  </a:txBody>
                  <a:tcPr marL="7219" marR="7219" marT="7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0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Постановление администрации города Урай</a:t>
                      </a:r>
                    </a:p>
                  </a:txBody>
                  <a:tcPr marL="7219" marR="7219" marT="72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1384</a:t>
                      </a:r>
                    </a:p>
                  </a:txBody>
                  <a:tcPr marL="7219" marR="7219" marT="7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28.04.2014</a:t>
                      </a:r>
                    </a:p>
                  </a:txBody>
                  <a:tcPr marL="7219" marR="7219" marT="7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1 063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152,0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19" marR="7219" marT="7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администрация города </a:t>
                      </a:r>
                      <a:r>
                        <a:rPr lang="ru-RU" sz="1200" b="0" i="0" u="none" strike="noStrike" dirty="0" err="1">
                          <a:effectLst/>
                          <a:latin typeface="Times New Roman"/>
                        </a:rPr>
                        <a:t>Урай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19" marR="7219" marT="7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Выделено на производство судебной эскпертизы по гражданскому делу по иску прокурора города Урай в интересах муниципального образования городской округ город Урай </a:t>
                      </a:r>
                    </a:p>
                  </a:txBody>
                  <a:tcPr marL="7219" marR="7219" marT="7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59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Постановление администрации города Урай</a:t>
                      </a:r>
                    </a:p>
                  </a:txBody>
                  <a:tcPr marL="7219" marR="7219" marT="72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1476</a:t>
                      </a:r>
                    </a:p>
                  </a:txBody>
                  <a:tcPr marL="7219" marR="7219" marT="7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07.05.2014</a:t>
                      </a:r>
                    </a:p>
                  </a:txBody>
                  <a:tcPr marL="7219" marR="7219" marT="7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40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000,0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19" marR="7219" marT="7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администрация города </a:t>
                      </a:r>
                      <a:r>
                        <a:rPr lang="ru-RU" sz="1200" b="0" i="0" u="none" strike="noStrike" dirty="0" err="1">
                          <a:effectLst/>
                          <a:latin typeface="Times New Roman"/>
                        </a:rPr>
                        <a:t>Урай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19" marR="7219" marT="7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Выделено для оплаты стоимости дополнительной экспертизы, назначенной в рамках рассмотрения иска муниципального образования городской округ город </a:t>
                      </a:r>
                      <a:r>
                        <a:rPr lang="ru-RU" sz="1200" b="0" i="0" u="none" strike="noStrike" dirty="0" err="1">
                          <a:effectLst/>
                          <a:latin typeface="Times New Roman"/>
                        </a:rPr>
                        <a:t>Урай</a:t>
                      </a:r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, представляемого администрацией города </a:t>
                      </a:r>
                      <a:r>
                        <a:rPr lang="ru-RU" sz="1200" b="0" i="0" u="none" strike="noStrike" dirty="0" err="1">
                          <a:effectLst/>
                          <a:latin typeface="Times New Roman"/>
                        </a:rPr>
                        <a:t>Урай</a:t>
                      </a:r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, к индивидуальному предпринимателю </a:t>
                      </a:r>
                      <a:r>
                        <a:rPr lang="ru-RU" sz="1200" b="0" i="0" u="none" strike="noStrike" dirty="0" err="1">
                          <a:effectLst/>
                          <a:latin typeface="Times New Roman"/>
                        </a:rPr>
                        <a:t>О.А.Ильину</a:t>
                      </a:r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 об </a:t>
                      </a:r>
                      <a:r>
                        <a:rPr lang="ru-RU" sz="1200" b="0" i="0" u="none" strike="noStrike" dirty="0" err="1">
                          <a:effectLst/>
                          <a:latin typeface="Times New Roman"/>
                        </a:rPr>
                        <a:t>обязании</a:t>
                      </a:r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 освободить земельный участок, сносе самовольной постройки</a:t>
                      </a:r>
                    </a:p>
                  </a:txBody>
                  <a:tcPr marL="7219" marR="7219" marT="7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7891734" y="0"/>
            <a:ext cx="1252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Слайд №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ссылка на другую страницу 4"/>
          <p:cNvSpPr/>
          <p:nvPr/>
        </p:nvSpPr>
        <p:spPr>
          <a:xfrm>
            <a:off x="8286776" y="6429396"/>
            <a:ext cx="357190" cy="357190"/>
          </a:xfrm>
          <a:prstGeom prst="flowChartOffpageConnector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95288"/>
          </a:xfrm>
        </p:spPr>
        <p:txBody>
          <a:bodyPr/>
          <a:lstStyle/>
          <a:p>
            <a:pPr>
              <a:defRPr/>
            </a:pPr>
            <a:fld id="{1C04D859-A839-479F-A7F0-729A2C485AFD}" type="slidenum">
              <a:rPr lang="ru-RU" sz="2000">
                <a:latin typeface="MicraC" pitchFamily="50" charset="0"/>
              </a:rPr>
              <a:pPr>
                <a:defRPr/>
              </a:pPr>
              <a:t>11</a:t>
            </a:fld>
            <a:endParaRPr lang="ru-RU" sz="2000" dirty="0">
              <a:latin typeface="MicraC" pitchFamily="50" charset="0"/>
            </a:endParaRPr>
          </a:p>
        </p:txBody>
      </p:sp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3059113" y="142875"/>
            <a:ext cx="5645150" cy="1054100"/>
            <a:chOff x="2845518" y="4500570"/>
            <a:chExt cx="5644742" cy="105406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2989534" y="5000636"/>
              <a:ext cx="5500726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3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845518" y="4500570"/>
              <a:ext cx="5572164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3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9704" name="TextBox 9"/>
          <p:cNvSpPr txBox="1">
            <a:spLocks noChangeArrowheads="1"/>
          </p:cNvSpPr>
          <p:nvPr/>
        </p:nvSpPr>
        <p:spPr bwMode="auto">
          <a:xfrm>
            <a:off x="0" y="919966"/>
            <a:ext cx="88201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00FF"/>
                </a:solidFill>
                <a:latin typeface="Times New Roman" pitchFamily="18" charset="0"/>
              </a:rPr>
              <a:t>        </a:t>
            </a:r>
            <a:endParaRPr lang="ru-RU" sz="2000" dirty="0">
              <a:solidFill>
                <a:srgbClr val="0000FF"/>
              </a:solidFill>
              <a:latin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</a:rPr>
              <a:t>        </a:t>
            </a:r>
            <a:endParaRPr lang="ru-RU" sz="20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3528" y="5103674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endParaRPr lang="ru-RU" sz="2000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03605360"/>
              </p:ext>
            </p:extLst>
          </p:nvPr>
        </p:nvGraphicFramePr>
        <p:xfrm>
          <a:off x="179511" y="692697"/>
          <a:ext cx="8784978" cy="3600400"/>
        </p:xfrm>
        <a:graphic>
          <a:graphicData uri="http://schemas.openxmlformats.org/drawingml/2006/table">
            <a:tbl>
              <a:tblPr/>
              <a:tblGrid>
                <a:gridCol w="1080121"/>
                <a:gridCol w="388484"/>
                <a:gridCol w="816692"/>
                <a:gridCol w="908558"/>
                <a:gridCol w="1118224"/>
                <a:gridCol w="4472899"/>
              </a:tblGrid>
              <a:tr h="4518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Документ</a:t>
                      </a:r>
                    </a:p>
                  </a:txBody>
                  <a:tcPr marL="7219" marR="7219" marT="72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7219" marR="7219" marT="7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Дата</a:t>
                      </a:r>
                    </a:p>
                  </a:txBody>
                  <a:tcPr marL="7219" marR="7219" marT="7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Сумма (руб.)</a:t>
                      </a:r>
                    </a:p>
                  </a:txBody>
                  <a:tcPr marL="7219" marR="7219" marT="7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Получатель средств</a:t>
                      </a:r>
                    </a:p>
                  </a:txBody>
                  <a:tcPr marL="7219" marR="7219" marT="7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Примечание</a:t>
                      </a:r>
                    </a:p>
                  </a:txBody>
                  <a:tcPr marL="7219" marR="7219" marT="7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9322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Постановление администрации города </a:t>
                      </a:r>
                      <a:r>
                        <a:rPr lang="ru-RU" sz="1200" b="0" i="0" u="none" strike="noStrike" dirty="0" err="1">
                          <a:effectLst/>
                          <a:latin typeface="Times New Roman"/>
                        </a:rPr>
                        <a:t>Урай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19" marR="7219" marT="72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1571</a:t>
                      </a:r>
                    </a:p>
                  </a:txBody>
                  <a:tcPr marL="7219" marR="7219" marT="7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15.05.2014</a:t>
                      </a:r>
                    </a:p>
                  </a:txBody>
                  <a:tcPr marL="7219" marR="7219" marT="7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1 290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000,0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19" marR="7219" marT="7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администрация города </a:t>
                      </a:r>
                      <a:r>
                        <a:rPr lang="ru-RU" sz="1200" b="0" i="0" u="none" strike="noStrike" dirty="0" err="1">
                          <a:effectLst/>
                          <a:latin typeface="Times New Roman"/>
                        </a:rPr>
                        <a:t>Урай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19" marR="7219" marT="7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Выделено для подведомственного муниципального казенного учреждения "Управление жилищно-коммунального хозяйства города </a:t>
                      </a:r>
                      <a:r>
                        <a:rPr lang="ru-RU" sz="1200" b="0" i="0" u="none" strike="noStrike" dirty="0" err="1">
                          <a:effectLst/>
                          <a:latin typeface="Times New Roman"/>
                        </a:rPr>
                        <a:t>Урай</a:t>
                      </a:r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" для исполнения решения </a:t>
                      </a:r>
                      <a:r>
                        <a:rPr lang="ru-RU" sz="1200" b="0" i="0" u="none" strike="noStrike" dirty="0" err="1">
                          <a:effectLst/>
                          <a:latin typeface="Times New Roman"/>
                        </a:rPr>
                        <a:t>Урайского</a:t>
                      </a:r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 городского суда об устранении недостатков в жилом помещении </a:t>
                      </a:r>
                    </a:p>
                  </a:txBody>
                  <a:tcPr marL="7219" marR="7219" marT="7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Постановление администрации города Урай</a:t>
                      </a:r>
                    </a:p>
                  </a:txBody>
                  <a:tcPr marL="7219" marR="7219" marT="72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1982</a:t>
                      </a:r>
                    </a:p>
                  </a:txBody>
                  <a:tcPr marL="7219" marR="7219" marT="7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17.06.2014</a:t>
                      </a:r>
                    </a:p>
                  </a:txBody>
                  <a:tcPr marL="7219" marR="7219" marT="7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20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000,0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19" marR="7219" marT="7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администрация города Урай</a:t>
                      </a:r>
                    </a:p>
                  </a:txBody>
                  <a:tcPr marL="7219" marR="7219" marT="7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Выделено для оказания разовой материальной помощи, пострадавшему от пожара</a:t>
                      </a:r>
                    </a:p>
                  </a:txBody>
                  <a:tcPr marL="7219" marR="7219" marT="7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48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Постановление администрации города Урай</a:t>
                      </a:r>
                    </a:p>
                  </a:txBody>
                  <a:tcPr marL="7219" marR="7219" marT="72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2635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19" marR="7219" marT="7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30.07.2014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- 20 000,0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19" marR="7219" marT="7219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Комитет по финансам администрации города Урай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19" marR="7219" marT="7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Отмена постановления от 17.06.2014 №1982 "О выделении средств из резервного фонда"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19" marR="7219" marT="7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6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Выделено</a:t>
                      </a:r>
                      <a:r>
                        <a:rPr lang="ru-RU" sz="1200" b="1" i="0" u="none" strike="noStrike" baseline="0" dirty="0" smtClean="0">
                          <a:effectLst/>
                          <a:latin typeface="Times New Roman"/>
                        </a:rPr>
                        <a:t> в отчетном периоде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19" marR="7219" marT="72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2 567 859,3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19" marR="7219" marT="7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219" marR="7219" marT="72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219" marR="7219" marT="72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179512" y="4509120"/>
            <a:ext cx="885698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Примечание: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связи с возникновением нового расходного обязательства, резервный фонд уменьшен на долю софинансирования местного бюджета (муниципальная программа "Капитальный ремонт многоквартирных домов в городе Урай на 2013-2015 годы") в рамках исполнения Закона ХМАО-Югры от 01.07.2013 №54-оз "Об организации проведения капитального ремонта общего имущества в многоквартирных домах, расположенных на территории ХМАО-Югры", постановления Правительства ХМАО-Югры от 25.12.2013 №568-п "О программе капитального ремонта общего имущества в многоквартирных домах, расположенных на территории ХМАО-Югры", в сумме 1 991 300,0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ссылка на другую страницу 4"/>
          <p:cNvSpPr/>
          <p:nvPr/>
        </p:nvSpPr>
        <p:spPr>
          <a:xfrm>
            <a:off x="8286776" y="6429396"/>
            <a:ext cx="357190" cy="357190"/>
          </a:xfrm>
          <a:prstGeom prst="flowChartOffpageConnector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95288"/>
          </a:xfrm>
        </p:spPr>
        <p:txBody>
          <a:bodyPr/>
          <a:lstStyle/>
          <a:p>
            <a:pPr>
              <a:defRPr/>
            </a:pPr>
            <a:fld id="{DEC39DAF-D376-4583-B79E-35ADD8CCD81B}" type="slidenum">
              <a:rPr lang="ru-RU" sz="2000">
                <a:latin typeface="MicraC" pitchFamily="50" charset="0"/>
              </a:rPr>
              <a:pPr>
                <a:defRPr/>
              </a:pPr>
              <a:t>12</a:t>
            </a:fld>
            <a:endParaRPr lang="ru-RU" sz="2000" dirty="0">
              <a:latin typeface="MicraC" pitchFamily="50" charset="0"/>
            </a:endParaRPr>
          </a:p>
        </p:txBody>
      </p:sp>
      <p:sp>
        <p:nvSpPr>
          <p:cNvPr id="41991" name="TextBox 9"/>
          <p:cNvSpPr txBox="1">
            <a:spLocks noChangeArrowheads="1"/>
          </p:cNvSpPr>
          <p:nvPr/>
        </p:nvSpPr>
        <p:spPr bwMode="auto">
          <a:xfrm>
            <a:off x="827088" y="2773363"/>
            <a:ext cx="76327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pic>
        <p:nvPicPr>
          <p:cNvPr id="6" name="Picture 5" descr="закладка урай 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484784"/>
            <a:ext cx="712788" cy="936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2963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88640"/>
            <a:ext cx="9144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Основные показатели исполнения бюджета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городского </a:t>
            </a: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округа город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Урай                                                                       </a:t>
            </a: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 месяцев 2014 года, тыс. рублей</a:t>
            </a:r>
            <a:endParaRPr lang="ru-RU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14200892"/>
              </p:ext>
            </p:extLst>
          </p:nvPr>
        </p:nvGraphicFramePr>
        <p:xfrm>
          <a:off x="179509" y="1412776"/>
          <a:ext cx="8856987" cy="5106387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chemeClr val="accent1">
                      <a:lumMod val="20000"/>
                      <a:lumOff val="80000"/>
                    </a:schemeClr>
                  </a:outerShdw>
                </a:effectLst>
              </a:tblPr>
              <a:tblGrid>
                <a:gridCol w="1108126"/>
                <a:gridCol w="1052117"/>
                <a:gridCol w="1152128"/>
                <a:gridCol w="1224136"/>
                <a:gridCol w="1224136"/>
                <a:gridCol w="1080120"/>
                <a:gridCol w="1104183"/>
                <a:gridCol w="912041"/>
              </a:tblGrid>
              <a:tr h="17281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Показатель </a:t>
                      </a: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план на 2014 год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Корректировка за 9 месяцев 2014 года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Уточненный план на 2014 год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Уточненный план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9 месяцев 2014 года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Кассовое исполнение за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месяцев 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 года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исполнения к уточненному плану за 9 месяцев 2014 года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исполнения к уточненному 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плану на 2014 год 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2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</a:t>
                      </a: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2 441 655,6</a:t>
                      </a:r>
                      <a:endParaRPr lang="ru-RU" sz="15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+ 349 744,2</a:t>
                      </a:r>
                      <a:endParaRPr lang="ru-RU" sz="15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2 791 399,8</a:t>
                      </a:r>
                      <a:endParaRPr lang="ru-RU" sz="15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2 024 437,3</a:t>
                      </a:r>
                      <a:endParaRPr lang="ru-RU" sz="15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1 963 536,6</a:t>
                      </a:r>
                      <a:endParaRPr lang="ru-RU" sz="15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97,0</a:t>
                      </a:r>
                      <a:endParaRPr lang="ru-RU" sz="15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70,3</a:t>
                      </a:r>
                      <a:endParaRPr lang="ru-RU" sz="15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9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 </a:t>
                      </a: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2 517 378,9</a:t>
                      </a:r>
                      <a:endParaRPr lang="ru-RU" sz="15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+ 693 030,1</a:t>
                      </a:r>
                      <a:endParaRPr lang="ru-RU" sz="15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3 210 409,0</a:t>
                      </a:r>
                      <a:endParaRPr lang="ru-RU" sz="15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5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374 226,5</a:t>
                      </a:r>
                      <a:endParaRPr lang="ru-RU" sz="15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2 193 044,7</a:t>
                      </a:r>
                      <a:endParaRPr lang="ru-RU" sz="15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92,4</a:t>
                      </a:r>
                      <a:endParaRPr lang="ru-RU" sz="15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68,3</a:t>
                      </a:r>
                      <a:endParaRPr lang="ru-RU" sz="15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26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Дефицит / </a:t>
                      </a:r>
                      <a:r>
                        <a:rPr lang="ru-RU" sz="1400" b="1" dirty="0" err="1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профицит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«-», «+»  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 smtClean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-75 723,3</a:t>
                      </a:r>
                      <a:endParaRPr lang="ru-RU" sz="15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5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-343 285,9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5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 счет остатков</a:t>
                      </a:r>
                      <a:r>
                        <a:rPr lang="ru-RU" sz="15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целевых средств на 01.01.2014   в сумме    343 285,9</a:t>
                      </a:r>
                      <a:endParaRPr lang="ru-RU" sz="15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-419 009,2 в том числе за счет остатков</a:t>
                      </a:r>
                      <a:r>
                        <a:rPr lang="ru-RU" sz="1500" b="1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целевых средств на 01.01.2014 в сумме      343 285,9</a:t>
                      </a:r>
                      <a:endParaRPr lang="ru-RU" sz="15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-349 789,2</a:t>
                      </a:r>
                      <a:endParaRPr lang="ru-RU" sz="15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-229 508,1</a:t>
                      </a:r>
                      <a:endParaRPr lang="ru-RU" sz="15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891734" y="0"/>
            <a:ext cx="1252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Слайд №1</a:t>
            </a: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926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ссылка на другую страницу 4"/>
          <p:cNvSpPr/>
          <p:nvPr/>
        </p:nvSpPr>
        <p:spPr>
          <a:xfrm>
            <a:off x="8286776" y="6429396"/>
            <a:ext cx="357190" cy="357190"/>
          </a:xfrm>
          <a:prstGeom prst="flowChartOffpageConnector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95288"/>
          </a:xfrm>
        </p:spPr>
        <p:txBody>
          <a:bodyPr/>
          <a:lstStyle/>
          <a:p>
            <a:pPr>
              <a:defRPr/>
            </a:pPr>
            <a:fld id="{A5121D92-B725-4F3F-AB10-2B4ED4360B53}" type="slidenum">
              <a:rPr lang="ru-RU" sz="2000">
                <a:latin typeface="MicraC" pitchFamily="50" charset="0"/>
              </a:rPr>
              <a:pPr>
                <a:defRPr/>
              </a:pPr>
              <a:t>3</a:t>
            </a:fld>
            <a:endParaRPr lang="ru-RU" sz="2000" dirty="0">
              <a:latin typeface="MicraC" pitchFamily="50" charset="0"/>
            </a:endParaRPr>
          </a:p>
        </p:txBody>
      </p:sp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3143250" y="142875"/>
            <a:ext cx="5643563" cy="1054100"/>
            <a:chOff x="2928926" y="4500570"/>
            <a:chExt cx="5643602" cy="105406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3071802" y="5000636"/>
              <a:ext cx="5500726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3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928926" y="4500570"/>
              <a:ext cx="5572164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3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9463" name="TextBox 12"/>
          <p:cNvSpPr txBox="1">
            <a:spLocks noChangeArrowheads="1"/>
          </p:cNvSpPr>
          <p:nvPr/>
        </p:nvSpPr>
        <p:spPr bwMode="auto">
          <a:xfrm>
            <a:off x="-1" y="260648"/>
            <a:ext cx="91439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Динамика поступления доходов в бюджет городского округа город Урай по группам доходов, тыс. рублей</a:t>
            </a:r>
            <a:endParaRPr lang="ru-RU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510" name="Group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52287259"/>
              </p:ext>
            </p:extLst>
          </p:nvPr>
        </p:nvGraphicFramePr>
        <p:xfrm>
          <a:off x="-1" y="1340768"/>
          <a:ext cx="9144001" cy="4647938"/>
        </p:xfrm>
        <a:graphic>
          <a:graphicData uri="http://schemas.openxmlformats.org/drawingml/2006/table">
            <a:tbl>
              <a:tblPr/>
              <a:tblGrid>
                <a:gridCol w="2313156"/>
                <a:gridCol w="1468999"/>
                <a:gridCol w="1468999"/>
                <a:gridCol w="1395549"/>
                <a:gridCol w="1237666"/>
                <a:gridCol w="1259632"/>
              </a:tblGrid>
              <a:tr h="20162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ДОХОДОВ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Уточненный план на 2014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Уточненный план на 9 месяцев 2014 года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Поступило на 01.10.2014 г.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% исполнения к уточненному плану за  9 месяцев 2014 года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% исполнения к уточненному плану на 2014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НАЛОГОВЫЕ ДОХОДЫ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686 820,7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498 380,5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496 162,2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99,6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72,2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НЕНАЛОГОВЫЕ ДОХОДЫ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178 643,9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133 144,5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154 008,1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115,7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86,2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3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БЕЗВОЗМЕЗДНЫЕ ПОСТУПЛЕНИЯ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1 925 935,2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1 392 912,3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1 313 366,3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94,3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68,2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ВСЕГО ДОХОДОВ: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2 791 399,8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2 024 437,3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1 963 536,6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97,0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70,3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7891734" y="0"/>
            <a:ext cx="1252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Слайд №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ссылка на другую страницу 4"/>
          <p:cNvSpPr/>
          <p:nvPr/>
        </p:nvSpPr>
        <p:spPr>
          <a:xfrm>
            <a:off x="8286776" y="6429396"/>
            <a:ext cx="357190" cy="357190"/>
          </a:xfrm>
          <a:prstGeom prst="flowChartOffpageConnector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95288"/>
          </a:xfrm>
        </p:spPr>
        <p:txBody>
          <a:bodyPr/>
          <a:lstStyle/>
          <a:p>
            <a:pPr>
              <a:defRPr/>
            </a:pPr>
            <a:fld id="{A5121D92-B725-4F3F-AB10-2B4ED4360B53}" type="slidenum">
              <a:rPr lang="ru-RU" sz="2000">
                <a:latin typeface="MicraC" pitchFamily="50" charset="0"/>
              </a:rPr>
              <a:pPr>
                <a:defRPr/>
              </a:pPr>
              <a:t>4</a:t>
            </a:fld>
            <a:endParaRPr lang="ru-RU" sz="2000" dirty="0">
              <a:latin typeface="MicraC" pitchFamily="50" charset="0"/>
            </a:endParaRPr>
          </a:p>
        </p:txBody>
      </p:sp>
      <p:grpSp>
        <p:nvGrpSpPr>
          <p:cNvPr id="19462" name="Группа 6"/>
          <p:cNvGrpSpPr>
            <a:grpSpLocks/>
          </p:cNvGrpSpPr>
          <p:nvPr/>
        </p:nvGrpSpPr>
        <p:grpSpPr bwMode="auto">
          <a:xfrm>
            <a:off x="3143250" y="142875"/>
            <a:ext cx="5643563" cy="1054100"/>
            <a:chOff x="2928926" y="4500570"/>
            <a:chExt cx="5643602" cy="105406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3071802" y="5000636"/>
              <a:ext cx="5500726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3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928926" y="4500570"/>
              <a:ext cx="5572164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3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9463" name="TextBox 12"/>
          <p:cNvSpPr txBox="1">
            <a:spLocks noChangeArrowheads="1"/>
          </p:cNvSpPr>
          <p:nvPr/>
        </p:nvSpPr>
        <p:spPr bwMode="auto">
          <a:xfrm>
            <a:off x="-1" y="260648"/>
            <a:ext cx="914399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Анализ поступления налоговых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доходов                                                                </a:t>
            </a: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бюджет городского округа город Урай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за 9 месяцев 201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года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510" name="Group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81378484"/>
              </p:ext>
            </p:extLst>
          </p:nvPr>
        </p:nvGraphicFramePr>
        <p:xfrm>
          <a:off x="107503" y="1401908"/>
          <a:ext cx="8838982" cy="5471160"/>
        </p:xfrm>
        <a:graphic>
          <a:graphicData uri="http://schemas.openxmlformats.org/drawingml/2006/table">
            <a:tbl>
              <a:tblPr/>
              <a:tblGrid>
                <a:gridCol w="2016225"/>
                <a:gridCol w="1366596"/>
                <a:gridCol w="1297700"/>
                <a:gridCol w="1321257"/>
                <a:gridCol w="1527725"/>
                <a:gridCol w="1309479"/>
              </a:tblGrid>
              <a:tr h="15344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ДОХОДОВ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Уточненный план на 2014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Уточненный план на 9 месяцев 2014 года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Поступило на 01.10.2014 г.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% исполнения к уточненному плану за 9 месяцев 2014 года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% исполнения к уточненному плану на 2014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74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НАЛОГОВЫЕ ДОХОДЫ, всего, из них: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686 820,7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498 380,5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496 162,2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99,6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72,2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521 062,0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373 111,3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371 989,2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99,7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71,4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Акцизы на нефтепродукты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11 069,3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6 795,6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6 807,2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61,5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126 552,0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97 961,0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96 772,9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98,8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76,5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имущество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21 631,4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16 524,8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16 590,1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76,7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6 506,0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3 987,8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4 002,8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61,5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7891734" y="0"/>
            <a:ext cx="1252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Слайд №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ссылка на другую страницу 4"/>
          <p:cNvSpPr/>
          <p:nvPr/>
        </p:nvSpPr>
        <p:spPr>
          <a:xfrm>
            <a:off x="8286776" y="6429396"/>
            <a:ext cx="357190" cy="357190"/>
          </a:xfrm>
          <a:prstGeom prst="flowChartOffpageConnector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95288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17926F0-E699-47B2-8DA3-796765E7B781}" type="slidenum">
              <a:rPr lang="ru-RU" sz="2000">
                <a:solidFill>
                  <a:schemeClr val="tx1">
                    <a:tint val="75000"/>
                  </a:schemeClr>
                </a:solidFill>
                <a:latin typeface="MicraC" pitchFamily="50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ru-RU" sz="2000" dirty="0">
              <a:solidFill>
                <a:schemeClr val="tx1">
                  <a:tint val="75000"/>
                </a:schemeClr>
              </a:solidFill>
              <a:latin typeface="MicraC" pitchFamily="50" charset="0"/>
            </a:endParaRPr>
          </a:p>
        </p:txBody>
      </p:sp>
      <p:grpSp>
        <p:nvGrpSpPr>
          <p:cNvPr id="21510" name="Группа 6"/>
          <p:cNvGrpSpPr>
            <a:grpSpLocks/>
          </p:cNvGrpSpPr>
          <p:nvPr/>
        </p:nvGrpSpPr>
        <p:grpSpPr bwMode="auto">
          <a:xfrm>
            <a:off x="0" y="142875"/>
            <a:ext cx="9144000" cy="1054100"/>
            <a:chOff x="2928926" y="4500570"/>
            <a:chExt cx="5643602" cy="105406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3071802" y="5000636"/>
              <a:ext cx="5500726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3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928926" y="4500570"/>
              <a:ext cx="5572164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3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511" name="TextBox 12"/>
          <p:cNvSpPr txBox="1">
            <a:spLocks noChangeArrowheads="1"/>
          </p:cNvSpPr>
          <p:nvPr/>
        </p:nvSpPr>
        <p:spPr bwMode="auto">
          <a:xfrm>
            <a:off x="0" y="0"/>
            <a:ext cx="91805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Анализ поступления неналоговых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доходов                                                  в </a:t>
            </a: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бюджет городского округа город Урай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за 9 месяцев 201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года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60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91822970"/>
              </p:ext>
            </p:extLst>
          </p:nvPr>
        </p:nvGraphicFramePr>
        <p:xfrm>
          <a:off x="89138" y="1189594"/>
          <a:ext cx="9036497" cy="5638800"/>
        </p:xfrm>
        <a:graphic>
          <a:graphicData uri="http://schemas.openxmlformats.org/drawingml/2006/table">
            <a:tbl>
              <a:tblPr/>
              <a:tblGrid>
                <a:gridCol w="2237607"/>
                <a:gridCol w="1204866"/>
                <a:gridCol w="1310055"/>
                <a:gridCol w="1440160"/>
                <a:gridCol w="1512168"/>
                <a:gridCol w="1331641"/>
              </a:tblGrid>
              <a:tr h="1070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ДОХОДОВ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Уточненный план на 2014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Уточненный план на 9 месяцев 2014 года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Поступило на 01.10.2014 г.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% исполнения к уточненному плану за 9 месяцев 2014 года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% исполнения к уточненному плану на 2014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8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НЕНАЛОГОВЫЕ ДОХОДЫ, всего, из них: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178 643,9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133 144,5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154 008,1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86,2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8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156 994,4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112 087,0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113 369,8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72,2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Платежи за негативное воздействие на окружающую среду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1 666,0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1 604,0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1 602,8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96,2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31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(работ) и компенсации затрат государства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1 700,0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1 170,0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2 082,9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178,0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122,5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13 074,5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13 074,5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24 842,9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190,0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190,0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8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Штрафы, санкции, возмещение ущерба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5 209,0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5 209,0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12 079,0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231,9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231,9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8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Прочие неналоговые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7891734" y="0"/>
            <a:ext cx="1252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Слайд №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ссылка на другую страницу 4"/>
          <p:cNvSpPr/>
          <p:nvPr/>
        </p:nvSpPr>
        <p:spPr>
          <a:xfrm>
            <a:off x="8286776" y="6429396"/>
            <a:ext cx="357190" cy="357190"/>
          </a:xfrm>
          <a:prstGeom prst="flowChartOffpageConnector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95288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F775F77-8A61-4D7F-9AD3-85A9AC573512}" type="slidenum">
              <a:rPr lang="ru-RU" sz="2000">
                <a:solidFill>
                  <a:schemeClr val="tx1">
                    <a:tint val="75000"/>
                  </a:schemeClr>
                </a:solidFill>
                <a:latin typeface="MicraC" pitchFamily="50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ru-RU" sz="2000" dirty="0">
              <a:solidFill>
                <a:schemeClr val="tx1">
                  <a:tint val="75000"/>
                </a:schemeClr>
              </a:solidFill>
              <a:latin typeface="MicraC" pitchFamily="50" charset="0"/>
            </a:endParaRPr>
          </a:p>
        </p:txBody>
      </p:sp>
      <p:grpSp>
        <p:nvGrpSpPr>
          <p:cNvPr id="23558" name="Группа 6"/>
          <p:cNvGrpSpPr>
            <a:grpSpLocks/>
          </p:cNvGrpSpPr>
          <p:nvPr/>
        </p:nvGrpSpPr>
        <p:grpSpPr bwMode="auto">
          <a:xfrm>
            <a:off x="3143250" y="142875"/>
            <a:ext cx="5643563" cy="1054100"/>
            <a:chOff x="2928926" y="4500570"/>
            <a:chExt cx="5643602" cy="105406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3071802" y="5000636"/>
              <a:ext cx="5500726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3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928926" y="4500570"/>
              <a:ext cx="5572164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3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3559" name="TextBox 12"/>
          <p:cNvSpPr txBox="1">
            <a:spLocks noChangeArrowheads="1"/>
          </p:cNvSpPr>
          <p:nvPr/>
        </p:nvSpPr>
        <p:spPr bwMode="auto">
          <a:xfrm>
            <a:off x="323529" y="65940"/>
            <a:ext cx="756083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Анализ безвозмездных поступлений в бюджет городского округа город Урай за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 месяцев 201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года, тыс.рублей</a:t>
            </a:r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6626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40079875"/>
              </p:ext>
            </p:extLst>
          </p:nvPr>
        </p:nvGraphicFramePr>
        <p:xfrm>
          <a:off x="107504" y="908720"/>
          <a:ext cx="9036496" cy="6065520"/>
        </p:xfrm>
        <a:graphic>
          <a:graphicData uri="http://schemas.openxmlformats.org/drawingml/2006/table">
            <a:tbl>
              <a:tblPr/>
              <a:tblGrid>
                <a:gridCol w="2664296"/>
                <a:gridCol w="1224136"/>
                <a:gridCol w="1152128"/>
                <a:gridCol w="1152128"/>
                <a:gridCol w="1512168"/>
                <a:gridCol w="1331640"/>
              </a:tblGrid>
              <a:tr h="13681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ДОХОДОВ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Уточненный план на 2014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Уточненный план на 9 месяцев 2014 года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Поступило на     01.10.2014 г.*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% исполнения к уточненному плану за 9 месяцев 2014 года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% исполнения к уточненному плану на 2014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8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БЕЗВОЗМЕЗДНЫЕ ПОСТУПЛЕНИЯ, всего, из них: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1 925 935,2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1 392 912,3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1 313 366,3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68,2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Дотации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413 696,7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317 901,5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324 893,9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78,5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Субсидии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350 679,7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252 821,4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175 483,7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69,4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50,0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Субвенции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1 025 952,6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732 603,4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732 277,8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71,4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Иные межбюджетные трансферты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7 397,6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6 987,2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6 987,1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94,5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Прочие безвозмездные поступления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136 980,0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91 370,2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91 370,2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66,7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*Без учета </a:t>
                      </a:r>
                      <a:r>
                        <a:rPr lang="ru-RU" sz="1400" b="1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осуществленного возврата остатков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субсидий, субвенций и иных межбюджетных трансфертов, имеющих целевое назначение, прошлых лет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- 8 771,4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- 8 771,4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17 646,4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201,2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201,2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7891734" y="0"/>
            <a:ext cx="1252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Слайд №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BB73B9-D5FD-4C95-9518-9C6B00372504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7503" y="1484784"/>
          <a:ext cx="8928994" cy="4392487"/>
        </p:xfrm>
        <a:graphic>
          <a:graphicData uri="http://schemas.openxmlformats.org/drawingml/2006/table">
            <a:tbl>
              <a:tblPr/>
              <a:tblGrid>
                <a:gridCol w="2952329"/>
                <a:gridCol w="1296144"/>
                <a:gridCol w="1368152"/>
                <a:gridCol w="1152128"/>
                <a:gridCol w="1239662"/>
                <a:gridCol w="920579"/>
              </a:tblGrid>
              <a:tr h="20984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Наименование 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Уточненный план на 2014 год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Уточненный план на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месяцев 2014 года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Исполнено за </a:t>
                      </a:r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9 месяцев 2014 </a:t>
                      </a:r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года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% исполнения к уточненному плану за 9 месяцев 2014 года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% исполнения к годовым плановым назначениям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72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Расходы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бюджета – всего, в том числе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: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6368" marR="6368" marT="6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     </a:t>
                      </a:r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3 210 409,0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     2 374 226,5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    </a:t>
                      </a:r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2 193 044,7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92,4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68,3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262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  В рамках муниципальных программ муниципального образования и государственных программ ХМАО </a:t>
                      </a:r>
                      <a:r>
                        <a:rPr lang="ru-RU" sz="16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– </a:t>
                      </a:r>
                      <a:r>
                        <a:rPr lang="ru-RU" sz="1600" b="0" i="0" u="none" strike="noStrike" dirty="0" err="1" smtClean="0">
                          <a:solidFill>
                            <a:srgbClr val="0000FF"/>
                          </a:solidFill>
                          <a:latin typeface="Times New Roman"/>
                        </a:rPr>
                        <a:t>Югры</a:t>
                      </a:r>
                      <a:r>
                        <a:rPr lang="ru-RU" sz="16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</a:t>
                      </a:r>
                      <a:endParaRPr lang="ru-RU" sz="16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6368" marR="6368" marT="6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     </a:t>
                      </a:r>
                      <a:r>
                        <a:rPr lang="ru-RU" sz="15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2 606 054,2</a:t>
                      </a:r>
                      <a:endParaRPr lang="ru-RU" sz="15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1 933 900,8   </a:t>
                      </a:r>
                      <a:endParaRPr lang="ru-RU" sz="15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    </a:t>
                      </a:r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1 775 271,3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91,8</a:t>
                      </a:r>
                      <a:endParaRPr lang="ru-RU" sz="15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68,1</a:t>
                      </a:r>
                      <a:endParaRPr lang="ru-RU" sz="15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7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  По </a:t>
                      </a:r>
                      <a:r>
                        <a:rPr lang="ru-RU" sz="1600" b="0" i="0" u="none" strike="noStrike" dirty="0" err="1">
                          <a:solidFill>
                            <a:srgbClr val="0000FF"/>
                          </a:solidFill>
                          <a:latin typeface="Times New Roman"/>
                        </a:rPr>
                        <a:t>непрограммным</a:t>
                      </a:r>
                      <a:r>
                        <a:rPr lang="ru-RU" sz="16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 направлениям </a:t>
                      </a:r>
                      <a:r>
                        <a:rPr lang="ru-RU" sz="16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деятельности</a:t>
                      </a:r>
                      <a:endParaRPr lang="ru-RU" sz="16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604 354,8   </a:t>
                      </a:r>
                      <a:endParaRPr lang="ru-RU" sz="15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  </a:t>
                      </a:r>
                      <a:r>
                        <a:rPr lang="ru-RU" sz="15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440 325,7</a:t>
                      </a:r>
                      <a:endParaRPr lang="ru-RU" sz="15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417 773,4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94,9</a:t>
                      </a:r>
                      <a:endParaRPr lang="ru-RU" sz="15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69,1</a:t>
                      </a:r>
                      <a:endParaRPr lang="ru-RU" sz="15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83568" y="476672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Исполнение расходов бюджета на 01.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.2014 года по программным и </a:t>
            </a:r>
            <a:r>
              <a:rPr lang="ru-RU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непрограммным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направлениям деятельности, тыс.рублей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740352" y="0"/>
            <a:ext cx="14036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Слайд №6</a:t>
            </a: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ссылка на другую страницу 4"/>
          <p:cNvSpPr/>
          <p:nvPr/>
        </p:nvSpPr>
        <p:spPr>
          <a:xfrm>
            <a:off x="8286776" y="6429396"/>
            <a:ext cx="357190" cy="357190"/>
          </a:xfrm>
          <a:prstGeom prst="flowChartOffpageConnector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95288"/>
          </a:xfrm>
        </p:spPr>
        <p:txBody>
          <a:bodyPr/>
          <a:lstStyle/>
          <a:p>
            <a:pPr>
              <a:defRPr/>
            </a:pPr>
            <a:fld id="{D32A1965-4509-4D88-B49E-E2FDEBFAC658}" type="slidenum">
              <a:rPr lang="ru-RU" sz="2000">
                <a:latin typeface="MicraC" pitchFamily="50" charset="0"/>
              </a:rPr>
              <a:pPr>
                <a:defRPr/>
              </a:pPr>
              <a:t>8</a:t>
            </a:fld>
            <a:endParaRPr lang="ru-RU" sz="2000" dirty="0">
              <a:latin typeface="MicraC" pitchFamily="50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90924734"/>
              </p:ext>
            </p:extLst>
          </p:nvPr>
        </p:nvGraphicFramePr>
        <p:xfrm>
          <a:off x="107501" y="1052736"/>
          <a:ext cx="9036500" cy="5400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1364"/>
                <a:gridCol w="514272"/>
                <a:gridCol w="1175479"/>
                <a:gridCol w="1248947"/>
                <a:gridCol w="1248947"/>
                <a:gridCol w="1248947"/>
                <a:gridCol w="1028544"/>
              </a:tblGrid>
              <a:tr h="5498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u="none" strike="noStrike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Рз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Уточненный план на 2014 год</a:t>
                      </a:r>
                    </a:p>
                    <a:p>
                      <a:pPr algn="ctr" fontAlgn="b"/>
                      <a:r>
                        <a:rPr lang="ru-RU" sz="1500" b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</a:t>
                      </a:r>
                      <a:r>
                        <a:rPr lang="ru-RU" sz="1500" b="1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Уточненный план на 9 месяцев 2014 года</a:t>
                      </a:r>
                    </a:p>
                    <a:p>
                      <a:pPr algn="ctr" fontAlgn="b"/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на 01.10.2014 г.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% исполнения к уточненному плану за 9 месяцев 2014 года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% исполнения к уточненному плану на 2014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624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3 210 409,0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2 374 226,5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2 193 044,7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92,4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68,3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299 453,9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210 910,4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199 562,2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94,6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10 967,0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10 310,5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9 245,7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89,7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84,3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 экономика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284 707,1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232 341,4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208 785,5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89,9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73,3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5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615 572,2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455 507,9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419 683,6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92,1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1 605,0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1 390,5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1 390,2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86,6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0" y="57060"/>
            <a:ext cx="79563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функциональные направления использования бюджетных средств 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 месяцев 2014 года, тыс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рублей</a:t>
            </a:r>
            <a:endParaRPr lang="ru-RU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91734" y="0"/>
            <a:ext cx="1252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Слайд №7</a:t>
            </a: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524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ссылка на другую страницу 4"/>
          <p:cNvSpPr/>
          <p:nvPr/>
        </p:nvSpPr>
        <p:spPr>
          <a:xfrm>
            <a:off x="8286776" y="6429396"/>
            <a:ext cx="357190" cy="357190"/>
          </a:xfrm>
          <a:prstGeom prst="flowChartOffpageConnector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95288"/>
          </a:xfrm>
        </p:spPr>
        <p:txBody>
          <a:bodyPr/>
          <a:lstStyle/>
          <a:p>
            <a:pPr>
              <a:defRPr/>
            </a:pPr>
            <a:fld id="{D32A1965-4509-4D88-B49E-E2FDEBFAC658}" type="slidenum">
              <a:rPr lang="ru-RU" sz="2000">
                <a:latin typeface="MicraC" pitchFamily="50" charset="0"/>
              </a:rPr>
              <a:pPr>
                <a:defRPr/>
              </a:pPr>
              <a:t>9</a:t>
            </a:fld>
            <a:endParaRPr lang="ru-RU" sz="2000" dirty="0">
              <a:latin typeface="MicraC" pitchFamily="50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12709253"/>
              </p:ext>
            </p:extLst>
          </p:nvPr>
        </p:nvGraphicFramePr>
        <p:xfrm>
          <a:off x="107501" y="1052736"/>
          <a:ext cx="8856987" cy="51976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283"/>
                <a:gridCol w="504056"/>
                <a:gridCol w="1152128"/>
                <a:gridCol w="1224136"/>
                <a:gridCol w="1152128"/>
                <a:gridCol w="1296144"/>
                <a:gridCol w="1008112"/>
              </a:tblGrid>
              <a:tr h="1656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u="none" strike="noStrike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Рз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Уточненный план на 2014 год</a:t>
                      </a:r>
                    </a:p>
                    <a:p>
                      <a:pPr algn="ctr" fontAlgn="b"/>
                      <a:r>
                        <a:rPr lang="ru-RU" sz="1500" b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</a:t>
                      </a:r>
                      <a:r>
                        <a:rPr lang="ru-RU" sz="1500" b="1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Уточненный план на 9 месяцев 2014 года</a:t>
                      </a:r>
                    </a:p>
                    <a:p>
                      <a:pPr algn="ctr" fontAlgn="b"/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</a:t>
                      </a:r>
                      <a:r>
                        <a:rPr lang="ru-RU" sz="15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01.10.2014 г.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% исполнения к уточненному плану за 9 месяцев 2014 года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% исполнения к уточненному плану на 2014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8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1 402 601,9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965 526,9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954 475,9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 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lang="ru-RU" sz="15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133 248,9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103 674,6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103 482,9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77,7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Здравоохранение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119 814,6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119 814,6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63 317,4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203 076,9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173 223,9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167 410,0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96,6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9091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5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125 547,5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92 604,7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56 770,2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9091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 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13 159,6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8 921,1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8 921,1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706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654,4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0" y="57060"/>
            <a:ext cx="7812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функциональные направления использования бюджетных средств 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 месяцев 2014 года, тыс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рублей</a:t>
            </a:r>
            <a:endParaRPr lang="ru-RU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524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для Главы город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для Главы города</Template>
  <TotalTime>5736</TotalTime>
  <Words>1519</Words>
  <Application>Microsoft Office PowerPoint</Application>
  <PresentationFormat>Экран (4:3)</PresentationFormat>
  <Paragraphs>506</Paragraphs>
  <Slides>12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Шаблон для Главы города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Ivan A. Gotsman</dc:creator>
  <cp:lastModifiedBy>Кузьменко Владислав Сергеевич</cp:lastModifiedBy>
  <cp:revision>586</cp:revision>
  <dcterms:created xsi:type="dcterms:W3CDTF">2011-03-01T09:21:01Z</dcterms:created>
  <dcterms:modified xsi:type="dcterms:W3CDTF">2014-11-18T11:46:18Z</dcterms:modified>
</cp:coreProperties>
</file>