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inaLV\Desktop\&#1041;&#1070;&#1044;&#1046;&#1045;&#1058;%20&#1044;&#1051;&#1071;%20&#1043;&#1056;&#1040;&#1046;&#1044;&#1040;&#1053;\&#1082;%20&#1079;&#1072;&#1087;&#1088;&#1086;&#1089;&#1091;%20&#8470;20-&#1048;&#1089;&#1093;.2896%20&#1086;&#1090;%2026.06.2017\&#1087;.15%20&#1057;&#1074;&#1077;&#1076;&#1077;&#1085;&#1080;&#1103;%20&#1086;%20&#1088;&#1072;&#1089;&#1093;&#1086;&#1076;&#1072;&#1093;%20&#1089;%20&#1091;&#1095;&#1077;&#1090;&#1086;&#1084;%20&#1080;&#1085;&#1090;&#1077;&#1088;&#1077;&#1089;&#1086;&#1074;%20&#1094;&#1077;&#1083;&#1077;&#1074;&#1099;&#1093;%20&#1075;&#1088;&#1091;&#1087;&#1087;%20&#1075;&#1088;&#1072;&#1078;&#1076;&#1072;&#1085;%20&#1080;%20&#1086;&#1088;&#1075;&#1072;&#1085;&#1080;&#1079;&#1072;&#1094;&#1080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5583712087070673E-2"/>
          <c:y val="2.2824257627541773E-2"/>
          <c:w val="0.64939902115037418"/>
          <c:h val="0.8353126065547281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 formatCode="#,##0.00">
                  <c:v>18787.8</c:v>
                </c:pt>
                <c:pt idx="1">
                  <c:v>20402.400000000001</c:v>
                </c:pt>
                <c:pt idx="2">
                  <c:v>13287.7</c:v>
                </c:pt>
                <c:pt idx="3">
                  <c:v>42221.599999999999</c:v>
                </c:pt>
                <c:pt idx="4">
                  <c:v>34346.5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Обеспечение жильем ветеранов Великой Отечественной войны 1941-1945 гг.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5619.2</c:v>
                </c:pt>
                <c:pt idx="1">
                  <c:v>0</c:v>
                </c:pt>
                <c:pt idx="2">
                  <c:v>1936.9</c:v>
                </c:pt>
                <c:pt idx="3">
                  <c:v>1980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Обеспечение жильем инвалидов и ветеранов РФ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3609</c:v>
                </c:pt>
                <c:pt idx="1">
                  <c:v>5875.3</c:v>
                </c:pt>
                <c:pt idx="2">
                  <c:v>2225.3000000000002</c:v>
                </c:pt>
                <c:pt idx="3">
                  <c:v>2279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Улучшение жилищных условий молодых учителей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200.6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Обеспечение жильем молодых семей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Лист1!$B$6:$F$6</c:f>
              <c:numCache>
                <c:formatCode>General</c:formatCode>
                <c:ptCount val="5"/>
                <c:pt idx="0">
                  <c:v>16221.8</c:v>
                </c:pt>
                <c:pt idx="1">
                  <c:v>12580.5</c:v>
                </c:pt>
                <c:pt idx="2">
                  <c:v>11470.3</c:v>
                </c:pt>
                <c:pt idx="3">
                  <c:v>7869.1</c:v>
                </c:pt>
                <c:pt idx="4">
                  <c:v>9688.1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Поддержка животноводства, переработка и реализация продукции животноводства, содержание маточного поголовья в личных подсобных хозяйствах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Лист1!$B$7:$F$7</c:f>
              <c:numCache>
                <c:formatCode>General</c:formatCode>
                <c:ptCount val="5"/>
                <c:pt idx="0">
                  <c:v>42179.199999999997</c:v>
                </c:pt>
                <c:pt idx="1">
                  <c:v>45532.1</c:v>
                </c:pt>
                <c:pt idx="2">
                  <c:v>36813.9</c:v>
                </c:pt>
                <c:pt idx="3">
                  <c:v>32074.2</c:v>
                </c:pt>
                <c:pt idx="4">
                  <c:v>43976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Поддержка социально-ориентированных некоммерческих организаций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16205.2</c:v>
                </c:pt>
                <c:pt idx="1">
                  <c:v>13771.3</c:v>
                </c:pt>
                <c:pt idx="2">
                  <c:v>14225.9</c:v>
                </c:pt>
                <c:pt idx="3">
                  <c:v>14430.6</c:v>
                </c:pt>
                <c:pt idx="4">
                  <c:v>14920.3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Поддержка и развитие малого и среднего предпринимательства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Лист1!$B$9:$F$9</c:f>
              <c:numCache>
                <c:formatCode>General</c:formatCode>
                <c:ptCount val="5"/>
                <c:pt idx="0">
                  <c:v>3182.5</c:v>
                </c:pt>
                <c:pt idx="1">
                  <c:v>4273.5</c:v>
                </c:pt>
                <c:pt idx="2">
                  <c:v>6652.8</c:v>
                </c:pt>
                <c:pt idx="3">
                  <c:v>6602.4</c:v>
                </c:pt>
                <c:pt idx="4">
                  <c:v>5523.8</c:v>
                </c:pt>
              </c:numCache>
            </c:numRef>
          </c:val>
        </c:ser>
        <c:axId val="103025664"/>
        <c:axId val="103074816"/>
      </c:barChart>
      <c:catAx>
        <c:axId val="103025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3074816"/>
        <c:crosses val="autoZero"/>
        <c:auto val="1"/>
        <c:lblAlgn val="ctr"/>
        <c:lblOffset val="100"/>
      </c:catAx>
      <c:valAx>
        <c:axId val="103074816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03025664"/>
        <c:crosses val="autoZero"/>
        <c:crossBetween val="between"/>
      </c:valAx>
      <c:spPr>
        <a:noFill/>
        <a:ln w="254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>
        <c:manualLayout>
          <c:xMode val="edge"/>
          <c:yMode val="edge"/>
          <c:x val="0.67162299558431715"/>
          <c:y val="1.2594676964867138E-2"/>
          <c:w val="0.3198767847634279"/>
          <c:h val="0.9187873048766959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F734E-E1D4-41AB-B9E4-97BF4D87C9F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70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250">
              <a:srgbClr val="80CFFF"/>
            </a:gs>
            <a:gs pos="70500">
              <a:srgbClr val="AADFFF"/>
            </a:gs>
            <a:gs pos="53000">
              <a:schemeClr val="bg2">
                <a:tint val="95000"/>
                <a:shade val="100000"/>
                <a:satMod val="130000"/>
                <a:lumMod val="130000"/>
              </a:schemeClr>
            </a:gs>
            <a:gs pos="88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" y="0"/>
            <a:ext cx="8978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dirty="0" smtClean="0">
                <a:solidFill>
                  <a:srgbClr val="0000FF"/>
                </a:solidFill>
                <a:latin typeface="Times New Roman"/>
              </a:rPr>
              <a:t>Сведения о расходах бюджета городского округа город Урай с учетом целевых групп граждан и организаций, тыс.рублей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548680"/>
          <a:ext cx="9143999" cy="612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10564</TotalTime>
  <Words>18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1135</cp:revision>
  <dcterms:created xsi:type="dcterms:W3CDTF">2011-03-01T09:21:01Z</dcterms:created>
  <dcterms:modified xsi:type="dcterms:W3CDTF">2017-06-28T08:24:18Z</dcterms:modified>
</cp:coreProperties>
</file>