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38"/>
  </p:notesMasterIdLst>
  <p:handoutMasterIdLst>
    <p:handoutMasterId r:id="rId39"/>
  </p:handoutMasterIdLst>
  <p:sldIdLst>
    <p:sldId id="352" r:id="rId2"/>
    <p:sldId id="381" r:id="rId3"/>
    <p:sldId id="382" r:id="rId4"/>
    <p:sldId id="339" r:id="rId5"/>
    <p:sldId id="383" r:id="rId6"/>
    <p:sldId id="412" r:id="rId7"/>
    <p:sldId id="384" r:id="rId8"/>
    <p:sldId id="411" r:id="rId9"/>
    <p:sldId id="385" r:id="rId10"/>
    <p:sldId id="386" r:id="rId11"/>
    <p:sldId id="387" r:id="rId12"/>
    <p:sldId id="388" r:id="rId13"/>
    <p:sldId id="389" r:id="rId14"/>
    <p:sldId id="390" r:id="rId15"/>
    <p:sldId id="410" r:id="rId16"/>
    <p:sldId id="391" r:id="rId17"/>
    <p:sldId id="409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13" r:id="rId31"/>
    <p:sldId id="404" r:id="rId32"/>
    <p:sldId id="405" r:id="rId33"/>
    <p:sldId id="406" r:id="rId34"/>
    <p:sldId id="407" r:id="rId35"/>
    <p:sldId id="408" r:id="rId36"/>
    <p:sldId id="362" r:id="rId3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3373" autoAdjust="0"/>
  </p:normalViewPr>
  <p:slideViewPr>
    <p:cSldViewPr>
      <p:cViewPr varScale="1">
        <p:scale>
          <a:sx n="105" d="100"/>
          <a:sy n="105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rinaLV\Desktop\&#1056;&#1072;&#1073;&#1086;&#1095;&#1072;&#1103;%202017%20&#1075;&#1086;&#1076;\&#1075;&#1086;&#1076;&#1086;&#1074;&#1086;&#1081;%20&#1086;&#1090;&#1095;&#1077;&#1090;%20&#1079;&#1072;%202016%20&#1075;&#1086;&#1076;%20&#1085;&#1072;%20&#1044;&#1091;&#1084;&#1091;\&#1074;&#1089;&#1087;&#1086;&#1084;&#1086;&#1075;&#1072;&#1090;&#1077;&#1083;&#1100;&#1085;&#1099;&#1077;%20&#1090;&#1072;&#1073;&#1083;&#1080;&#109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Лист4!$B$106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5857760129400091E-3"/>
                  <c:y val="0.30555555555555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Лист4!$A$107:$A$108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непрограммную деятельность</c:v>
                </c:pt>
              </c:strCache>
            </c:strRef>
          </c:cat>
          <c:val>
            <c:numRef>
              <c:f>Лист4!$B$107:$B$108</c:f>
              <c:numCache>
                <c:formatCode>General</c:formatCode>
                <c:ptCount val="2"/>
                <c:pt idx="0">
                  <c:v>3021.5</c:v>
                </c:pt>
                <c:pt idx="1">
                  <c:v>422.2</c:v>
                </c:pt>
              </c:numCache>
            </c:numRef>
          </c:val>
        </c:ser>
        <c:ser>
          <c:idx val="1"/>
          <c:order val="1"/>
          <c:tx>
            <c:strRef>
              <c:f>Лист4!$C$106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60884035585024E-2"/>
                  <c:y val="0.171296296296296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Лист4!$A$107:$A$108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непрограммную деятельность</c:v>
                </c:pt>
              </c:strCache>
            </c:strRef>
          </c:cat>
          <c:val>
            <c:numRef>
              <c:f>Лист4!$C$107:$C$108</c:f>
              <c:numCache>
                <c:formatCode>General</c:formatCode>
                <c:ptCount val="2"/>
                <c:pt idx="0">
                  <c:v>2980.9</c:v>
                </c:pt>
                <c:pt idx="1">
                  <c:v>232.8</c:v>
                </c:pt>
              </c:numCache>
            </c:numRef>
          </c:val>
        </c:ser>
        <c:ser>
          <c:idx val="2"/>
          <c:order val="2"/>
          <c:tx>
            <c:strRef>
              <c:f>Лист4!$D$106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618212074405097E-2"/>
                  <c:y val="0.13425925925925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Лист4!$A$107:$A$108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непрограммную деятельность</c:v>
                </c:pt>
              </c:strCache>
            </c:strRef>
          </c:cat>
          <c:val>
            <c:numRef>
              <c:f>Лист4!$D$107:$D$108</c:f>
              <c:numCache>
                <c:formatCode>General</c:formatCode>
                <c:ptCount val="2"/>
                <c:pt idx="0">
                  <c:v>3832.7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192832"/>
        <c:axId val="200193392"/>
        <c:axId val="0"/>
      </c:bar3DChart>
      <c:catAx>
        <c:axId val="20019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00193392"/>
        <c:crosses val="autoZero"/>
        <c:auto val="1"/>
        <c:lblAlgn val="ctr"/>
        <c:lblOffset val="100"/>
        <c:noMultiLvlLbl val="0"/>
      </c:catAx>
      <c:valAx>
        <c:axId val="200193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01928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Уровень собираемости платежей 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предоставленные </a:t>
            </a:r>
            <a:r>
              <a:rPr 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ЖКУ</a:t>
            </a:r>
          </a:p>
        </c:rich>
      </c:tx>
      <c:layout>
        <c:manualLayout>
          <c:xMode val="edge"/>
          <c:yMode val="edge"/>
          <c:x val="0.19860158666128816"/>
          <c:y val="2.0897349862842802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собираемости платежей за предоставленные ЖКУ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dLbl>
              <c:idx val="0"/>
              <c:layout>
                <c:manualLayout>
                  <c:x val="2.6079417988294849E-2"/>
                  <c:y val="-2.359216290482587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99</a:t>
                    </a:r>
                    <a:r>
                      <a:rPr lang="en-US" dirty="0" smtClean="0"/>
                      <a:t>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06594339822934E-2"/>
                  <c:y val="-2.774796544549515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99</a:t>
                    </a:r>
                    <a:r>
                      <a:rPr lang="en-US" dirty="0" smtClean="0"/>
                      <a:t>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806776926180001E-2"/>
                  <c:y val="-2.774796544549515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078220475502718E-2"/>
                  <c:y val="-4.5715026205149133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489853896103903E-2"/>
                  <c:y val="-4.57150262051491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</c:v>
                </c:pt>
                <c:pt idx="1">
                  <c:v>95.5</c:v>
                </c:pt>
                <c:pt idx="2">
                  <c:v>96.5</c:v>
                </c:pt>
                <c:pt idx="3">
                  <c:v>99.9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2820096"/>
        <c:axId val="252820656"/>
        <c:axId val="0"/>
      </c:bar3DChart>
      <c:catAx>
        <c:axId val="25282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2820656"/>
        <c:crosses val="autoZero"/>
        <c:auto val="1"/>
        <c:lblAlgn val="ctr"/>
        <c:lblOffset val="100"/>
        <c:noMultiLvlLbl val="0"/>
      </c:catAx>
      <c:valAx>
        <c:axId val="2528206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one"/>
        <c:txPr>
          <a:bodyPr/>
          <a:lstStyle/>
          <a:p>
            <a:pPr>
              <a:defRPr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282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8545BF-EFFE-4AD4-B16D-AAE714ED9C65}" type="datetimeFigureOut">
              <a:rPr lang="ru-RU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E67C86-EE41-4368-8B0B-81A81063E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14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7FC92D-36D3-4DD6-823A-6F221FAF6D28}" type="datetimeFigureOut">
              <a:rPr lang="ru-RU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3" rIns="91429" bIns="4571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4876"/>
            <a:ext cx="5438775" cy="4467225"/>
          </a:xfrm>
          <a:prstGeom prst="rect">
            <a:avLst/>
          </a:prstGeom>
        </p:spPr>
        <p:txBody>
          <a:bodyPr vert="horz" lIns="91429" tIns="45713" rIns="91429" bIns="4571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7C0301-A95E-4A2B-B107-C9BCADA4C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498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80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42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76213" defTabSz="915988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8659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96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23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52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03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76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06296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718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3699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1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0891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*источником данных численности населения по возрасту (от 3 до 79 лет, от 6 до 18 лет, от 6 до 15 лет) являются статистические данные муниципального образования по состоянию на 01.01.2016года.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источником данных является статистический отчет 1-ТУРфирма, который готовит городская служба статистики, данный отчет готовится во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квартале.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8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95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23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- по данным социологического исследования состояния межнациональных и межконфессиональных отношений в Ханты-Мансийском автономном округе – Югре.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C0301-A95E-4A2B-B107-C9BCADA4C6A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7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r>
              <a:rPr lang="ru-RU" dirty="0" smtClean="0"/>
              <a:t>По анализу ситуации в экономике, финансово-банковской и социальной сферах субъектов Российской Федерации проведенному Министерством регионального развития Российской Федерации за январь – май 2012 года Ханты-Мансийский автономный округ - </a:t>
            </a:r>
            <a:r>
              <a:rPr lang="ru-RU" dirty="0" err="1" smtClean="0"/>
              <a:t>Югра</a:t>
            </a:r>
            <a:r>
              <a:rPr lang="ru-RU" dirty="0" smtClean="0"/>
              <a:t> по большинству показателей входит в группу лидеров. </a:t>
            </a:r>
          </a:p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5336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CF57B-A161-4567-BBFF-59C8F29A2D81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1D280-BC16-443F-9A9E-620B0ECD2B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755B8-D878-4B5C-A2A6-E7FBA861F51A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31F1-D8B4-4300-8542-46910E40C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77677-0084-4B04-AAB2-EAEEFFA724FE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3BD2A-74BF-476A-BAE8-16FBEA062B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79980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3E7FA-D9C6-439B-A833-E964BF898C87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2884A-AB6A-497A-AE61-AF939ACEF0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697ED-D22D-4347-8145-E5A32BA0B043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CF81C-58F0-4B9C-A036-2295621AC7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62CD5-03EC-4844-96BD-EC141EEB73FA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C3ADC-F276-4C39-9AF1-7395DF6100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343A5-D46D-4A56-B24B-A1FB51035061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6FB0D-87F3-4D58-B675-C6B20766A4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78B59-42A5-4815-B476-7CE2969DBDD6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BCBED-1CEB-47CB-865A-96D3079D30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C4F58-B7FF-460D-98CE-FC01B095B207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AEADA-03E1-450E-BB7A-2CD8A256C4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6DEF0-7AAC-41E2-AADA-95EFC4E64A27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9EB8D-49C8-4E13-A403-EB8831AC6C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2AB02-5C44-4F6C-AFCC-483861398608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6639286-635E-4497-A0E9-0D4965DB9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535C79B-C2D0-4B21-A467-D7E328D472E1}" type="datetime1">
              <a:rPr lang="ru-RU" smtClean="0"/>
              <a:pPr>
                <a:defRPr/>
              </a:pPr>
              <a:t>28.06.2017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C5CB616-3E48-45E4-9D67-8CDD9FE56C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67020"/>
              </p:ext>
            </p:extLst>
          </p:nvPr>
        </p:nvGraphicFramePr>
        <p:xfrm>
          <a:off x="107504" y="1412777"/>
          <a:ext cx="8928992" cy="2754171"/>
        </p:xfrm>
        <a:graphic>
          <a:graphicData uri="http://schemas.openxmlformats.org/drawingml/2006/table">
            <a:tbl>
              <a:tblPr/>
              <a:tblGrid>
                <a:gridCol w="2120636"/>
                <a:gridCol w="1339349"/>
                <a:gridCol w="1674186"/>
                <a:gridCol w="1339349"/>
                <a:gridCol w="1375352"/>
                <a:gridCol w="1080120"/>
              </a:tblGrid>
              <a:tr h="3600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за 2014 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Факт </a:t>
                      </a:r>
                    </a:p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 2015 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План </a:t>
                      </a:r>
                    </a:p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 2016г.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Факт за 2016 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исполнения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9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- всего</a:t>
                      </a: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3 443,7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3 213,7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3 920,7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3 834,7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97,8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72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на реализацию муниципальных программ</a:t>
                      </a: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3 021,5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2 980,9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3 916,5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3 832,7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97,9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47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 в общем объеме расходов (%)</a:t>
                      </a: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92,8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99,9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Расходы на непрограммную деятельность</a:t>
                      </a: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422,2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232,8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4,2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1" i="1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48,8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1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 в общем объеме расходов (%)</a:t>
                      </a:r>
                    </a:p>
                  </a:txBody>
                  <a:tcPr marL="9525" marR="9525" marT="952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92696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 smtClean="0">
                <a:ln w="11430"/>
                <a:latin typeface="Arial" pitchFamily="34" charset="0"/>
                <a:cs typeface="Arial" pitchFamily="34" charset="0"/>
              </a:rPr>
              <a:t>Динамика расходов бюджета города в рамках муниципальных программ  </a:t>
            </a:r>
          </a:p>
          <a:p>
            <a:pPr algn="ctr">
              <a:defRPr/>
            </a:pPr>
            <a:r>
              <a:rPr lang="ru-RU" b="1" i="1" dirty="0" smtClean="0">
                <a:ln w="11430"/>
                <a:latin typeface="Arial" pitchFamily="34" charset="0"/>
                <a:cs typeface="Arial" pitchFamily="34" charset="0"/>
              </a:rPr>
              <a:t>за 2014-2016 годы, млн.руб.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043608" y="4114800"/>
          <a:ext cx="66967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0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"Поддержка социально ориентированных некоммерческих  организаций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2015 - 2017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1052738"/>
          <a:ext cx="8496944" cy="5303520"/>
        </p:xfrm>
        <a:graphic>
          <a:graphicData uri="http://schemas.openxmlformats.org/drawingml/2006/table">
            <a:tbl>
              <a:tblPr/>
              <a:tblGrid>
                <a:gridCol w="2845409"/>
                <a:gridCol w="905991"/>
                <a:gridCol w="1652255"/>
                <a:gridCol w="1731683"/>
                <a:gridCol w="1361606"/>
              </a:tblGrid>
              <a:tr h="292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целевого показателя</a:t>
                      </a: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Плановое значение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Фактическое значение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023">
                <a:tc>
                  <a:txBody>
                    <a:bodyPr/>
                    <a:lstStyle/>
                    <a:p>
                      <a:pPr marL="21590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организаций, получающих финансовую поддержку в форме субсидий за счет средств бюджета городского округа город Урай</a:t>
                      </a: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значимых мероприятий, проводимых социально ориентированными некоммерческими организациями</a:t>
                      </a: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45">
                <a:tc>
                  <a:txBody>
                    <a:bodyPr/>
                    <a:lstStyle/>
                    <a:p>
                      <a:pPr marL="22225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жителей города, участвующих в мероприятиях, проводимых социально ориентированными некоммерческими организациями</a:t>
                      </a: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4 900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5 110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+ 210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помещений, находящихся в муниципальной собственности,  предоставляемых в пользование социально ориентированным некоммерческим организациям</a:t>
                      </a: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+4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6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консультаций, предоставляемых некоммерческим организациям по ведению их уставной деятельности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+2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45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размещённой  информации о деятельности социально ориентированных некоммерческих организаций на официальном сайте администрации города Урай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+4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951" marR="21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819138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"Улучшение жилищных условий граждан, проживающих на территории муниципального образования город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2016-2018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183978"/>
          <a:ext cx="8928992" cy="5398008"/>
        </p:xfrm>
        <a:graphic>
          <a:graphicData uri="http://schemas.openxmlformats.org/drawingml/2006/table">
            <a:tbl>
              <a:tblPr firstRow="1" firstCol="1" bandRow="1"/>
              <a:tblGrid>
                <a:gridCol w="7056784"/>
                <a:gridCol w="936104"/>
                <a:gridCol w="936104"/>
              </a:tblGrid>
              <a:tr h="17200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целевого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квартир, приобретаемых в муниципальную собственность в рамках заключенных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контрактов,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которым предоставлены жилые помещения при расселении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домов,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жилых помещений, изъятых в  муниципальную собственность путем выплаты возмещений за жилые помещения в рамках соглашений, заключенных с собственниками изымаемых жилых помещений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364,3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1029,2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жилых домов на начало года, жилые помещения которых признаны непригодными для проживания, либо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аварийных,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расселенных жилых домов, жилые помещения которых признаны непригодными для проживания, либо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аварийных,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расселенных многоквартирных домов в соответствии с программой, в общем числе многоквартирных домов, жилые помещения в которых признаны непригодными (число многоквартирных домов, жилые помещения которых признаны непригодными 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января 2015 года - 236), нарастающим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итогом, 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которым  предоставлены жилые помещения по договорам социального найма в порядке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очередности, семей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которым  предоставлены жилые помещения по договорам социального найма в порядке очередности в соответствии с программой, в общем числе граждан, состоящих на учете в качестве нуждающихся в жилых помещениях (число состоящих на учете в качестве нуждающихся в жилых помещениях на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апреля 2015 года - 621), нарастающим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итогом ,%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специализированных жилых помещений, предоставленных работникам бюджетных учреждений,  на период трудовых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отношений,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жилых помещений, отнесенных к маневренному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фонду,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выданных молодым семьям свидетельств о праве на получение социальной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молодых семей, улучшивших жилищные условия в соответствии с программой, в общем числе молодых семей, поставленных на учет в качестве нуждающихся  в жилых помещениях (число молодых семей, состоящих на учете для получения мер государственной поддержки в целях улучшения жилищных условий на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2015 года - 94), нарастающим итогом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119518"/>
      </p:ext>
    </p:extLst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"Улучшение жилищных условий граждан, проживающих на территории муниципального образования город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2016-2018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183978"/>
          <a:ext cx="8928992" cy="5413373"/>
        </p:xfrm>
        <a:graphic>
          <a:graphicData uri="http://schemas.openxmlformats.org/drawingml/2006/table">
            <a:tbl>
              <a:tblPr firstRow="1" firstCol="1" bandRow="1"/>
              <a:tblGrid>
                <a:gridCol w="6336704"/>
                <a:gridCol w="1656184"/>
                <a:gridCol w="936104"/>
              </a:tblGrid>
              <a:tr h="416413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целевого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жилых помещений специализированного жилищного фонда, предоставленных по договорам найма специализированных жилых помещений детям-сиротам и детям, оставшимся без попечения родителей, лицам из числа детей-сирот и детей, оставшихся без попечения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обеспеченных жилыми помещениями, в общем количестве включенных в список детей-сирот и детей, оставшихся без попечения родителей, лиц из числа детей-сирот и детей, оставшихся без попечения родителей, которые подлежат обеспечению жилыми помещениями специализированного жилищного фонда по договорам найма специализированных жилых помещений (число включенных в список на 1 января 2016 года - 25), нарастающим итогом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редакции программы от 27.12.2016 № 4069 допущена арифметическая ошибка: исходя из соответствующих расчетных данных программы за 2016 год значение данного показателя должно составлять 80,0%)</a:t>
                      </a:r>
                    </a:p>
                  </a:txBody>
                  <a:tcPr marL="11242" marR="1124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улучшивших жилищные условия граждан из числа ветеранов Великой Отечественной войны и вставших на учет в качестве нуждающихся в жилых помещениях до 1 января 2005 года ветеранов боевых действий, инвалидов и семей, имеющих детей-инвалидов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жилых помещений после завершения реконструкции нежилого здания детской поликлиники,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площадь,ед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помещениях,%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получивших жилые помещения и улучшивших жилищные условия в отчетном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году,ед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состоящих на учете на получение жилья на начало года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632</a:t>
                      </a:r>
                    </a:p>
                  </a:txBody>
                  <a:tcPr marL="11242" marR="11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73385"/>
      </p:ext>
    </p:extLst>
  </p:cSld>
  <p:clrMapOvr>
    <a:masterClrMapping/>
  </p:clrMapOvr>
  <p:transition spd="slow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"Капитальный ремонт и реконструкция систем коммунальной инфраструктуры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2014-2020 годы"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3" y="1039962"/>
          <a:ext cx="8913319" cy="5701407"/>
        </p:xfrm>
        <a:graphic>
          <a:graphicData uri="http://schemas.openxmlformats.org/drawingml/2006/table">
            <a:tbl>
              <a:tblPr/>
              <a:tblGrid>
                <a:gridCol w="5655912"/>
                <a:gridCol w="1067248"/>
                <a:gridCol w="1138398"/>
                <a:gridCol w="1051761"/>
              </a:tblGrid>
              <a:tr h="532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Плановые значения, 2016 год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Фактические значения, 2016 год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1.ТЕПЛОСНАБЖЕНИЕ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 Удельный вес протяженности ветхих сетей, в общей протяженности сетей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24,4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отказов</a:t>
                      </a:r>
                      <a:endParaRPr lang="ru-RU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 Удельный расход электрической энергии на выработку и передачу 1Гкал тепловой энергии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 Гкал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38,75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36,15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 Технологический расход тепловой энергии при ее передаче по тепловым сетям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Гкал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40671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57104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 Количество отказов на сетях ГВС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2.ВОДОСНАБЖЕНИЕ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 Удельный вес протяженности ветхих сетей, в общей протяженности сетей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аварий, отказов</a:t>
                      </a:r>
                      <a:endParaRPr lang="ru-RU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 Энергозатраты на выработку 1 единицы продукции (услуги)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0,85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0,76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3.ВОДООТВЕДЕНИЕ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 Удельный вес протяженности ветхих сетей, в общей протяженности сетей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порывов</a:t>
                      </a:r>
                      <a:endParaRPr lang="ru-RU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 Энергозатраты на выработку 1 единицы продукции (услуги)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0,58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0,61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ГАЗОСНАБЖЕНИЕ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 Протяженность сетей, всего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124,5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192,88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 Удельный вес протяженности (сетей срок эксплуатации более 30 лет) в общей протяженности сетей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аварий, отказов</a:t>
                      </a:r>
                      <a:endParaRPr lang="ru-RU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ЭНЕРГОСНАБЖЕНИЕ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 Удельный вес протяженности ветхих сетей, в общей протяженности сетей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38144" marR="38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 Количество  отказов</a:t>
                      </a:r>
                      <a:endParaRPr lang="ru-RU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 Электрические нагрузки (сумма максимумов нагрузок на шинах ТП)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МВт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40,92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14,78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5.4 Электрические нагрузки (сумма совмещенных максимумов нагрузок на шинах 35-110 кВ ПС)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МВт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36,02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1,48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 Питающие сети 6 кВ (сумма совмещенных максимумов нагрузок РП)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МВт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17,43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6,79</a:t>
                      </a: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872732"/>
      </p:ext>
    </p:extLst>
  </p:cSld>
  <p:clrMapOvr>
    <a:masterClrMapping/>
  </p:clrMapOvr>
  <p:transition spd="slow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"Профилактика правонарушений на территории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2015-2017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052736"/>
          <a:ext cx="8928992" cy="5127798"/>
        </p:xfrm>
        <a:graphic>
          <a:graphicData uri="http://schemas.openxmlformats.org/drawingml/2006/table">
            <a:tbl>
              <a:tblPr/>
              <a:tblGrid>
                <a:gridCol w="6336704"/>
                <a:gridCol w="864096"/>
                <a:gridCol w="864096"/>
                <a:gridCol w="864096"/>
              </a:tblGrid>
              <a:tr h="2327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уличных преступлений в числе зарегистрированных общеуголовных преступлений 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общеуголовной преступности </a:t>
                      </a: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10 тыс. населения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142,0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184,9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административных правонарушений, посягающих на общественный порядок и общественную безопасность, выявленных с участием народных дружинников (глава 20 КоАП РФ), в общем количестве таких правонарушений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6,9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учащихся 6-11 классов образовательных организаций охваченных мероприятиями, направленными на формирование стойкой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негативной установки по отношению к употреблению психоактивных веществ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несовершеннолетних, находящихся в социально опасном положении, снятых с учета в связи с положительной динамикой, от общего числа состоящих на учете на конец отчетного периода</a:t>
                      </a: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семей, находящихся в социально опасном положении, снятых с учета в связи с положительной динамикой, от общего числа состоящих на учете на конец отчетного периода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учащихся  образовательных организаций охваченных мероприятиями Подпрограммы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«Профилактика терроризма и  экстремизма»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66,0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рассмотренных дел об административных правонарушениях,  составленных должностными лицами администрации города Урай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взысканных штрафов, от общего числа наложенных административной комиссией муниципального образования город Урай  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административных правонарушений, предусмотренных ст.12.9, 12.12, 12.19 КоАП РФ, выявленных с помощью технических средств фото-, видеофиксации, работающих в автоматическом режиме, в общем количестве таких правонарушений</a:t>
                      </a:r>
                    </a:p>
                  </a:txBody>
                  <a:tcPr marL="35792" marR="35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раскрытых преступлений с использованием системы видеонаблюдения в общем количестве преступлений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граждан, положительно оценивающих состояние межнациональных отношений*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71,0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,7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граждан, положительно оценивающих состояние межконфессиональных отношений*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84,7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толерантного отношения граждан к представителям другой национальности*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76,3</a:t>
                      </a: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792" marR="35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46832"/>
      </p:ext>
    </p:extLst>
  </p:cSld>
  <p:clrMapOvr>
    <a:masterClrMapping/>
  </p:clrMapOvr>
  <p:transition spd="slow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rgbClr val="4E5B6F">
                  <a:lumMod val="50000"/>
                </a:srgbClr>
              </a:solidFill>
              <a:latin typeface="Constantia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50251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6021288"/>
            <a:ext cx="6696744" cy="720080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Диспетчерами МКУ «ЕДДС» принято и отработано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49 727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звонков от населения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9512" y="1052736"/>
            <a:ext cx="8784976" cy="1080120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использованием системы видеонаблюдения «Безопасный город» выявлено (раскрыто) 11 преступлений 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2158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административных правонарушения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512" y="2204864"/>
            <a:ext cx="8784976" cy="720080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участием добровольной народной дружины выявлено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преступлений 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332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административных правонарушений</a:t>
            </a:r>
          </a:p>
          <a:p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9512" y="2996952"/>
            <a:ext cx="8784976" cy="648072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 смотр – конкурс санитарных дружин –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участников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9512" y="4797152"/>
            <a:ext cx="6696744" cy="1152128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Проведён инструктаж по соблюдению мер пожарной безопасности в лесах, жилых помещениях, садоводческих и огороднических объединениях (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7 316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человек), распространено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11 296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памяток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9512" y="3717032"/>
            <a:ext cx="6696744" cy="936104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Проведено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учений аварийно-спасательных служб и аварийно-спасательных формирований (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683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участника,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единица техники)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lang="ru-RU" sz="1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4248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66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"Защита населения и территории городского округа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от чрезвычайных ситуаций, совершенствование гражданской обороны" на 2013-2018 годы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79511" y="1268760"/>
          <a:ext cx="8856984" cy="5088008"/>
        </p:xfrm>
        <a:graphic>
          <a:graphicData uri="http://schemas.openxmlformats.org/drawingml/2006/table">
            <a:tbl>
              <a:tblPr/>
              <a:tblGrid>
                <a:gridCol w="6336705"/>
                <a:gridCol w="720080"/>
                <a:gridCol w="864096"/>
                <a:gridCol w="93610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населения получившие памятки по способам защиты, действиям населения в чрезвычайных ситуациях и по сигналам гражданской обороны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подготовки проектно-сметной документации, проведения работ по капитальному ремонту, монтажу оборудования, приведения защитных сооружений гражданской обороны в готовность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обеспечения, восполнения резерва средств индивидуальной защиты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оснащения общественных спасательных постов в местах массового отдыха людей на водных объектах оборудованием и снаряжением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внедрения и обеспечения работы «Системы обеспечения вызова экстренных оперативных служб по единому номеру «112» на базе единой дежурно-диспетчерской службы города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на удаленном рабочем месте дежурно-диспетчерских служб (ДДС-01,02,03)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Охват населения города Урай муниципальной системой оповещения (МСО), доведение сигналов гражданской обороны до населения</a:t>
                      </a: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32" marR="393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4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минерализованных полос на территории города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4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охваченного противопожарной пропагандой (размещение статей, памяток, видеороликов в средствах массовой информации и среди населения города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4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Аварийно-спасательного формирования муниципального казенного учреждения «Единая дежурно-диспетчерская служба города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оборудованием, инвентарем и снаряжением для тушения пожаров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39798"/>
      </p:ext>
    </p:extLst>
  </p:cSld>
  <p:clrMapOvr>
    <a:masterClrMapping/>
  </p:clrMapOvr>
  <p:transition spd="slow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4E5B6F">
                  <a:lumMod val="50000"/>
                </a:srgbClr>
              </a:solidFill>
              <a:latin typeface="Constantia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2887663" y="474663"/>
            <a:ext cx="4059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endParaRPr lang="ru-RU" sz="2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60032" y="1988840"/>
            <a:ext cx="4104456" cy="122413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>
                <a:solidFill>
                  <a:prstClr val="black"/>
                </a:solidFill>
                <a:latin typeface="Times New Roman" pitchFamily="18" charset="0"/>
              </a:rPr>
              <a:t>Организована ликвидация </a:t>
            </a:r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10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</a:rPr>
              <a:t> несанкционированных свалок из </a:t>
            </a:r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28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</a:rPr>
              <a:t> находящихся в реестре</a:t>
            </a:r>
          </a:p>
          <a:p>
            <a:endParaRPr lang="ru-RU" b="1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63688" y="1052736"/>
            <a:ext cx="7200800" cy="86409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>
                <a:solidFill>
                  <a:prstClr val="black"/>
                </a:solidFill>
                <a:latin typeface="Times New Roman" pitchFamily="18" charset="0"/>
              </a:rPr>
              <a:t>2016 год – Год Экологии в городе Урай прошел под девизом «Думать о будущем – беречь настоящее!».</a:t>
            </a:r>
            <a:r>
              <a:rPr lang="ru-RU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ru-RU" b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63688" y="5877272"/>
            <a:ext cx="7200800" cy="908720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рамках общегородских субботников очищено территории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га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вывезено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41 м3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(250 участников)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688" y="1988840"/>
            <a:ext cx="3024336" cy="122413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Высажено: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Деревьев 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843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Кустарников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Цветов –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92 000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63688" y="3284984"/>
            <a:ext cx="7200800" cy="792088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Проведено более 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экологических мероприяти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й, в которых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приняли участие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более 10 000</a:t>
            </a:r>
            <a:r>
              <a:rPr lang="ru-RU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человек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3688" y="4869160"/>
            <a:ext cx="7200800" cy="936104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рамках Международной экологической акции «Спасти и сохранить» проведено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природоохранных и эколого-просветительских мероприятий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63688" y="4221088"/>
            <a:ext cx="7200800" cy="50405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Утилизировано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2349 тыс.м3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твердых бытовых отходов</a:t>
            </a:r>
          </a:p>
        </p:txBody>
      </p:sp>
      <p:sp>
        <p:nvSpPr>
          <p:cNvPr id="15389" name="Прямоугольник 24"/>
          <p:cNvSpPr>
            <a:spLocks noChangeArrowheads="1"/>
          </p:cNvSpPr>
          <p:nvPr/>
        </p:nvSpPr>
        <p:spPr bwMode="auto">
          <a:xfrm>
            <a:off x="0" y="0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0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99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563" y="76470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"Охрана окружающей среды в границах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2012-2016 годы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6" y="1844824"/>
          <a:ext cx="8229600" cy="2216992"/>
        </p:xfrm>
        <a:graphic>
          <a:graphicData uri="http://schemas.openxmlformats.org/drawingml/2006/table">
            <a:tbl>
              <a:tblPr/>
              <a:tblGrid>
                <a:gridCol w="4050712"/>
                <a:gridCol w="1184883"/>
                <a:gridCol w="1408943"/>
                <a:gridCol w="1585062"/>
              </a:tblGrid>
              <a:tr h="32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Уменьшение негативного воздействия на водные объекты от металлических обломков на 30% по сравнению с 2011 годом</a:t>
                      </a: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ликвидированных несанкционированных свалок  от общего количества  несанкционированных свалок</a:t>
                      </a: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87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Увеличение доли населения, вовлеченного в эколого – просветительские и эколого-образовательные мероприятия, от общего количества населения города Урай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несанкционированных свалок на начало года </a:t>
                      </a:r>
                    </a:p>
                  </a:txBody>
                  <a:tcPr marL="39922" marR="39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площади лесов в границе населенного пункта город Урай, на которых проведены работы по лесоустройству</a:t>
                      </a: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294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9922" marR="39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71883"/>
      </p:ext>
    </p:extLst>
  </p:cSld>
  <p:clrMapOvr>
    <a:masterClrMapping/>
  </p:clrMapOvr>
  <p:transition spd="slow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04" y="620688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"Развитие малого и среднего предпринимательства, потребительского рынка и сельскохозяйственных товаропроизводителей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2016-2020 годы"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1520" y="1988840"/>
          <a:ext cx="8229600" cy="2840604"/>
        </p:xfrm>
        <a:graphic>
          <a:graphicData uri="http://schemas.openxmlformats.org/drawingml/2006/table">
            <a:tbl>
              <a:tblPr/>
              <a:tblGrid>
                <a:gridCol w="4785634"/>
                <a:gridCol w="1047980"/>
                <a:gridCol w="1049036"/>
                <a:gridCol w="1346950"/>
              </a:tblGrid>
              <a:tr h="334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31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517,2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362,7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Обеспеченность торговыми площадями на 1000 жителей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кв. 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Обеспеченность посадочными местами на 1000 жителей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производства молока (в базисной жирности)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реализации молочной продукции местными сельскохозяйственными товаропроизводителями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поголовья животных и птицы сельскохозяйственных товаропроизводителей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Расширение ассортимента молочной продукции, выпускаемой сельскохозяйственными товаропроизводителями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74" marR="414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777427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n w="11430"/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Программная структура расходов бюджета за 2016 год, тыс.рублей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980728"/>
          <a:ext cx="8712967" cy="5722524"/>
        </p:xfrm>
        <a:graphic>
          <a:graphicData uri="http://schemas.openxmlformats.org/drawingml/2006/table">
            <a:tbl>
              <a:tblPr/>
              <a:tblGrid>
                <a:gridCol w="4792848"/>
                <a:gridCol w="1259017"/>
                <a:gridCol w="1173174"/>
                <a:gridCol w="1487928"/>
              </a:tblGrid>
              <a:tr h="4439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программы 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План на год (уточненный)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 от уточненного плана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3 916 489,5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3 832 658,1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97,9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6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1.Муниципальная программа «Модернизация здравоохранения муниципального образования городской округ город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» на 2013-2017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11 252,5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10 606,3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94,3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2.Муниципальная программа "Развитие образования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2014-2018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1 824 926,8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1 792 554,5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98,2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3.Муниципальная программа "Культура города Урай" на 2012-2016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372 841,6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359 514,1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96,4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программа "Развитие физической культуры, спорта и туризма в городе Урай" на 2016-2018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112 962,4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111 469,8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98,7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6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5.Муниципальная программа "Поддержка социально ориентированных некоммерческих  организаций в городе Урай" на 2015 - 2017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14 430,6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14 430,6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100,0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6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6.Муниципальная программа "Улучшение жилищных условий граждан, проживающих на территории муниципального образования город Урай" на 2016-2018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503 211,3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481 829,8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95,8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6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7.Муниципальная программа "Капитальный ремонт и реконструкция систем коммунальной инфраструктуры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 2014-2020 годы"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91 049,6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91 049,6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100,0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7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8.Муниципальная программа "Профилактика правонарушений на территории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2015-2017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12 796,7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12 771,6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99,8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861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 Муниципальная программа "Защита населения и территории городского округа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от чрезвычайных ситуаций, совершенствование гражданской обороны" на 2013-2018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27 857,9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27 821,5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99,9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1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 Муниципальная программа "Охрана окружающей среды в границах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2012-2016 годы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4 376,7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4 376,7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100,0 </a:t>
                      </a:r>
                    </a:p>
                  </a:txBody>
                  <a:tcPr marL="5954" marR="5954" marT="5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9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"Информационное общество -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2016-2018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906979"/>
          <a:ext cx="8928991" cy="58887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048672"/>
                <a:gridCol w="792088"/>
                <a:gridCol w="1080120"/>
                <a:gridCol w="1008111"/>
              </a:tblGrid>
              <a:tr h="351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31.12.2016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31.12.2016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межведомственных запросов, направляемых в администрацию города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муниципальные учреждения в электронном виде, в общем количестве межведомственных запросов</a:t>
                      </a:r>
                    </a:p>
                  </a:txBody>
                  <a:tcPr marL="57249" marR="57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организацией доступа к информации о деятельности органов местного самоуправления, размещаемой в сети Интернет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 в администрации города Урай, органах администрации города Урай, осуществляющих обмен электронными образами документов с использованием единой системы электронного документооборота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органов местного самоуправления города Урай, использующих территориальную информационную систему Югры для предоставления информации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соответствия информационных систем администрации города Урай, органов администрации города Урай требованиям информационной безопасности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информационных материалов о деятельности органов местного самоуправления в теле- и радио эфире ТРК «Спектр»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публикаций о деятельности органов местного самоуправления и социально-экономических преобразованиях в муниципальном образовании на страницах газеты «Знамя»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получившего информацию о деятельности органов местного самоуправления и социально-экономических преобразованиях в муниципальном образовании через печатные СМИ, процентов от числа опрошенных респондентов, ответивших «информацию о деятельности органов местного самоуправления получаю через газету «Знамя»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Доверие к печатному источнику информации о деятельности органов местного самоуправления, процентов от числа опрошенных респондентов, ответивших «доверяю» и «скорее доверяю»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</a:p>
                  </a:txBody>
                  <a:tcPr marL="57249" marR="57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780115"/>
      </p:ext>
    </p:extLst>
  </p:cSld>
  <p:clrMapOvr>
    <a:masterClrMapping/>
  </p:clrMapOvr>
  <p:transition spd="slow"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"Развитие транспортной системы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2016-2020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539552" y="1412776"/>
          <a:ext cx="8229600" cy="4416552"/>
        </p:xfrm>
        <a:graphic>
          <a:graphicData uri="http://schemas.openxmlformats.org/drawingml/2006/table">
            <a:tbl>
              <a:tblPr/>
              <a:tblGrid>
                <a:gridCol w="4937927"/>
                <a:gridCol w="822711"/>
                <a:gridCol w="1292950"/>
                <a:gridCol w="1176012"/>
              </a:tblGrid>
              <a:tr h="397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Протяженность автомобильных дорог общего пользования местного значения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83,21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Протяженность автомобильных дорог общего пользования местного значения с твердым покрытием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48,16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50,58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Доля протяженности автомобильных дорог общего пользования с твердым и переходным типами покрытия в общей протяженности автомобильных дорог общего пользования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Доля протяженности автомобильных дорог общего пользования местного значения, соответствующих нормативным требованиям к транспортно-эксплуатационным показателям на 31 декабря отчетного года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Уровень обеспеченности населения в транспортном обслуживании при    переправлении через грузовую и пассажирскую переправы, организованные через реку Конда в летний и зимний периоды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  <a:tab pos="4654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Уровень обеспеченности населения в транспортном обслуживании при выполнении пассажирских перевозок на автомобильном транспорте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Доля автомобильных дорог общего пользования, обеспеченных техническими паспортами и проектами организации дорожного движения от общего количества автомобильных дорог</a:t>
                      </a:r>
                    </a:p>
                  </a:txBody>
                  <a:tcPr marL="37286" marR="37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37286" marR="37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146546"/>
      </p:ext>
    </p:extLst>
  </p:cSld>
  <p:clrMapOvr>
    <a:masterClrMapping/>
  </p:clrMapOvr>
  <p:transition spd="slow"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404664"/>
            <a:ext cx="9036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"Создание условий для эффективного и ответственного управления муниципальными финансами, повышения устойчивости местного бюджета городского округа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Управление муниципальными финансами в городском округе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период до 2020 года"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7505" y="1988840"/>
          <a:ext cx="8928991" cy="4559090"/>
        </p:xfrm>
        <a:graphic>
          <a:graphicData uri="http://schemas.openxmlformats.org/drawingml/2006/table">
            <a:tbl>
              <a:tblPr/>
              <a:tblGrid>
                <a:gridCol w="6336704"/>
                <a:gridCol w="792088"/>
                <a:gridCol w="936104"/>
                <a:gridCol w="864095"/>
              </a:tblGrid>
              <a:tr h="503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03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Достижение исполнения утвержденных первоначальных плановых назначений по налоговым и неналоговым доходам на уровне не менее 100%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03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Достижение исполнения</a:t>
                      </a: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расходных обязательств городского округа в размере не менее 95% от бюджетных ассигнований, утвержденных решением о бюджете городского округа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среднего уровня качества финансового менеджмента главных распорядителей бюджетных средств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46,0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расходов бюджета муниципального образования, формируемых в рамках муниципальных программ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Просроченная кредиторская задолженность в бюджете муниципального образования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006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Дефицит бюджета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(% от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утвержденного общего годового объема доходов местного бюджета без учета утвержденного объема безвозмездных поступлений и поступлений налоговых доходов по дополнительным нормативам отчислений)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Потребность муниципального образования в привлечении бюджетных кредитов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качества организации и осуществления бюджетного процесса в городском округе в рейтинге между городскими округами автономного округа по итогам работы за год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</a:t>
                      </a: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средней сводной оценки качества, сложившейся по городским округам)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Соблюдение норм Бюджетного кодекса Российской Федерации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80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количества проведенных контрольных мероприятий от запланированных 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171,4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178079"/>
      </p:ext>
    </p:extLst>
  </p:cSld>
  <p:clrMapOvr>
    <a:masterClrMapping/>
  </p:clrMapOvr>
  <p:transition spd="slow"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096" y="548680"/>
            <a:ext cx="9036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"Создание условий для эффективного и ответственного управления муниципальными финансами, повышения устойчивости местного бюджета городского округа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Управление муниципальными финансами в городском округе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период до 2020 года"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7505" y="2348880"/>
          <a:ext cx="8928991" cy="3118227"/>
        </p:xfrm>
        <a:graphic>
          <a:graphicData uri="http://schemas.openxmlformats.org/drawingml/2006/table">
            <a:tbl>
              <a:tblPr/>
              <a:tblGrid>
                <a:gridCol w="6336704"/>
                <a:gridCol w="792088"/>
                <a:gridCol w="936104"/>
                <a:gridCol w="864095"/>
              </a:tblGrid>
              <a:tr h="522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47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количества проведенных контрольных мероприятий от запланированных 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171,4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04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информации, размещенной в информационно-телекоммуникационной сети «Интернет», в общем объеме информации, обязательной к размещению в соответствии с нормативными правовыми актами Российской Федерации, автономного округа, муниципального образования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03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главных распорядителей средств бюджета муниципального образования, представивших отчетность в сроки, установленные финансовым органом 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03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 исполнения представлений (предписаний), вынесенных по результатам проведения контрольных мероприятий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04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налоговых и неналоговых доходов местного бюджета (за исключением поступлений налоговых доходов по дополнительным нормативам отчислений) в общем объеме собственных доходов бюджета муниципального образования (без учета субвенций)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38,9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04">
                <a:tc>
                  <a:txBody>
                    <a:bodyPr/>
                    <a:lstStyle/>
                    <a:p>
                      <a:pPr indent="-381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просроченной кредиторской задолженности по оплате труда (включая начисления на оплату труда) муниципальных учреждений в общем объеме расходов муниципального образования на оплату труда (включая начисления на оплату труда)</a:t>
                      </a:r>
                    </a:p>
                  </a:txBody>
                  <a:tcPr marL="24500" marR="24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4500" marR="24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450222"/>
      </p:ext>
    </p:extLst>
  </p:cSld>
  <p:clrMapOvr>
    <a:masterClrMapping/>
  </p:clrMapOvr>
  <p:transition spd="slow"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"Совершенствование и развитие муниципального управления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2015-2017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09" y="1124744"/>
          <a:ext cx="8784978" cy="5694040"/>
        </p:xfrm>
        <a:graphic>
          <a:graphicData uri="http://schemas.openxmlformats.org/drawingml/2006/table">
            <a:tbl>
              <a:tblPr/>
              <a:tblGrid>
                <a:gridCol w="467159"/>
                <a:gridCol w="4975886"/>
                <a:gridCol w="776952"/>
                <a:gridCol w="854811"/>
                <a:gridCol w="855359"/>
                <a:gridCol w="854811"/>
              </a:tblGrid>
              <a:tr h="36004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Arial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План на 2016 год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Факт за 2016 год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Целевые показатели подпрограммы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«Создание условий для совершенствования системы муниципального управления».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Уровень осведомленности населения города Урай о Стратегии социально-экономического развития города Урай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65,0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65,7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101,1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Удовлетворенность населения деятельностью главы города Урай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75,2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107,4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Заседание Координационного совета по реализации политики в интересах семьи и детей и вопросам демографической политики при администрации города Урай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менее 2х ежегодно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Информационное сопровождение реализации Стратегии социально-экономического развития города Урай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сообщений в СМИ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106,7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Заседание Общественного совета по социально-экономическому развитию муниципального образования городской округ город Урай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менее 2х ежегодно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66.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бесспорности выданных юридически значимых документов о государственной регистрации актов гражданского состояния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99,7 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100,1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77.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Предписания по итогам проверок органов по контролю и надзору в сфере государственной регистрации актов гражданского состояния об устранении нарушений законодательства 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88.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Создание архивного фонда записей актов гражданского состояния)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111,1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99.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Процент положительных отзывов населения о качестве полученных государственных услуг государственной регистрации актов гражданского состояния от общего количества участвующих в опросе 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 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110.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Количество единиц хранения архивного фонда, переведенных в электронный вид (нарастающим итогом).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1060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1294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122,1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111.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Доля детей-сирот и детей, оставшихся без попечения родителей, переданных на воспитание в семью граждан, от общей численности детей-сирот и детей, оставшихся без попечения родителей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94,</a:t>
                      </a: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102,5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«Предоставление муниципальных услуг органами администрации города Урай».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Уровень удовлетворенности жителей города Урай качеством предоставления государственных и муниципальных услуг к 2018 году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менее 70 процентов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84,4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120,6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451925"/>
      </p:ext>
    </p:extLst>
  </p:cSld>
  <p:clrMapOvr>
    <a:masterClrMapping/>
  </p:clrMapOvr>
  <p:transition spd="slow"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"Совершенствование и развитие муниципального управления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2015-2017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0" y="1124743"/>
          <a:ext cx="8964490" cy="5472611"/>
        </p:xfrm>
        <a:graphic>
          <a:graphicData uri="http://schemas.openxmlformats.org/drawingml/2006/table">
            <a:tbl>
              <a:tblPr/>
              <a:tblGrid>
                <a:gridCol w="476704"/>
                <a:gridCol w="5077564"/>
                <a:gridCol w="792828"/>
                <a:gridCol w="872278"/>
                <a:gridCol w="872838"/>
                <a:gridCol w="872278"/>
              </a:tblGrid>
              <a:tr h="391863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Arial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План на 2016 год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Факт за 2016 год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02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многофункциональных центрах предоставления государственных услуг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менее 90 процентов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296,0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3,3 раза больше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34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33.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Доля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менее 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процентов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141,0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66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Среднее число обращений представителей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бизнес-сообщества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в орган государственной власти Российской Федерации (орган местного самоуправления) для получения одной государственной (муниципальной) услуги, связанной со сферой предпринимательской деятельности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34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Время ожидания в очереди при обращении заявителя в орган местного самоуправления для получения муниципальных услуг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мин.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 15 минут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66..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Показатели, характеризующие качество оказываемых услуг на базе МАУ МФЦ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Наличие обоснованных жалоб на качество предоставляемой услуги (количество обоснованных жалоб/общее количество услуг предоставляемых на базе МАУ МФЦ*100%) - %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более 0,5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Не более 0,5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Среднее время ожидания в очереди для подачи (получения) документов 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минут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более 15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4,7 раз меньше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Удовлетворенность качеством оказания услуг  МАУ МФЦ (доля заявителей выбравших варианты ответов «удовлетворен», «скорее удовлетворен, чем не удовлетворен»)- % 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Не менее 95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98,65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103,8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Наличие информации о количестве, перечне предоставляемых услуг в МАУ МФЦ, а также форм документов (заявлений), необходимых для предоставления государственных и муниципальных услуг, предоставляемых на базе МФЦ - %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Количественные показатели по предоставлению услуг на базе МАУ МФЦ*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 муниципальных услуг в многофункциональных центрах  предоставления государственных и муниципальных услуг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услуг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37360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39775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106,5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Информационно-консультационная услуга по вопросам предоставления государственных и муниципальных услуг на базе МАУ МФЦ</a:t>
                      </a:r>
                    </a:p>
                  </a:txBody>
                  <a:tcPr marL="40791" marR="407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услуг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10000</a:t>
                      </a: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14092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140,9</a:t>
                      </a:r>
                      <a:endParaRPr lang="ru-RU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765721"/>
      </p:ext>
    </p:extLst>
  </p:cSld>
  <p:clrMapOvr>
    <a:masterClrMapping/>
  </p:clrMapOvr>
  <p:transition spd="slow"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"Совершенствование и развитие муниципального управления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2015-2017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970519"/>
          <a:ext cx="8784978" cy="5368905"/>
        </p:xfrm>
        <a:graphic>
          <a:graphicData uri="http://schemas.openxmlformats.org/drawingml/2006/table">
            <a:tbl>
              <a:tblPr/>
              <a:tblGrid>
                <a:gridCol w="380006"/>
                <a:gridCol w="5099759"/>
                <a:gridCol w="768414"/>
                <a:gridCol w="845419"/>
                <a:gridCol w="845961"/>
                <a:gridCol w="845419"/>
              </a:tblGrid>
              <a:tr h="40688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791" marR="40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latin typeface="Arial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План на 2016 год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Факт за 2016 год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8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Подпрограммы 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 «Развитие муниципальной службы и резерва управленческих кадров».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8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муниципальных служащих, повысивших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профес-сиональный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уровень в соответствии с потребностями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 2,9 раз больше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3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Доля должностей муниципальной службы высшей, главной и ведущей группы, учрежденных для выполнения функции «руководитель», на которые сформирован резерв кадров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Доля должностей муниципальной службы высшей, главной и ведущей группы, учрежденных для выполнения функции «руководитель», на которые сформирован резерв кадров, замещаемых на основе назначения из резерва кадров, ежегодно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 2,2 раза больше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8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Соответствие принятых муниципальных правовых актов действующему законодательству о муниципальной службе и противодействии коррупции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430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Доля участников конкурса «Лучший работник органов местного самоуп-равления города Урай» от общего числа работников органов местного самоуправления города Урай</a:t>
                      </a: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142,9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527" marR="40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62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 «Управление и распоряжение муниципальным имуществом муниципального образования город Урай».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35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Доля объектов недвижимого имущества, на которые зарегистрировано право собственности муниципального образования в общем объеме объектов, подлежащих государственной регистрации, за исключением земельных участков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77,3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80,9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62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Удельный вес неиспользуемого недвижимого имущества в общем количестве недвижимого имущества муниципального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63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Доля основных фондов организаций муниципальной формы собственности, находящихся в стадии банкротства, в основных фондах организаций муниципальной формы собственности (на конец года по полной учетной стоимости)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2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Удельный вес земельных участков, проданных и переданных в аренду, в общем количестве земельных участ-ков, сформированных и переданных на исполнение муниципальным казенным учреждением «Управление градостроительства, землепользова-ния и природопользования города Урай»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657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от управления муниципальным имуществом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от плановых назначений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388015"/>
      </p:ext>
    </p:extLst>
  </p:cSld>
  <p:clrMapOvr>
    <a:masterClrMapping/>
  </p:clrMapOvr>
  <p:transition spd="slow"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"Обеспечение градостроительной деятельности на территории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 2015-2017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79513" y="1124744"/>
          <a:ext cx="8856982" cy="48615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968464"/>
                <a:gridCol w="448359"/>
                <a:gridCol w="792088"/>
                <a:gridCol w="648071"/>
              </a:tblGrid>
              <a:tr h="50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«Обеспечение территории  города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документами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градорегулирования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 вес территории, на  которую разработаны проекты планировки и проекты межевания  от общей площади границ проектирования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«Управление земельными ресурсами»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8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земельных участков, поставленных на государственный кадастровый учет, в т.ч. под многоквартирные жилые дома, для проведения торгов, предоставления гражданам льготной категории, под муниципальное имущество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проинвентаризированных земель по отношению к общей площади земель, вовлеченных в оборот в границах муниципального образования город Урай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продолжительность сроков формирования земельных участков и принятия решения о предоставлении земельных  участков, предназначенных  для строительства (за исключением жилищного строительства)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дни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предоставленных земельных участков в аренду, собственность, постоянное (бессрочное) пользование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земель, нарушенных в результате хозяйственной деятельности, и вовлеченных в оборот после их рекультивации по отношению к общей площади земель, вовлеченных в оборот в границах муниципального образования города Урай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0,028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в бюджет городского округа город Урай от продажи земельных участков или права на заключение договоров аренды земельных участков, находящихся в муниципальной собственности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3961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7051,2**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эффект  от выполнения работ по вовлечению земель  в оборот и их реализации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2800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9851,2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предоставленных для строительства в расчете на 10 тыс. человек населения - всего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земельных участков, предоставленных для жилищного строительства, индивидуального строительства и комплексного освоения в целях жилищного строительства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площади земельных участков, являющихся объектами налогообложения земельным налогом, в общей площади территории города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439707"/>
      </p:ext>
    </p:extLst>
  </p:cSld>
  <p:clrMapOvr>
    <a:masterClrMapping/>
  </p:clrMapOvr>
  <p:transition spd="slow"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"Обеспечение градостроительной деятельности на территории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 2015-2017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79511" y="1268759"/>
          <a:ext cx="8856985" cy="50292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480721"/>
                <a:gridCol w="648072"/>
                <a:gridCol w="788767"/>
                <a:gridCol w="939425"/>
              </a:tblGrid>
              <a:tr h="142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 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«Развитие  информационной системы обеспечения градостроительной деятельности»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физическим и юридическим лицам за предоставление сведений из АИС ОГД(*)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4. «Благоустройство и озеленение   города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 благоустроенных внутриквартальных и дворовых территорий от общей площади  внутриквартальных и дворовых территорий, расположенных в жилой многоэтажной застройке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82,38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 благоустроенных парков, скверов, пешеходных зон, территорий общего пользования, озеленения, от их общей  площади (*)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 благоустроенных детских игровых и спортивных площадок от  их общей площади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объектов внешнего благоустройства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(шт.)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 объектов социальной инфраструктуры,  в которых созданы условия для беспрепятственного доступа маломобильных групп населения, к общему количеству объектов социальной инфраструктуры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объектов многоквартирного жилого фонда,  в которых созданы условия для беспрепятственного доступа маломобильных групп населения, к общему количеству объектов многоквартирного жилого фонда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«Обеспечение содействия гражданам в проведении государственного кадастрового учета и государственной регистрации прав граждан на объекты индивидуального жилищного строительства»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обследованных земельных участков, отведенных под индивидуальное жилищное строительство, от общего числа земельных участков, отведенных под индивидуальное жилищное строительство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застройщиков индивидуального жилищного строительства города Урай, информированных об упрощенном порядке ввода объектов в эксплуатацию от общего числа владельцев земельных участков, предоставленных под строительство индивидуальных жилых домов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застроенных участков с введенными в эксплуатацию индивидуальными жилыми домами  в общем количестве земельных участков, выделенных под индивидуальное жилищное строительство (*)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ежегодного объема введенного индивидуального жилья на территории города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менее 3000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9979" marR="19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3020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3147,5</a:t>
                      </a:r>
                    </a:p>
                  </a:txBody>
                  <a:tcPr marL="19979" marR="199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681904"/>
      </p:ext>
    </p:extLst>
  </p:cSld>
  <p:clrMapOvr>
    <a:masterClrMapping/>
  </p:clrMapOvr>
  <p:transition spd="slow"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"Молодежь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2016-2020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51521" y="1124744"/>
          <a:ext cx="8712966" cy="4744568"/>
        </p:xfrm>
        <a:graphic>
          <a:graphicData uri="http://schemas.openxmlformats.org/drawingml/2006/table">
            <a:tbl>
              <a:tblPr firstRow="1" firstCol="1" bandRow="1"/>
              <a:tblGrid>
                <a:gridCol w="5832647"/>
                <a:gridCol w="864096"/>
                <a:gridCol w="936104"/>
                <a:gridCol w="1080119"/>
              </a:tblGrid>
              <a:tr h="200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65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молодежи, вовлеченной в мероприятия, направленные на физическую подготовку молодежи допризывного возраста, духовно-нравственное и гражданско-патриотическое воспитание, формирование системы духовно-нравственных ценностей и развитие межэтнических отношений, в общей численности молодежи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82,1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2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молодежи, принимающей участие в добровольческой деятельности, в общей численности молодежи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молодежи, вовлеченной в программы в сфере поддержки талантливой молодежи, в общем количестве молодежи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2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молодежи, участвующей в реализации мероприятий по профилактике асоциальных явлений в молодежной среде, от общего числа молодежи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молодежи, участвующей в профориентационных мероприятиях, а также в мероприятиях содействия занятости и трудоустройству молодежи, в общем количестве молодежи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2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молодежи, участвующей в деятельности детских и молодежных общественных объединений, в общем количестве молодежи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2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Удовлетворенность потребителей качеством услуг, оказываемых МБУ «Молодежный центр» в рамках выполнения муниципального задания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26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обоснованных жалоб на качество услуг, оказанных МБУ «Молодежный центр» в рамках выполнения муниципального задания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9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74729" marR="74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549991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908720"/>
          <a:ext cx="8784976" cy="5717864"/>
        </p:xfrm>
        <a:graphic>
          <a:graphicData uri="http://schemas.openxmlformats.org/drawingml/2006/table">
            <a:tbl>
              <a:tblPr/>
              <a:tblGrid>
                <a:gridCol w="4832458"/>
                <a:gridCol w="1269421"/>
                <a:gridCol w="1182871"/>
                <a:gridCol w="1500226"/>
              </a:tblGrid>
              <a:tr h="375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программы 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План на год (уточненный)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 от уточненного плана</a:t>
                      </a:r>
                    </a:p>
                  </a:txBody>
                  <a:tcPr marL="5954" marR="5954" marT="5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9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 Муниципальная программа "Развитие малого и среднего предпринимательства, потребительского рынка и сельскохозяйственных товаропроизводителей города Урай" на 2016-2020 годы"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38 882,8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38 740,0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99,6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 Муниципальная программа "Информационное общество - Урай" на 2016-2018 годы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15 739,9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15 739,8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100,0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 Муниципальная программа "Развитие транспортной системы города Урай" на 2016-2020 годы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46 599,0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46 064,8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98,9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48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 Муниципальная программа "Создание условий для эффективного и ответственного управления муниципальными финансами, повышения устойчивости местного бюджета городского округа г.Урай. Управление муниципальными финансами в городском округе г.Урай" на период до 2020 года"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32 332,0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31 981,6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98,9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5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 Муниципальная программа "Совершенствование и развитие муниципального управления в городе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2015-2017 год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476 888,6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470 454,3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98,7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5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 Муниципальная программа "Обеспечение градостроительной деятельности на территории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 2015-2017 годы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102 453,5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96 806,0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94,5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 Муниципальная программа "Молодежь города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2016-2020 годы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18 897,8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18 897,8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100,0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3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18. Муниципальная программа "Развитие жилищно-коммунального комплекса и повышение энергетической эффективности в городе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 2016-2018 годы"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181 600,9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180 583,6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99,4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3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 Муниципальная программа "Проектирование и строительство инженерных сетей коммунальной инфраструктуры в городе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Урай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" на 2014-2020 годы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27 388,9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26 965,7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98,5 </a:t>
                      </a:r>
                    </a:p>
                  </a:txBody>
                  <a:tcPr marL="6983" marR="6983" marT="69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5008" y="40466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n w="11430"/>
                <a:latin typeface="Arial" pitchFamily="34" charset="0"/>
                <a:cs typeface="Arial" pitchFamily="34" charset="0"/>
              </a:rPr>
              <a:t>Программная структура расходов бюджета за 2016 год, тыс.рублей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rgbClr val="4E5B6F">
                  <a:lumMod val="50000"/>
                </a:srgbClr>
              </a:solidFill>
              <a:latin typeface="Constant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Модернизация жилищно-коммунального хозяйства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1700808"/>
            <a:ext cx="5328592" cy="1440160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Энергосберегающие технологии: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Перевод освещения мест общего пользования в многоквартирных домах на энергосберегающие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28184" y="1772816"/>
            <a:ext cx="2808312" cy="1368152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90,7 млн. рублей</a:t>
            </a: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городского и окружного бюджетов на обновление коммунальных инженерных сетей</a:t>
            </a:r>
            <a:endParaRPr lang="ru-RU" sz="1600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3702686">
            <a:off x="1875461" y="949394"/>
            <a:ext cx="412624" cy="1035362"/>
          </a:xfrm>
          <a:prstGeom prst="downArrow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7300891">
            <a:off x="6861769" y="804608"/>
            <a:ext cx="412624" cy="1295813"/>
          </a:xfrm>
          <a:prstGeom prst="downArrow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3768" y="980728"/>
            <a:ext cx="4104456" cy="50405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00192" y="3645024"/>
            <a:ext cx="2592288" cy="50405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Тепловые сети 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4,383 км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00192" y="4437112"/>
            <a:ext cx="2592288" cy="50405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Сети водоснабжения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1,437 км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8378712" y="3150680"/>
            <a:ext cx="504056" cy="484632"/>
          </a:xfrm>
          <a:prstGeom prst="rightArrow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6218472" y="3150680"/>
            <a:ext cx="504056" cy="484632"/>
          </a:xfrm>
          <a:prstGeom prst="rightArrow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5229200"/>
            <a:ext cx="2592288" cy="50405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Сети энергоснабжения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3,091 км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0192" y="6021288"/>
            <a:ext cx="2592288" cy="504056"/>
          </a:xfrm>
          <a:prstGeom prst="roundRec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Сети газоснабжения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1,573 км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0" y="3212976"/>
          <a:ext cx="6012160" cy="36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lang="ru-RU" sz="1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5960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"Развитие жилищно-коммунального комплекса и повышение энергетической эффективности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2016-2018 годы"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4" y="1412776"/>
          <a:ext cx="9036496" cy="5196840"/>
        </p:xfrm>
        <a:graphic>
          <a:graphicData uri="http://schemas.openxmlformats.org/drawingml/2006/table">
            <a:tbl>
              <a:tblPr firstRow="1" firstCol="1" bandRow="1"/>
              <a:tblGrid>
                <a:gridCol w="6624737"/>
                <a:gridCol w="504056"/>
                <a:gridCol w="1008112"/>
                <a:gridCol w="899591"/>
              </a:tblGrid>
              <a:tr h="80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комфортных условий пребывания граждан в местах массового отдыха населения, ежегодно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Поддержание и улучшение существующего уровня благоустройства кладбищ, ежегодно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многоквартирных домов, признанных в установленном порядке аварийными, либо все помещения в которых признаны в установленном порядке непригодными для проживания, подлежащих сносу в соответствующем году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Поддержание в технически исправном состоянии объектов благоустройства, ежегодно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Удовлетворенность населения качеством оказания жилищно-коммунальных услуг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Выполнение обязательств муниципального образования по перечислению средств на предоставление муниципальной поддержки на проведение капитального ремонта многоквартирных домов и оплате взносов на капитальный ремонт за муниципальное имущество в многоквартирных домах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осветительных приборов на сетях уличного освещения имеющих лампы с потреблением более 120 Вт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публикаций в средствах массовой информации, выпусков в эфире телепередач о мероприятиях и способах энергосбережения и повышения энергетической эффективности, ежегодно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объема электрической энергии, расчеты за которую осуществляются с использованием приборов учета, в общем объеме электрической энергии, потребляемой (используемой) на территории муниципального образования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объема тепловой энергии, расчеты за которую осуществляются с использованием приборов учета, в общем объеме тепловой энергии, потребляемой (используемой) на территории муниципального образования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объема холодной воды, расчеты за которую осуществляются с использованием приборов учета, в общем объеме воды, потребляемой (используемой) на территории муниципального образования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объема горячей воды, расчеты за которую осуществляются с использованием приборов учета, в общем объеме воды, потребляемой (используемой) на территории муниципального образования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объема природного газа, расчеты за который осуществляются с использованием приборов учета, в общем объеме природного газа, потребляемого (используемого) на территории муниципального образования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объема энергетических ресурсов, производимых с использованием возобновляемых источников энергии и (или) вторичных энергетических ресурсов, в общем объеме энергетических ресурсов, производимых на территории муниципального образования город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Урай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12704"/>
      </p:ext>
    </p:extLst>
  </p:cSld>
  <p:clrMapOvr>
    <a:masterClrMapping/>
  </p:clrMapOvr>
  <p:transition spd="slow"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"Развитие жилищно-коммунального комплекса и повышение энергетической эффективности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2016-2018 годы"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1218758"/>
          <a:ext cx="8964488" cy="5532120"/>
        </p:xfrm>
        <a:graphic>
          <a:graphicData uri="http://schemas.openxmlformats.org/drawingml/2006/table">
            <a:tbl>
              <a:tblPr firstRow="1" firstCol="1" bandRow="1"/>
              <a:tblGrid>
                <a:gridCol w="6588224"/>
                <a:gridCol w="648072"/>
                <a:gridCol w="1008112"/>
                <a:gridCol w="720080"/>
              </a:tblGrid>
              <a:tr h="93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 на снабжение органов местного самоуправления и муниципальных учреждений (в расчете на 1 кв. метр общей площади)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тепловой энергии на снабжение органов местного самоуправления и муниципальных учреждений (в расчете на 1 кв. метр общей площади)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Гкал/м2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холодной воды на снабжение органов местного самоуправления и муниципальных учреждений (в расчете на 1 человека)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горячей воды на снабжение органов местного самоуправления и муниципальных учреждений (в расчете на 1 человека)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природного газа на снабжение органов местного самоуправления и муниципальных учреждений (в расчете на 1 человека)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экономии энергетических ресурсов и воды в стоимостном выражении, достижение которой планируется в результате реализации энергосервисных договоров (контрактов), заключенных органами местного самоуправления и муниципальными учреждениями, к общему объему финансирования муниципальной программы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энергосервисных договоров (контрактов), заключенных органами местного самоуправления и муниципальными учреждениями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тепловой энергии в многоквартирных домах (в расчете на 1 кв. метр общей площади)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Гкал/м2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холодной воды в многоквартирных домах (в расчете на 1 жителя)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горячей воды в многоквартирных домах (в расчете на 1 жителя)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 в многоквартирных домах (в расчете на 1 кв. метр общей площади)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природного газа в многоквартирных домах с индивидуальными системами газового отопления (в расчете на 1 кв. метр общей площади)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3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природного газа в многоквартирных домах с иными системами теплоснабжения (в расчете на 1 жителя)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суммарный расход энергетических ресурсов в многоквартирных домах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т.у.т./м2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топлива на выработку тепловой энергии на тепловых электростанциях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т.у.т./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тыс.мВт*ч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топлива на выработку тепловой энергии в котельных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тыс.м3/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тыс.Гкал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1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энергии, используемой при передаче тепловой энергии в системах теплоснабжения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тыс.Гкал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523069"/>
      </p:ext>
    </p:extLst>
  </p:cSld>
  <p:clrMapOvr>
    <a:masterClrMapping/>
  </p:clrMapOvr>
  <p:transition spd="slow"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7504" y="1124744"/>
          <a:ext cx="8856984" cy="5196840"/>
        </p:xfrm>
        <a:graphic>
          <a:graphicData uri="http://schemas.openxmlformats.org/drawingml/2006/table">
            <a:tbl>
              <a:tblPr firstRow="1" firstCol="1" bandRow="1"/>
              <a:tblGrid>
                <a:gridCol w="5744702"/>
                <a:gridCol w="1528106"/>
                <a:gridCol w="504056"/>
                <a:gridCol w="108012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экономии энергетических ресурсов и воды в стоимостном выражении, достижение которой планируется в результате реализации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энергосервисных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договоров (контрактов), заключенных органами местного самоуправления и муниципальными учреждениями, к общему объему финансирования муниципальной программы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энергосервисных договоров (контрактов), заключенных органами местного самоуправления и муниципальными учреждениями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тепловой энергии в многоквартирных домах (в расчете на 1 кв. метр общей площади)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Гкал/м2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холодной воды в многоквартирных домах (в расчете на 1 жителя)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горячей воды в многоквартирных домах (в расчете на 1 жителя)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 в многоквартирных домах (в расчете на 1 кв. метр общей площади)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природного газа в многоквартирных домах с индивидуальными системами газового отопления (в расчете на 1 кв. метр общей площади)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природного газа в многоквартирных домах с иными системами теплоснабжения (в расчете на 1 жителя)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м3/чел.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суммарный расход энергетических ресурсов в многоквартирных домах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т.у.т./м2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топлива на выработку тепловой энергии на тепловых электростанциях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т.у.т./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тыс.мВт*ч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топлива на выработку тепловой энергии в котельных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тыс.м3/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тыс.Гкал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энергии, используемой при передаче тепловой энергии в системах теплоснабжения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тыс.Гкал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0,029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потерь тепловой энергии при ее передаче в общем объеме переданной тепловой энергии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потерь воды при ее передаче в общем объеме переданной воды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энергии, используемой для передачи (транспортировки) воды в системах водоснабжения (на 1 куб. метр)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муниципальной программы "Развитие жилищно-коммунального комплекса и повышение энергетической эффективности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2016-2018 годы"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4029"/>
      </p:ext>
    </p:extLst>
  </p:cSld>
  <p:clrMapOvr>
    <a:masterClrMapping/>
  </p:clrMapOvr>
  <p:transition spd="slow"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39860" y="923330"/>
          <a:ext cx="8784976" cy="5867400"/>
        </p:xfrm>
        <a:graphic>
          <a:graphicData uri="http://schemas.openxmlformats.org/drawingml/2006/table">
            <a:tbl>
              <a:tblPr firstRow="1" firstCol="1" bandRow="1"/>
              <a:tblGrid>
                <a:gridCol w="5672694"/>
                <a:gridCol w="1528106"/>
                <a:gridCol w="792088"/>
                <a:gridCol w="79208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целевого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 изм.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Плановое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энергии, используемой в системах водоотведения (на 1 куб. метр)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Удельный расход электрической энергии в системах уличного освещения (на 1 кв. метр освещаемой площади с уровнем освещенности, соответствующим установленным нормативам)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кВт*ч/м2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2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высокоэкономичных по использованию моторного топлива и электрической энергии (в том числе относящихся к объектам с высоким классом энергетической эффективности) транспортных средств, относящихся к общественному транспорту, регулирование тарифов на услуги по перевозке на котором осуществляется муниципальным образованием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транспортных средств, относящихся к общественному транспорту, регулирование тарифов на услуги по перевозке на котором осуществляется муниципальным образованием город Урай, в отношении которых проведены мероприятия по энергосбережению и повышению энергетической эффективности, в том числе по замещению бензина и дизельного топлива, используемых транспортными средствами в качестве моторного топлива, природным газом, газовыми смесями, сжиженным углеводородным газом, используемыми в качестве моторного топлива, и электрической энергией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транспортных средств, использующих природный газ, газовые смеси, сжиженный углеводородный газ в качестве моторного топлива, регулирование тарифов на услуги по перевозке на которых осуществляется муниципальным образованием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транспортных средств с автономным источником электрического питания, относящихся к общественному транспорту, регулирование тарифов на услуги по перевозке на которых осуществляется муниципальным образованием город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транспортных средств, используемых органами местного самоуправления, муниципальными учреждениями, муниципальными унитарными предприятиями, в отношении которых проведены мероприятия по энергосбережению и повышению энергетической эффективности, в том числе по замещению бензина и дизельного топлива, используемых транспортными средствами в качестве моторного топлива, природным газом, газовыми смесями и сжиженным углеводородным газом, используемыми в качестве моторного топлива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транспортных средств с автономным источником электрического питания, используемых органами местного самоуправления, муниципальными учреждениями и муниципальными унитарными предприятиями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0" marR="444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муниципальной программы "Развитие жилищно-коммунального комплекса и повышение энергетической эффективности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2016-2018 годы"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01574"/>
      </p:ext>
    </p:extLst>
  </p:cSld>
  <p:clrMapOvr>
    <a:masterClrMapping/>
  </p:clrMapOvr>
  <p:transition spd="slow"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"Проектирование и строительство инженерных сетей коммунальной инфраструктуры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2014-2020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23528" y="1916832"/>
          <a:ext cx="8229601" cy="2430280"/>
        </p:xfrm>
        <a:graphic>
          <a:graphicData uri="http://schemas.openxmlformats.org/drawingml/2006/table">
            <a:tbl>
              <a:tblPr/>
              <a:tblGrid>
                <a:gridCol w="3748270"/>
                <a:gridCol w="905384"/>
                <a:gridCol w="1767003"/>
                <a:gridCol w="1808944"/>
              </a:tblGrid>
              <a:tr h="303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75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Площади земельных участков, предоставляемых для жилищного строительства, обеспеченных коммунальной инфраструктурой, в год.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74,04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водоснабжения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150,57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150,57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водоотведения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теплоснабжения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167,18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167,18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газоснабжения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122,31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122,31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5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электроснабжения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414,76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414,76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8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горячего водоснабжения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17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Малогабаритные автоматизированные котельные (здания)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шт/ГКал/ч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6/29,68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6/29,68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15" marR="37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887062"/>
      </p:ext>
    </p:extLst>
  </p:cSld>
  <p:clrMapOvr>
    <a:masterClrMapping/>
  </p:clrMapOvr>
  <p:transition spd="slow"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Югра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628285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4149080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5589240"/>
            <a:ext cx="48965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Подготовил начальник бюджетного управления комитета по финансам администрации города Урай   Зорина Лариса Васильевна, тел.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(34676) 2-05-82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512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51767"/>
              </p:ext>
            </p:extLst>
          </p:nvPr>
        </p:nvGraphicFramePr>
        <p:xfrm>
          <a:off x="107504" y="1106020"/>
          <a:ext cx="8928992" cy="5217753"/>
        </p:xfrm>
        <a:graphic>
          <a:graphicData uri="http://schemas.openxmlformats.org/drawingml/2006/table">
            <a:tbl>
              <a:tblPr/>
              <a:tblGrid>
                <a:gridCol w="300134"/>
                <a:gridCol w="2580186"/>
                <a:gridCol w="1008112"/>
                <a:gridCol w="936104"/>
                <a:gridCol w="936104"/>
                <a:gridCol w="3168352"/>
              </a:tblGrid>
              <a:tr h="592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</a:t>
                      </a:r>
                      <a:r>
                        <a:rPr lang="ru-RU" sz="1100" b="1" i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100" b="1" i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программы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Уточнен-ный</a:t>
                      </a: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план на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 </a:t>
                      </a: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Исполнено за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2016 </a:t>
                      </a: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</a:t>
                      </a:r>
                      <a:r>
                        <a:rPr lang="ru-RU" sz="1100" b="1" i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испол-нения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Причины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низкого исполнения</a:t>
                      </a:r>
                      <a:endParaRPr lang="ru-RU" sz="1100" b="1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Муниципальная программа "Обеспечение градостроительной деятельности на территории города Урай" на  2015-2017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102,5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96,8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94,5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 в полном объеме освоены средства в связи с условиями заключенных контрактов на выполнение кадастровых работ по подготовке межевых планов и получение кадастровых паспортов на земельные участки (объекты ИЖС, кладбище, полигон утилизации, комплексное освоение территории </a:t>
                      </a:r>
                      <a:r>
                        <a:rPr lang="ru-RU" sz="11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м-н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1А,1Д, 1Г, средняя школа  </a:t>
                      </a:r>
                      <a:r>
                        <a:rPr lang="ru-RU" sz="11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м-н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1А ). А так же выполнение работ по укреплению обочины и устройство дорожки для обслуживания Проезда 1 на участке от моста через реку Колосья до ул.Пионеров, водопонижение </a:t>
                      </a:r>
                      <a:r>
                        <a:rPr lang="ru-RU" sz="11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мкр.Юго-Восточный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Кладбище 2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«А». 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Муниципальная программа "Модернизация здравоохранения муниципального образования городской округ город </a:t>
                      </a:r>
                      <a:r>
                        <a:rPr lang="ru-RU" sz="1100" b="1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Урай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" на 2013-2017 годы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11,3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10,6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endParaRPr lang="ru-RU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auto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94,3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 в полном объеме освоены средства, в связи с отсутствием заявок на участие в электронном аукционе на выполнение ПСД (модернизация котельной) по объекту. В декабре 2016 года объявлен повторный аукцион.</a:t>
                      </a:r>
                      <a:endParaRPr lang="ru-RU" sz="1100" b="1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2606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Муниципальные программы с низким исполнением </a:t>
            </a:r>
          </a:p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за 2016 год, млн.руб.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2031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"Развитие образования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2014-2018 годы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25761" y="678362"/>
          <a:ext cx="8964486" cy="615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04223"/>
                <a:gridCol w="431066"/>
                <a:gridCol w="910345"/>
                <a:gridCol w="918852"/>
              </a:tblGrid>
              <a:tr h="5040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целевого показателя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ед.изм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Плановое значение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Фактическое значение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детей в возрасте от 1-6 лет, получающих дошкольную образовательную услугу и (или) услугу по их содержанию в муниципальных образовательных организациях в общей численности детей в возрасте от 1-6 лет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64,2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63,3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детей в возрасте от 1-6 лет, стоящих на учете для определения в муниципальные дошкольные образовательные организации, в общей численности детей в возрасте от 1-6 лет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24,3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23,0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1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призеров и победителей Всероссийской олимпиады школьников, от общего количества участников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61,0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61,5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общественности в управлении образовательными  организациями (в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в решении вопросов финансово-хозяйственной деятельности, контроля качества образования)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80,0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82,0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обучающихся в муниципальных общеобразовательных организациях, занимающихся во вторую (третью) смену, в общей численности обучающихся в муниципальных общеобразовательных организациях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23,0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22,87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1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детей I и II групп здоровья в общей численности обучающихся в муниципальных общеобразовательных организациях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77,0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83,0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9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детей в возрасте от 5-18 лет, получающих услуги по дополнительному образованию в организациях различной организационно-правовой формы м формы собственности, в общей численности детей данной возрастной группы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84,7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111,4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26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бюджета муниципального образования на общее образование в расчете на 1 обучающегося в муниципальных общеобразовательных организациях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125,1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123,1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муниципальных общеобразовательных организаций, здания которых находятся в аварийном состоянии или требуют капитального ремонта, в общем числе муниципальных общеобразовательных организаций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50,0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50,0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3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муниципальных дошкольных образовательных организаций, здания которых находятся в аварийном состоянии или требуют капитального ремонта, в общем числе муниципальных дошкольных образовательных организаций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25,0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25,0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8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Удельный вес жителей города, удовлетворенных уровнем качества системы образования, в общем числе жителей города, охваченных соответствующими исследованиями, опросами, мониторингами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77,0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руководящих и педагогических работников, повысивших уровень квалификации через участие в курсах повышения квалификации, стажировках, семинарах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50,0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120,9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1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педагогических работников образовательных организаций, которым при прохождении аттестации присвоена первая или высшая категория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14,0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12,4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4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Доля муниципальных общеобразовательных учреждений, соответствующих современным требованиям обучения, в общем количестве муниципальных общеобразовательных учреждений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10615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6350"/>
            <a:ext cx="9144000" cy="6839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-92203" y="-5588"/>
            <a:ext cx="1639867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rgbClr val="4E5B6F">
                  <a:lumMod val="50000"/>
                </a:srgbClr>
              </a:solidFill>
              <a:latin typeface="Constantia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19672" y="474440"/>
            <a:ext cx="7524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91680" y="1916832"/>
            <a:ext cx="7344816" cy="360040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по итогам года: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91680" y="980728"/>
            <a:ext cx="7344816" cy="864096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целях сохранения и развития культурного потенциала города действует муниципальная программа «Культура города Урай» на 2012 – 2016 годы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80112" y="2348879"/>
            <a:ext cx="3456384" cy="1368153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читателей общедоступных библиотек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15 530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91680" y="3789040"/>
            <a:ext cx="3816424" cy="864096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культурно -</a:t>
            </a:r>
            <a:r>
              <a:rPr lang="ru-RU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досуговых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мероприятий увеличилось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составило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1470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2" y="4725144"/>
            <a:ext cx="3456384" cy="1133078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Доля библиотечных фондов общедоступных библиотек, отраженных в электронных каталогах составляет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100,0%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91680" y="5949280"/>
            <a:ext cx="7344816" cy="792088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Творческие коллективы приняли участие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конкурсах и фестивалей различных уровней, завоевав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наград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91680" y="2348880"/>
            <a:ext cx="3816424" cy="1368152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выставочных проектов, организованных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базе музея увеличилось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12,5% и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составило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580112" y="3789040"/>
            <a:ext cx="3456384" cy="864096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посещений библиотек выросло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0,2%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и составило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121 154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691680" y="4725144"/>
            <a:ext cx="3816424" cy="1152128"/>
          </a:xfrm>
          <a:prstGeom prst="round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Заработная плата составила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39,5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3291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муниципальной программы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Культура города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2012-2016 годы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1268760"/>
          <a:ext cx="8229600" cy="5432767"/>
        </p:xfrm>
        <a:graphic>
          <a:graphicData uri="http://schemas.openxmlformats.org/drawingml/2006/table">
            <a:tbl>
              <a:tblPr/>
              <a:tblGrid>
                <a:gridCol w="4037576"/>
                <a:gridCol w="931074"/>
                <a:gridCol w="1553251"/>
                <a:gridCol w="1707699"/>
              </a:tblGrid>
              <a:tr h="29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целевого показателя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Плановое значение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Фактическое значение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количества читателей общедоступных библиотек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чел.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15,53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библиотечного фонда до 150 000 экземпляров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экз.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150 000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131 765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библиотечных фондов общедоступных библиотек, отраженных в электронных каталогах, до 100%;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количества посетителей музея на 5% в год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-23,2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количества выставочных проектов (в том числе передвижных выставок), организованных на базе музея – на 5% в год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музейных предметов, внесённых в электронный каталог, от общего музейного фонда на 5% в год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-51,4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количества кинозрителей, посетивших публичные киномероприятия, до 55,0 тысяч человек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чел.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36,697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охвата детей дополнительным образованием в сфере культуры и искусства на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1%;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-6,1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Обновление доли инструментального парка детских школ искусств от общего числа имеющихся инструментов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количества посетителей культурно-досуговых мероприятий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-3,1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Увеличение доли детей, привлекаемых к участию в творческих мероприятиях, от общего числа детей до 20%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-51,3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Обновление материально-технической базы учреждений культуры с целью улучшения качества досуга населения города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предоставляемых муниципальных услуг в сфере культуры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36928" marR="36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20160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-1" y="355658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rgbClr val="4E5B6F">
                  <a:lumMod val="50000"/>
                </a:srgbClr>
              </a:solidFill>
              <a:latin typeface="Constantia"/>
            </a:endParaRPr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0" y="764704"/>
            <a:ext cx="3059832" cy="792088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Улучшение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материально-технической базы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0" y="1916832"/>
            <a:ext cx="3024336" cy="1008112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Установлен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спортивный комплекс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занятий 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Street  Workout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низ 57"/>
          <p:cNvSpPr/>
          <p:nvPr/>
        </p:nvSpPr>
        <p:spPr>
          <a:xfrm>
            <a:off x="1043608" y="1556792"/>
            <a:ext cx="772664" cy="288032"/>
          </a:xfrm>
          <a:prstGeom prst="downArrow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79512" y="3284984"/>
            <a:ext cx="1728192" cy="2520280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в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XIII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Спартакиаде городов и районов ХМАО-Югры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444208" y="1844824"/>
            <a:ext cx="2699792" cy="1080120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Спортивные разряды выполнили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398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человек, из них  КМС – 7 человека</a:t>
            </a:r>
          </a:p>
          <a:p>
            <a:pPr algn="ctr"/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499992" y="2996952"/>
            <a:ext cx="3744416" cy="1008112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занимающихся физкультурой и спортом выросло 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(171 человек) и составило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727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131840" y="1844824"/>
            <a:ext cx="3240360" cy="1080120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детей, занимающихся в спортивных школьных клубах увеличилось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70,0%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составило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1479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человек 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851920" y="764704"/>
            <a:ext cx="4968552" cy="432048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Стрелка вниз 63"/>
          <p:cNvSpPr/>
          <p:nvPr/>
        </p:nvSpPr>
        <p:spPr>
          <a:xfrm>
            <a:off x="4788024" y="1340768"/>
            <a:ext cx="772664" cy="432048"/>
          </a:xfrm>
          <a:prstGeom prst="downArrow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lang="ru-RU" sz="1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39752" y="3501008"/>
            <a:ext cx="1728192" cy="2520280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в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окружном фестивале среди граждан пожилого возраста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4005064"/>
            <a:ext cx="1728192" cy="2520280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место в окружном зимнем фестивале ВФСК  ГТО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92280" y="4401344"/>
            <a:ext cx="1728192" cy="2456656"/>
          </a:xfrm>
          <a:prstGeom prst="roundRect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место среди городов ХМАО-Югры по внедрению ВФСК  ГТО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7164288" y="1340768"/>
            <a:ext cx="772664" cy="432048"/>
          </a:xfrm>
          <a:prstGeom prst="downArrow">
            <a:avLst/>
          </a:prstGeom>
          <a:gradFill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9707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Результаты достижения целей и задач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муниципальной программы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"Развитие физической культуры, спорта и туризма в городе </a:t>
            </a:r>
            <a:r>
              <a:rPr lang="ru-RU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Урай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на 2016-2018 годы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0" y="1070142"/>
          <a:ext cx="9143999" cy="5750966"/>
        </p:xfrm>
        <a:graphic>
          <a:graphicData uri="http://schemas.openxmlformats.org/drawingml/2006/table">
            <a:tbl>
              <a:tblPr firstRow="1" firstCol="1" bandRow="1"/>
              <a:tblGrid>
                <a:gridCol w="6095999"/>
                <a:gridCol w="669073"/>
                <a:gridCol w="1189463"/>
                <a:gridCol w="1163241"/>
                <a:gridCol w="26223"/>
              </a:tblGrid>
              <a:tr h="589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Наименование целевого показателя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Плановое значение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Фактическое значение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34">
                <a:tc gridSpan="4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Подпрограмма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«Развитие физической культуры и спорта в городе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Урай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63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населения, систематически занимающегося физической культурой и спортом, в общей численности населения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32,5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8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населения, систематически занимающегося физической культурой и спортом на бесплатной основе, в общей численности занимающихся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Численность детей и подростков, занимающихся в учреждениях дополнительного образования физкультурно-спортивной направленности (детско-юношеские спортивные школы)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чел.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1583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1651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Удельный вес спортсменов, получивших спортивные разряды, звания, от численности населения, систематически занимающегося физической культурой и спортом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8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Уровень обеспеченности населения спортивными сооружениями, исходя из единовременной пропускной способности объекта спорта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28,3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23825" algn="l"/>
                        </a:tabLs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граждан муниципального образования, занимающихся физической культурой и спортом по месту работы, в общей численности населения, занятого в экономике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208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систематически занимающихся физической культурой и спортом, в общей численности обучающихся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65,7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44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данной категории населения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16,9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68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граждан, выполнивших нормативы Всероссийского физкультурно-спортивного комплекса «Готов к труду и обороне» (ВФСК ГТО), в общей численности населения, принявшего участие в сдаче нормативов ВФСК «ГТО»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546">
                <a:tc>
                  <a:txBody>
                    <a:bodyPr/>
                    <a:lstStyle/>
                    <a:p>
                      <a:pPr marL="457200" lvl="1" indent="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3429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 них учащихся и студентов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31,5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3">
                <a:tc gridSpan="4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Подпрограмма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«Создание условий для развития туризма в городе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Урай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3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</a:rPr>
                        <a:t>1. Численность туристов, размещенных в коллективных средствах размещения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93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</a:rPr>
                        <a:t>2. Увеличение количества участия в выездных мероприятиях по выставочной деятельности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93"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Times New Roman" panose="02020603050405020304" pitchFamily="18" charset="0"/>
                        </a:rPr>
                        <a:t>3. Увеличение объема платных туристических услуг, оказанных населению по отношению к предыдущему году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106,1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**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1" marR="41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820967"/>
      </p:ext>
    </p:extLst>
  </p:cSld>
  <p:clrMapOvr>
    <a:masterClrMapping/>
  </p:clrMapOvr>
  <p:transition spd="slow"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13796</TotalTime>
  <Words>8555</Words>
  <Application>Microsoft Office PowerPoint</Application>
  <PresentationFormat>Экран (4:3)</PresentationFormat>
  <Paragraphs>1627</Paragraphs>
  <Slides>36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</vt:lpstr>
      <vt:lpstr>Calibri</vt:lpstr>
      <vt:lpstr>Constantia</vt:lpstr>
      <vt:lpstr>Courier New</vt:lpstr>
      <vt:lpstr>Times New Roman</vt:lpstr>
      <vt:lpstr>Verdana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FilipdZ41</cp:lastModifiedBy>
  <cp:revision>1506</cp:revision>
  <dcterms:created xsi:type="dcterms:W3CDTF">2011-03-01T09:21:01Z</dcterms:created>
  <dcterms:modified xsi:type="dcterms:W3CDTF">2017-06-28T17:57:59Z</dcterms:modified>
</cp:coreProperties>
</file>